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8"/>
  </p:handoutMasterIdLst>
  <p:sldIdLst>
    <p:sldId id="256" r:id="rId2"/>
    <p:sldId id="261" r:id="rId3"/>
    <p:sldId id="258" r:id="rId4"/>
    <p:sldId id="262" r:id="rId5"/>
    <p:sldId id="264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CF2786-6B46-47CA-8BD8-F88B6FF4C8EE}" type="doc">
      <dgm:prSet loTypeId="urn:microsoft.com/office/officeart/2005/8/layout/pyramid2" loCatId="list" qsTypeId="urn:microsoft.com/office/officeart/2005/8/quickstyle/simple1" qsCatId="simple" csTypeId="urn:microsoft.com/office/officeart/2005/8/colors/colorful5" csCatId="colorful" phldr="1"/>
      <dgm:spPr/>
    </dgm:pt>
    <dgm:pt modelId="{E1A9320A-9221-4690-9158-BAE55A06DE4F}">
      <dgm:prSet phldrT="[Текст]"/>
      <dgm:spPr/>
      <dgm:t>
        <a:bodyPr/>
        <a:lstStyle/>
        <a:p>
          <a:r>
            <a:rPr lang="ru-RU" dirty="0"/>
            <a:t>"олимпийская сборная"</a:t>
          </a:r>
        </a:p>
      </dgm:t>
    </dgm:pt>
    <dgm:pt modelId="{A67FCD7F-8BB6-4AA5-924A-D4A46BD6FEFF}" type="parTrans" cxnId="{52B00B94-2F78-4D40-B0ED-715A603203C3}">
      <dgm:prSet/>
      <dgm:spPr/>
      <dgm:t>
        <a:bodyPr/>
        <a:lstStyle/>
        <a:p>
          <a:endParaRPr lang="ru-RU"/>
        </a:p>
      </dgm:t>
    </dgm:pt>
    <dgm:pt modelId="{585E0182-2525-4F7F-A98C-723EAC0EEB6D}" type="sibTrans" cxnId="{52B00B94-2F78-4D40-B0ED-715A603203C3}">
      <dgm:prSet/>
      <dgm:spPr/>
      <dgm:t>
        <a:bodyPr/>
        <a:lstStyle/>
        <a:p>
          <a:endParaRPr lang="ru-RU"/>
        </a:p>
      </dgm:t>
    </dgm:pt>
    <dgm:pt modelId="{67C63539-2AA4-498B-8E48-2A41A2DD929D}">
      <dgm:prSet phldrT="[Текст]"/>
      <dgm:spPr/>
      <dgm:t>
        <a:bodyPr/>
        <a:lstStyle/>
        <a:p>
          <a:r>
            <a:rPr lang="ru-RU" dirty="0"/>
            <a:t>"увлеченные"</a:t>
          </a:r>
        </a:p>
      </dgm:t>
    </dgm:pt>
    <dgm:pt modelId="{DF46D085-20AB-4A78-8966-95648A680C30}" type="parTrans" cxnId="{3A8C4630-78B1-451F-A0DB-7E4C470D2BA0}">
      <dgm:prSet/>
      <dgm:spPr/>
      <dgm:t>
        <a:bodyPr/>
        <a:lstStyle/>
        <a:p>
          <a:endParaRPr lang="ru-RU"/>
        </a:p>
      </dgm:t>
    </dgm:pt>
    <dgm:pt modelId="{E6FC74D9-1FB5-4C6F-82EE-6971810CBCF7}" type="sibTrans" cxnId="{3A8C4630-78B1-451F-A0DB-7E4C470D2BA0}">
      <dgm:prSet/>
      <dgm:spPr/>
      <dgm:t>
        <a:bodyPr/>
        <a:lstStyle/>
        <a:p>
          <a:endParaRPr lang="ru-RU"/>
        </a:p>
      </dgm:t>
    </dgm:pt>
    <dgm:pt modelId="{290CFAA4-2434-4FFA-8814-D350E7A3B6F3}">
      <dgm:prSet phldrT="[Текст]"/>
      <dgm:spPr/>
      <dgm:t>
        <a:bodyPr/>
        <a:lstStyle/>
        <a:p>
          <a:r>
            <a:rPr lang="ru-RU" dirty="0"/>
            <a:t>"массовый спорт"</a:t>
          </a:r>
        </a:p>
        <a:p>
          <a:r>
            <a:rPr lang="ru-RU" dirty="0"/>
            <a:t>не проявились</a:t>
          </a:r>
        </a:p>
      </dgm:t>
    </dgm:pt>
    <dgm:pt modelId="{22175A23-F061-4C21-8D4C-395B13118C9B}" type="parTrans" cxnId="{363D9DA6-47D6-4FD9-A63F-A22DD34921C1}">
      <dgm:prSet/>
      <dgm:spPr/>
      <dgm:t>
        <a:bodyPr/>
        <a:lstStyle/>
        <a:p>
          <a:endParaRPr lang="ru-RU"/>
        </a:p>
      </dgm:t>
    </dgm:pt>
    <dgm:pt modelId="{94F8368B-CAD5-43DC-BB59-5BBB88809F62}" type="sibTrans" cxnId="{363D9DA6-47D6-4FD9-A63F-A22DD34921C1}">
      <dgm:prSet/>
      <dgm:spPr/>
      <dgm:t>
        <a:bodyPr/>
        <a:lstStyle/>
        <a:p>
          <a:endParaRPr lang="ru-RU"/>
        </a:p>
      </dgm:t>
    </dgm:pt>
    <dgm:pt modelId="{34940267-00B1-41C2-B32F-CD9E9C95E9DF}" type="pres">
      <dgm:prSet presAssocID="{68CF2786-6B46-47CA-8BD8-F88B6FF4C8EE}" presName="compositeShape" presStyleCnt="0">
        <dgm:presLayoutVars>
          <dgm:dir/>
          <dgm:resizeHandles/>
        </dgm:presLayoutVars>
      </dgm:prSet>
      <dgm:spPr/>
    </dgm:pt>
    <dgm:pt modelId="{04B35795-FCB1-4098-AA4E-3F5E36EBA0E6}" type="pres">
      <dgm:prSet presAssocID="{68CF2786-6B46-47CA-8BD8-F88B6FF4C8EE}" presName="pyramid" presStyleLbl="node1" presStyleIdx="0" presStyleCnt="1" custLinFactNeighborX="-26000"/>
      <dgm:spPr/>
    </dgm:pt>
    <dgm:pt modelId="{FB0CB907-A472-430F-A29F-14888367DF77}" type="pres">
      <dgm:prSet presAssocID="{68CF2786-6B46-47CA-8BD8-F88B6FF4C8EE}" presName="theList" presStyleCnt="0"/>
      <dgm:spPr/>
    </dgm:pt>
    <dgm:pt modelId="{770CED9D-E73D-428A-81CD-5F0BFCEBE6C9}" type="pres">
      <dgm:prSet presAssocID="{E1A9320A-9221-4690-9158-BAE55A06DE4F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86B51A-1A92-4173-A3DE-FB261C42D159}" type="pres">
      <dgm:prSet presAssocID="{E1A9320A-9221-4690-9158-BAE55A06DE4F}" presName="aSpace" presStyleCnt="0"/>
      <dgm:spPr/>
    </dgm:pt>
    <dgm:pt modelId="{15010A44-DD27-4ACC-A11A-7014A4B9BFE9}" type="pres">
      <dgm:prSet presAssocID="{67C63539-2AA4-498B-8E48-2A41A2DD929D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C20E3A-2F25-44A0-84A4-592645536A07}" type="pres">
      <dgm:prSet presAssocID="{67C63539-2AA4-498B-8E48-2A41A2DD929D}" presName="aSpace" presStyleCnt="0"/>
      <dgm:spPr/>
    </dgm:pt>
    <dgm:pt modelId="{DE7F4D74-C784-4707-B8B6-67FE6270AE60}" type="pres">
      <dgm:prSet presAssocID="{290CFAA4-2434-4FFA-8814-D350E7A3B6F3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2D1544-5DB7-4773-AE35-AE0C5245043E}" type="pres">
      <dgm:prSet presAssocID="{290CFAA4-2434-4FFA-8814-D350E7A3B6F3}" presName="aSpace" presStyleCnt="0"/>
      <dgm:spPr/>
    </dgm:pt>
  </dgm:ptLst>
  <dgm:cxnLst>
    <dgm:cxn modelId="{52B00B94-2F78-4D40-B0ED-715A603203C3}" srcId="{68CF2786-6B46-47CA-8BD8-F88B6FF4C8EE}" destId="{E1A9320A-9221-4690-9158-BAE55A06DE4F}" srcOrd="0" destOrd="0" parTransId="{A67FCD7F-8BB6-4AA5-924A-D4A46BD6FEFF}" sibTransId="{585E0182-2525-4F7F-A98C-723EAC0EEB6D}"/>
    <dgm:cxn modelId="{3A8C4630-78B1-451F-A0DB-7E4C470D2BA0}" srcId="{68CF2786-6B46-47CA-8BD8-F88B6FF4C8EE}" destId="{67C63539-2AA4-498B-8E48-2A41A2DD929D}" srcOrd="1" destOrd="0" parTransId="{DF46D085-20AB-4A78-8966-95648A680C30}" sibTransId="{E6FC74D9-1FB5-4C6F-82EE-6971810CBCF7}"/>
    <dgm:cxn modelId="{7FE111B5-41DC-43F5-8E71-A8646300E92E}" type="presOf" srcId="{290CFAA4-2434-4FFA-8814-D350E7A3B6F3}" destId="{DE7F4D74-C784-4707-B8B6-67FE6270AE60}" srcOrd="0" destOrd="0" presId="urn:microsoft.com/office/officeart/2005/8/layout/pyramid2"/>
    <dgm:cxn modelId="{DDF1718E-1BA4-45FA-AF4E-F0536954D9D5}" type="presOf" srcId="{68CF2786-6B46-47CA-8BD8-F88B6FF4C8EE}" destId="{34940267-00B1-41C2-B32F-CD9E9C95E9DF}" srcOrd="0" destOrd="0" presId="urn:microsoft.com/office/officeart/2005/8/layout/pyramid2"/>
    <dgm:cxn modelId="{C166D7BD-66C3-4562-97D2-26B823AAD607}" type="presOf" srcId="{67C63539-2AA4-498B-8E48-2A41A2DD929D}" destId="{15010A44-DD27-4ACC-A11A-7014A4B9BFE9}" srcOrd="0" destOrd="0" presId="urn:microsoft.com/office/officeart/2005/8/layout/pyramid2"/>
    <dgm:cxn modelId="{F0AD3792-D9B6-4362-8123-EC77E560A2F6}" type="presOf" srcId="{E1A9320A-9221-4690-9158-BAE55A06DE4F}" destId="{770CED9D-E73D-428A-81CD-5F0BFCEBE6C9}" srcOrd="0" destOrd="0" presId="urn:microsoft.com/office/officeart/2005/8/layout/pyramid2"/>
    <dgm:cxn modelId="{363D9DA6-47D6-4FD9-A63F-A22DD34921C1}" srcId="{68CF2786-6B46-47CA-8BD8-F88B6FF4C8EE}" destId="{290CFAA4-2434-4FFA-8814-D350E7A3B6F3}" srcOrd="2" destOrd="0" parTransId="{22175A23-F061-4C21-8D4C-395B13118C9B}" sibTransId="{94F8368B-CAD5-43DC-BB59-5BBB88809F62}"/>
    <dgm:cxn modelId="{A7C885D8-90B8-4F0F-8AFB-5E875E979BBF}" type="presParOf" srcId="{34940267-00B1-41C2-B32F-CD9E9C95E9DF}" destId="{04B35795-FCB1-4098-AA4E-3F5E36EBA0E6}" srcOrd="0" destOrd="0" presId="urn:microsoft.com/office/officeart/2005/8/layout/pyramid2"/>
    <dgm:cxn modelId="{B5B06994-DF08-4621-819F-171C4EAE1294}" type="presParOf" srcId="{34940267-00B1-41C2-B32F-CD9E9C95E9DF}" destId="{FB0CB907-A472-430F-A29F-14888367DF77}" srcOrd="1" destOrd="0" presId="urn:microsoft.com/office/officeart/2005/8/layout/pyramid2"/>
    <dgm:cxn modelId="{EB96EA09-9CF9-4AA3-86CB-E589563BCD21}" type="presParOf" srcId="{FB0CB907-A472-430F-A29F-14888367DF77}" destId="{770CED9D-E73D-428A-81CD-5F0BFCEBE6C9}" srcOrd="0" destOrd="0" presId="urn:microsoft.com/office/officeart/2005/8/layout/pyramid2"/>
    <dgm:cxn modelId="{1DB0DBB9-0E76-48CA-BF73-B473150EB28C}" type="presParOf" srcId="{FB0CB907-A472-430F-A29F-14888367DF77}" destId="{7C86B51A-1A92-4173-A3DE-FB261C42D159}" srcOrd="1" destOrd="0" presId="urn:microsoft.com/office/officeart/2005/8/layout/pyramid2"/>
    <dgm:cxn modelId="{987620C5-8BE3-421A-8142-62DFEF5FBBA4}" type="presParOf" srcId="{FB0CB907-A472-430F-A29F-14888367DF77}" destId="{15010A44-DD27-4ACC-A11A-7014A4B9BFE9}" srcOrd="2" destOrd="0" presId="urn:microsoft.com/office/officeart/2005/8/layout/pyramid2"/>
    <dgm:cxn modelId="{12413034-955D-4972-BF51-678DD80F86F7}" type="presParOf" srcId="{FB0CB907-A472-430F-A29F-14888367DF77}" destId="{E3C20E3A-2F25-44A0-84A4-592645536A07}" srcOrd="3" destOrd="0" presId="urn:microsoft.com/office/officeart/2005/8/layout/pyramid2"/>
    <dgm:cxn modelId="{5FE14D93-DA09-4EE2-9C40-3A593ECB4087}" type="presParOf" srcId="{FB0CB907-A472-430F-A29F-14888367DF77}" destId="{DE7F4D74-C784-4707-B8B6-67FE6270AE60}" srcOrd="4" destOrd="0" presId="urn:microsoft.com/office/officeart/2005/8/layout/pyramid2"/>
    <dgm:cxn modelId="{F142EB66-2C74-4FA6-BFEC-B3F1AF3E74E7}" type="presParOf" srcId="{FB0CB907-A472-430F-A29F-14888367DF77}" destId="{382D1544-5DB7-4773-AE35-AE0C5245043E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B35795-FCB1-4098-AA4E-3F5E36EBA0E6}">
      <dsp:nvSpPr>
        <dsp:cNvPr id="0" name=""/>
        <dsp:cNvSpPr/>
      </dsp:nvSpPr>
      <dsp:spPr>
        <a:xfrm>
          <a:off x="0" y="0"/>
          <a:ext cx="2944294" cy="2985120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0CED9D-E73D-428A-81CD-5F0BFCEBE6C9}">
      <dsp:nvSpPr>
        <dsp:cNvPr id="0" name=""/>
        <dsp:cNvSpPr/>
      </dsp:nvSpPr>
      <dsp:spPr>
        <a:xfrm>
          <a:off x="1472147" y="300115"/>
          <a:ext cx="1913791" cy="70663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"олимпийская сборная"</a:t>
          </a:r>
        </a:p>
      </dsp:txBody>
      <dsp:txXfrm>
        <a:off x="1472147" y="300115"/>
        <a:ext cx="1913791" cy="706633"/>
      </dsp:txXfrm>
    </dsp:sp>
    <dsp:sp modelId="{15010A44-DD27-4ACC-A11A-7014A4B9BFE9}">
      <dsp:nvSpPr>
        <dsp:cNvPr id="0" name=""/>
        <dsp:cNvSpPr/>
      </dsp:nvSpPr>
      <dsp:spPr>
        <a:xfrm>
          <a:off x="1472147" y="1095078"/>
          <a:ext cx="1913791" cy="70663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18568"/>
              <a:satOff val="135"/>
              <a:lumOff val="-32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"увлеченные"</a:t>
          </a:r>
        </a:p>
      </dsp:txBody>
      <dsp:txXfrm>
        <a:off x="1472147" y="1095078"/>
        <a:ext cx="1913791" cy="706633"/>
      </dsp:txXfrm>
    </dsp:sp>
    <dsp:sp modelId="{DE7F4D74-C784-4707-B8B6-67FE6270AE60}">
      <dsp:nvSpPr>
        <dsp:cNvPr id="0" name=""/>
        <dsp:cNvSpPr/>
      </dsp:nvSpPr>
      <dsp:spPr>
        <a:xfrm>
          <a:off x="1472147" y="1890041"/>
          <a:ext cx="1913791" cy="70663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837137"/>
              <a:satOff val="270"/>
              <a:lumOff val="-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"массовый спорт"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не проявились</a:t>
          </a:r>
        </a:p>
      </dsp:txBody>
      <dsp:txXfrm>
        <a:off x="1472147" y="1890041"/>
        <a:ext cx="1913791" cy="706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80756-3CAA-434F-BDBF-455085D3CF4B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B0C6B-6C51-4C9E-8780-726502A4E0A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B75C-BCDA-4E1E-9314-BFD58FE5CA4B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9456F-6FCD-4290-A35B-05029FEEA7D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B75C-BCDA-4E1E-9314-BFD58FE5CA4B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9456F-6FCD-4290-A35B-05029FEEA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B75C-BCDA-4E1E-9314-BFD58FE5CA4B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9456F-6FCD-4290-A35B-05029FEEA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B75C-BCDA-4E1E-9314-BFD58FE5CA4B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9456F-6FCD-4290-A35B-05029FEEA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B75C-BCDA-4E1E-9314-BFD58FE5CA4B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9456F-6FCD-4290-A35B-05029FEEA7D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B75C-BCDA-4E1E-9314-BFD58FE5CA4B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9456F-6FCD-4290-A35B-05029FEEA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B75C-BCDA-4E1E-9314-BFD58FE5CA4B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9456F-6FCD-4290-A35B-05029FEEA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B75C-BCDA-4E1E-9314-BFD58FE5CA4B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9456F-6FCD-4290-A35B-05029FEEA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B75C-BCDA-4E1E-9314-BFD58FE5CA4B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9456F-6FCD-4290-A35B-05029FEEA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B75C-BCDA-4E1E-9314-BFD58FE5CA4B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9456F-6FCD-4290-A35B-05029FEEA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B75C-BCDA-4E1E-9314-BFD58FE5CA4B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339456F-6FCD-4290-A35B-05029FEEA7D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99B75C-BCDA-4E1E-9314-BFD58FE5CA4B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39456F-6FCD-4290-A35B-05029FEEA7D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Региональная политика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933056"/>
            <a:ext cx="7772400" cy="9144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Направление</a:t>
            </a:r>
            <a:r>
              <a:rPr lang="ru-RU" dirty="0" smtClean="0"/>
              <a:t> «</a:t>
            </a:r>
            <a:r>
              <a:rPr lang="ru-RU" b="1" dirty="0" smtClean="0"/>
              <a:t>Образование </a:t>
            </a:r>
            <a:r>
              <a:rPr lang="ru-RU" b="1" dirty="0"/>
              <a:t>детей с особыми образовательными потребностями. </a:t>
            </a:r>
            <a:r>
              <a:rPr lang="ru-RU" b="1" dirty="0" smtClean="0"/>
              <a:t>Работа с одаренными детьми»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836712"/>
            <a:ext cx="8441060" cy="6021288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2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Одаренность </a:t>
            </a:r>
            <a:r>
              <a:rPr lang="ru-RU" sz="2800" dirty="0" smtClean="0"/>
              <a:t>- это </a:t>
            </a:r>
            <a:r>
              <a:rPr lang="ru-RU" sz="2800" b="1" dirty="0" smtClean="0">
                <a:solidFill>
                  <a:srgbClr val="FF0000"/>
                </a:solidFill>
              </a:rPr>
              <a:t>системное</a:t>
            </a:r>
            <a:r>
              <a:rPr lang="ru-RU" sz="2800" dirty="0" smtClean="0"/>
              <a:t>, развивающееся в </a:t>
            </a:r>
            <a:r>
              <a:rPr lang="ru-RU" sz="2800" b="1" dirty="0" smtClean="0">
                <a:solidFill>
                  <a:srgbClr val="FF0000"/>
                </a:solidFill>
              </a:rPr>
              <a:t>течение жизни </a:t>
            </a:r>
            <a:r>
              <a:rPr lang="ru-RU" sz="2800" dirty="0" smtClean="0"/>
              <a:t>качество психики, которое определяет </a:t>
            </a:r>
            <a:r>
              <a:rPr lang="ru-RU" sz="2800" b="1" dirty="0" smtClean="0">
                <a:solidFill>
                  <a:srgbClr val="FF0000"/>
                </a:solidFill>
              </a:rPr>
              <a:t>возможность достижения </a:t>
            </a:r>
            <a:r>
              <a:rPr lang="ru-RU" sz="2800" dirty="0" smtClean="0"/>
              <a:t>человеком более высоких (необычных, незаурядных) результатов в одном или нескольких видах </a:t>
            </a:r>
            <a:r>
              <a:rPr lang="ru-RU" sz="2800" b="1" dirty="0" smtClean="0">
                <a:solidFill>
                  <a:srgbClr val="FF0000"/>
                </a:solidFill>
              </a:rPr>
              <a:t>деятельности</a:t>
            </a:r>
            <a:r>
              <a:rPr lang="ru-RU" sz="2800" dirty="0" smtClean="0"/>
              <a:t> по </a:t>
            </a:r>
            <a:r>
              <a:rPr lang="ru-RU" sz="2800" b="1" dirty="0" smtClean="0">
                <a:solidFill>
                  <a:srgbClr val="FF0000"/>
                </a:solidFill>
              </a:rPr>
              <a:t>сравнению с другими </a:t>
            </a:r>
            <a:r>
              <a:rPr lang="ru-RU" sz="2800" dirty="0" smtClean="0"/>
              <a:t>людьми.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Одаренный ребенок </a:t>
            </a:r>
            <a:r>
              <a:rPr lang="ru-RU" sz="2800" dirty="0" smtClean="0"/>
              <a:t>– это ребенок, который выделяется яркими, очевидными, иногда </a:t>
            </a:r>
            <a:r>
              <a:rPr lang="ru-RU" sz="2800" b="1" dirty="0" smtClean="0">
                <a:solidFill>
                  <a:srgbClr val="FF0000"/>
                </a:solidFill>
              </a:rPr>
              <a:t>выдающимися достижениями</a:t>
            </a:r>
            <a:r>
              <a:rPr lang="ru-RU" sz="2800" dirty="0" smtClean="0"/>
              <a:t> (или имеет </a:t>
            </a:r>
            <a:r>
              <a:rPr lang="ru-RU" sz="2800" b="1" dirty="0" smtClean="0">
                <a:solidFill>
                  <a:srgbClr val="FF0000"/>
                </a:solidFill>
              </a:rPr>
              <a:t>внутренние предпосылки </a:t>
            </a:r>
            <a:r>
              <a:rPr lang="ru-RU" sz="2800" dirty="0" smtClean="0"/>
              <a:t>для таких достижений) в том или ином виде </a:t>
            </a:r>
            <a:r>
              <a:rPr lang="ru-RU" sz="2800" b="1" dirty="0" smtClean="0">
                <a:solidFill>
                  <a:srgbClr val="FF0000"/>
                </a:solidFill>
              </a:rPr>
              <a:t>деятельности.</a:t>
            </a:r>
          </a:p>
          <a:p>
            <a:pPr algn="r">
              <a:buFont typeface="Wingdings" pitchFamily="2" charset="2"/>
              <a:buNone/>
              <a:defRPr/>
            </a:pPr>
            <a:endParaRPr lang="ru-RU" sz="1800" b="1" dirty="0" smtClean="0"/>
          </a:p>
          <a:p>
            <a:pPr algn="r">
              <a:buFont typeface="Wingdings" pitchFamily="2" charset="2"/>
              <a:buNone/>
              <a:defRPr/>
            </a:pPr>
            <a:r>
              <a:rPr lang="ru-RU" sz="1800" b="1" dirty="0" smtClean="0"/>
              <a:t>Богоявленская </a:t>
            </a:r>
            <a:r>
              <a:rPr lang="ru-RU" sz="1800" b="1" dirty="0" smtClean="0"/>
              <a:t>Д.Б. </a:t>
            </a:r>
            <a:r>
              <a:rPr lang="ru-RU" sz="1800" b="1" dirty="0" smtClean="0"/>
              <a:t>Рабочая концепция одаренности</a:t>
            </a: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44281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827584" y="1556792"/>
          <a:ext cx="3385939" cy="2985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4" name="AutoShape 2"/>
          <p:cNvSpPr>
            <a:spLocks noChangeArrowheads="1"/>
          </p:cNvSpPr>
          <p:nvPr/>
        </p:nvSpPr>
        <p:spPr bwMode="auto">
          <a:xfrm>
            <a:off x="4427984" y="1916832"/>
            <a:ext cx="1368152" cy="64807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региональный уровень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4499992" y="2708920"/>
            <a:ext cx="1440160" cy="57606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муниципальный  уровень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4499992" y="3573016"/>
            <a:ext cx="1368152" cy="57606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школьный уровень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6228184" y="1772816"/>
            <a:ext cx="2088232" cy="7200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краевые ОУ , ВУЗы , предприятия, краевые УДО,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спец.кл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6300192" y="2708920"/>
            <a:ext cx="1728192" cy="7200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МРЦ,  спец.классы, Муниципальные УДО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6300192" y="3645024"/>
            <a:ext cx="1800200" cy="64807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ОУ, система ДО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251520" y="1916832"/>
            <a:ext cx="432048" cy="2736304"/>
          </a:xfrm>
          <a:prstGeom prst="upArrow">
            <a:avLst>
              <a:gd name="adj1" fmla="val 50000"/>
              <a:gd name="adj2" fmla="val 16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Заголовок 4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283152" cy="868958"/>
          </a:xfrm>
        </p:spPr>
        <p:txBody>
          <a:bodyPr/>
          <a:lstStyle/>
          <a:p>
            <a:r>
              <a:rPr lang="ru-RU" dirty="0" smtClean="0"/>
              <a:t>Уровневая модель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04088"/>
            <a:ext cx="7715200" cy="708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Противоречия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435280" cy="5112568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м</a:t>
            </a:r>
            <a:r>
              <a:rPr lang="ru-RU" dirty="0" smtClean="0"/>
              <a:t>ежду растущими потребностями края в талантливых инициативных людях и «вялой» работой системы выявления и сопровождения одаренных детей (эксплуатация «проявившихся», «ищем </a:t>
            </a:r>
            <a:r>
              <a:rPr lang="ru-RU" dirty="0" smtClean="0"/>
              <a:t>не там, где клад лежит, а там, где фонарь </a:t>
            </a:r>
            <a:r>
              <a:rPr lang="ru-RU" dirty="0" smtClean="0"/>
              <a:t>горит»);</a:t>
            </a:r>
          </a:p>
          <a:p>
            <a:pPr algn="just"/>
            <a:r>
              <a:rPr lang="ru-RU" dirty="0" smtClean="0"/>
              <a:t>между потребностью одаренного ребенка в индивидуальной образовательной программе  и  неготовностью системы образования к ее обеспечению ;</a:t>
            </a:r>
          </a:p>
          <a:p>
            <a:pPr algn="just"/>
            <a:r>
              <a:rPr lang="ru-RU" smtClean="0"/>
              <a:t>между </a:t>
            </a:r>
            <a:r>
              <a:rPr lang="ru-RU" dirty="0" smtClean="0"/>
              <a:t>традиционной работой с тремя видами одаренности (академической, спортивной и творческой)  и заказом  человека, способного к инициативному,  инновационному  ответственному действию, работе в команде.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04088"/>
            <a:ext cx="7499176" cy="564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Нормативная рамка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435280" cy="5256584"/>
          </a:xfrm>
        </p:spPr>
        <p:txBody>
          <a:bodyPr>
            <a:normAutofit fontScale="77500" lnSpcReduction="20000"/>
          </a:bodyPr>
          <a:lstStyle/>
          <a:p>
            <a:r>
              <a:rPr lang="ru-RU" sz="3100" dirty="0" smtClean="0">
                <a:latin typeface="+mj-lt"/>
              </a:rPr>
              <a:t>Национальная образовательная инициатива </a:t>
            </a:r>
            <a:r>
              <a:rPr lang="ru-RU" sz="3100" dirty="0" smtClean="0">
                <a:latin typeface="+mj-lt"/>
              </a:rPr>
              <a:t>«Наша </a:t>
            </a:r>
            <a:r>
              <a:rPr lang="ru-RU" sz="3100" dirty="0" smtClean="0">
                <a:latin typeface="+mj-lt"/>
              </a:rPr>
              <a:t>новая </a:t>
            </a:r>
            <a:r>
              <a:rPr lang="ru-RU" sz="3100" dirty="0" smtClean="0">
                <a:latin typeface="+mj-lt"/>
              </a:rPr>
              <a:t>школа»  (Приказ 271 </a:t>
            </a:r>
            <a:r>
              <a:rPr lang="ru-RU" sz="3100" dirty="0" smtClean="0">
                <a:latin typeface="+mj-lt"/>
              </a:rPr>
              <a:t>от 04.02.2010 г</a:t>
            </a:r>
            <a:r>
              <a:rPr lang="ru-RU" sz="3100" dirty="0" smtClean="0">
                <a:latin typeface="+mj-lt"/>
              </a:rPr>
              <a:t>.)</a:t>
            </a:r>
          </a:p>
          <a:p>
            <a:r>
              <a:rPr lang="ru-RU" sz="3100" dirty="0" smtClean="0">
                <a:latin typeface="+mj-lt"/>
              </a:rPr>
              <a:t>Концепция общенациональной системы выявления и развития молодых талантов </a:t>
            </a:r>
            <a:r>
              <a:rPr lang="ru-RU" sz="3100" dirty="0" smtClean="0">
                <a:latin typeface="+mj-lt"/>
              </a:rPr>
              <a:t>(утверждена Президентом РФ 3 апреля 2012г.)</a:t>
            </a:r>
          </a:p>
          <a:p>
            <a:r>
              <a:rPr lang="ru-RU" sz="3100" dirty="0" smtClean="0">
                <a:latin typeface="+mj-lt"/>
              </a:rPr>
              <a:t>Государственная программа Российской Федерации</a:t>
            </a:r>
          </a:p>
          <a:p>
            <a:pPr>
              <a:buNone/>
            </a:pPr>
            <a:r>
              <a:rPr lang="ru-RU" sz="3100" dirty="0" smtClean="0">
                <a:latin typeface="+mj-lt"/>
              </a:rPr>
              <a:t>     «Развитие образования» </a:t>
            </a:r>
            <a:r>
              <a:rPr lang="ru-RU" sz="3100" dirty="0" smtClean="0">
                <a:latin typeface="+mj-lt"/>
              </a:rPr>
              <a:t>на 2013 - 2020 </a:t>
            </a:r>
            <a:r>
              <a:rPr lang="ru-RU" sz="3100" dirty="0" smtClean="0">
                <a:latin typeface="+mj-lt"/>
              </a:rPr>
              <a:t>годы (Распоряжение Правительства РФ </a:t>
            </a:r>
            <a:r>
              <a:rPr lang="ru-RU" sz="3100" dirty="0" smtClean="0">
                <a:latin typeface="+mj-lt"/>
              </a:rPr>
              <a:t>от 22 ноября 2012 г. </a:t>
            </a:r>
            <a:r>
              <a:rPr lang="ru-RU" sz="3100" dirty="0" smtClean="0">
                <a:latin typeface="+mj-lt"/>
              </a:rPr>
              <a:t>N 2148-р)</a:t>
            </a:r>
          </a:p>
          <a:p>
            <a:r>
              <a:rPr lang="ru-RU" sz="3100" dirty="0" smtClean="0">
                <a:latin typeface="+mj-lt"/>
              </a:rPr>
              <a:t>Государственная программа Красноярского края  </a:t>
            </a:r>
            <a:r>
              <a:rPr lang="ru-RU" sz="3100" dirty="0" smtClean="0">
                <a:latin typeface="+mj-lt"/>
              </a:rPr>
              <a:t>«Развитие образования» на </a:t>
            </a:r>
            <a:r>
              <a:rPr lang="ru-RU" sz="3100" dirty="0" smtClean="0">
                <a:latin typeface="+mj-lt"/>
              </a:rPr>
              <a:t>2014 </a:t>
            </a:r>
            <a:r>
              <a:rPr lang="ru-RU" sz="3100" dirty="0" smtClean="0">
                <a:latin typeface="+mj-lt"/>
              </a:rPr>
              <a:t>- </a:t>
            </a:r>
            <a:r>
              <a:rPr lang="ru-RU" sz="3100" dirty="0" smtClean="0">
                <a:latin typeface="+mj-lt"/>
              </a:rPr>
              <a:t>2016 годы (Постановление правительства КК от </a:t>
            </a:r>
            <a:r>
              <a:rPr lang="en-US" sz="3100" dirty="0" smtClean="0">
                <a:latin typeface="+mj-lt"/>
              </a:rPr>
              <a:t>30.09.2013 </a:t>
            </a:r>
            <a:r>
              <a:rPr lang="en-US" sz="3100" dirty="0" smtClean="0">
                <a:latin typeface="+mj-lt"/>
              </a:rPr>
              <a:t>Ns </a:t>
            </a:r>
            <a:r>
              <a:rPr lang="en-US" sz="3100" dirty="0" smtClean="0">
                <a:latin typeface="+mj-lt"/>
              </a:rPr>
              <a:t>508-n</a:t>
            </a:r>
            <a:r>
              <a:rPr lang="ru-RU" sz="3100" dirty="0" smtClean="0">
                <a:latin typeface="+mj-lt"/>
              </a:rPr>
              <a:t>)</a:t>
            </a:r>
          </a:p>
          <a:p>
            <a:r>
              <a:rPr lang="ru-RU" sz="3100" dirty="0" smtClean="0">
                <a:latin typeface="+mj-lt"/>
              </a:rPr>
              <a:t>«Стратегии социально – экономического развития Красноярского края на период </a:t>
            </a:r>
            <a:r>
              <a:rPr lang="ru-RU" sz="3100" dirty="0" smtClean="0">
                <a:latin typeface="+mj-lt"/>
              </a:rPr>
              <a:t> до </a:t>
            </a:r>
            <a:r>
              <a:rPr lang="ru-RU" sz="3100" dirty="0" smtClean="0">
                <a:latin typeface="+mj-lt"/>
              </a:rPr>
              <a:t>2020 года» </a:t>
            </a:r>
            <a:r>
              <a:rPr lang="ru-RU" sz="3100" dirty="0" smtClean="0">
                <a:latin typeface="+mj-lt"/>
              </a:rPr>
              <a:t> (</a:t>
            </a:r>
            <a:r>
              <a:rPr lang="x-none" sz="3100" smtClean="0">
                <a:latin typeface="+mj-lt"/>
              </a:rPr>
              <a:t>проект </a:t>
            </a:r>
            <a:r>
              <a:rPr lang="x-none" sz="3100" smtClean="0">
                <a:latin typeface="+mj-lt"/>
              </a:rPr>
              <a:t>от </a:t>
            </a:r>
            <a:r>
              <a:rPr lang="x-none" sz="3100" smtClean="0">
                <a:latin typeface="+mj-lt"/>
              </a:rPr>
              <a:t>15.11.2012</a:t>
            </a:r>
            <a:r>
              <a:rPr lang="ru-RU" sz="3100" dirty="0" smtClean="0">
                <a:latin typeface="+mj-lt"/>
              </a:rPr>
              <a:t>)</a:t>
            </a:r>
          </a:p>
          <a:p>
            <a:pPr lvl="0"/>
            <a:r>
              <a:rPr lang="ru-RU" sz="3100" dirty="0" smtClean="0">
                <a:latin typeface="+mj-lt"/>
              </a:rPr>
              <a:t>Стратегия </a:t>
            </a:r>
            <a:r>
              <a:rPr lang="ru-RU" sz="3100" dirty="0" smtClean="0">
                <a:latin typeface="+mj-lt"/>
              </a:rPr>
              <a:t>инновационного  </a:t>
            </a:r>
            <a:r>
              <a:rPr lang="ru-RU" sz="3100" dirty="0" smtClean="0">
                <a:latin typeface="+mj-lt"/>
              </a:rPr>
              <a:t>развития Красноярского края на период </a:t>
            </a:r>
            <a:r>
              <a:rPr lang="ru-RU" sz="3100" dirty="0" smtClean="0">
                <a:latin typeface="+mj-lt"/>
              </a:rPr>
              <a:t> до </a:t>
            </a:r>
            <a:r>
              <a:rPr lang="ru-RU" sz="3100" dirty="0" smtClean="0">
                <a:latin typeface="+mj-lt"/>
              </a:rPr>
              <a:t>2020 года  </a:t>
            </a:r>
            <a:r>
              <a:rPr lang="ru-RU" sz="3100" dirty="0" smtClean="0">
                <a:latin typeface="+mj-lt"/>
              </a:rPr>
              <a:t>(проект)</a:t>
            </a:r>
            <a:endParaRPr lang="ru-RU" sz="3100" dirty="0" smtClean="0">
              <a:latin typeface="+mj-lt"/>
            </a:endParaRPr>
          </a:p>
          <a:p>
            <a:endParaRPr lang="ru-RU" sz="2800" b="1" dirty="0" smtClean="0">
              <a:latin typeface="Optima Cyr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48680"/>
            <a:ext cx="6491064" cy="636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Идеи: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435280" cy="547260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Создание насыщенной образовательной среды (пространства проб) на уровне ОУ, муниципалитета (разные деятельности, творчество, индивидуализация, открытость, для каждого, </a:t>
            </a:r>
            <a:r>
              <a:rPr lang="ru-RU" dirty="0" err="1" smtClean="0"/>
              <a:t>интенсивы</a:t>
            </a:r>
            <a:r>
              <a:rPr lang="ru-RU" dirty="0" smtClean="0"/>
              <a:t> другого типа, предъявление результата, </a:t>
            </a:r>
            <a:r>
              <a:rPr lang="ru-RU" dirty="0" smtClean="0"/>
              <a:t>+</a:t>
            </a:r>
            <a:r>
              <a:rPr lang="ru-RU" dirty="0" smtClean="0"/>
              <a:t>проф.образование, ….).</a:t>
            </a:r>
          </a:p>
          <a:p>
            <a:r>
              <a:rPr lang="ru-RU" dirty="0" smtClean="0"/>
              <a:t>Развитие предпринимательской, социальной, инженерной одаренности (+ включение работодателей, поддержка муниципалитетов, фокус на применение…).</a:t>
            </a:r>
          </a:p>
          <a:p>
            <a:r>
              <a:rPr lang="ru-RU" dirty="0" smtClean="0"/>
              <a:t>ИОП одаренных детей и их </a:t>
            </a:r>
            <a:r>
              <a:rPr lang="ru-RU" dirty="0" err="1" smtClean="0"/>
              <a:t>тьюторское</a:t>
            </a:r>
            <a:r>
              <a:rPr lang="ru-RU" dirty="0" smtClean="0"/>
              <a:t> сопровождение, разнообразие инд.форм работы с детьми.</a:t>
            </a:r>
          </a:p>
          <a:p>
            <a:r>
              <a:rPr lang="ru-RU" dirty="0" smtClean="0"/>
              <a:t>Профессиональное  педагогическое сообщество и плотная профессиональная коммуникация.</a:t>
            </a:r>
          </a:p>
          <a:p>
            <a:r>
              <a:rPr lang="ru-RU" dirty="0" smtClean="0"/>
              <a:t>Мониторинг работы с одаренными детьми.</a:t>
            </a:r>
          </a:p>
          <a:p>
            <a:r>
              <a:rPr lang="ru-RU" dirty="0" smtClean="0"/>
              <a:t>Другие показатели качества образования одаренного ребенка (например, стандарт + динамика развития + гармоничность развития + успешность в жизни + </a:t>
            </a:r>
            <a:r>
              <a:rPr lang="ru-RU" dirty="0" err="1" smtClean="0"/>
              <a:t>социализированность</a:t>
            </a:r>
            <a:r>
              <a:rPr lang="ru-RU" dirty="0" smtClean="0"/>
              <a:t> + ….).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</TotalTime>
  <Words>444</Words>
  <Application>Microsoft Office PowerPoint</Application>
  <PresentationFormat>Экран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Региональная политика</vt:lpstr>
      <vt:lpstr>Слайд 2</vt:lpstr>
      <vt:lpstr>Уровневая модель</vt:lpstr>
      <vt:lpstr>Противоречия </vt:lpstr>
      <vt:lpstr>Нормативная рамка</vt:lpstr>
      <vt:lpstr>Идеи: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Региональная политика</dc:title>
  <dc:creator>loginova</dc:creator>
  <cp:lastModifiedBy>loginova</cp:lastModifiedBy>
  <cp:revision>27</cp:revision>
  <dcterms:created xsi:type="dcterms:W3CDTF">2014-03-11T06:19:06Z</dcterms:created>
  <dcterms:modified xsi:type="dcterms:W3CDTF">2014-03-11T07:45:24Z</dcterms:modified>
</cp:coreProperties>
</file>