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22" r:id="rId2"/>
  </p:sldMasterIdLst>
  <p:notesMasterIdLst>
    <p:notesMasterId r:id="rId35"/>
  </p:notesMasterIdLst>
  <p:sldIdLst>
    <p:sldId id="256" r:id="rId3"/>
    <p:sldId id="296" r:id="rId4"/>
    <p:sldId id="297" r:id="rId5"/>
    <p:sldId id="272" r:id="rId6"/>
    <p:sldId id="257" r:id="rId7"/>
    <p:sldId id="295" r:id="rId8"/>
    <p:sldId id="264" r:id="rId9"/>
    <p:sldId id="265" r:id="rId10"/>
    <p:sldId id="266" r:id="rId11"/>
    <p:sldId id="285" r:id="rId12"/>
    <p:sldId id="280" r:id="rId13"/>
    <p:sldId id="281" r:id="rId14"/>
    <p:sldId id="282" r:id="rId15"/>
    <p:sldId id="301" r:id="rId16"/>
    <p:sldId id="299" r:id="rId17"/>
    <p:sldId id="300" r:id="rId18"/>
    <p:sldId id="283" r:id="rId19"/>
    <p:sldId id="284" r:id="rId20"/>
    <p:sldId id="290" r:id="rId21"/>
    <p:sldId id="291" r:id="rId22"/>
    <p:sldId id="292" r:id="rId23"/>
    <p:sldId id="276" r:id="rId24"/>
    <p:sldId id="286" r:id="rId25"/>
    <p:sldId id="293" r:id="rId26"/>
    <p:sldId id="267" r:id="rId27"/>
    <p:sldId id="268" r:id="rId28"/>
    <p:sldId id="269" r:id="rId29"/>
    <p:sldId id="273" r:id="rId30"/>
    <p:sldId id="274" r:id="rId31"/>
    <p:sldId id="275" r:id="rId32"/>
    <p:sldId id="277" r:id="rId33"/>
    <p:sldId id="27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99"/>
    <a:srgbClr val="FFCC00"/>
    <a:srgbClr val="FFFF00"/>
    <a:srgbClr val="FFFF66"/>
    <a:srgbClr val="9933FF"/>
    <a:srgbClr val="2D1EEE"/>
    <a:srgbClr val="FF9900"/>
    <a:srgbClr val="FF99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60"/>
  </p:normalViewPr>
  <p:slideViewPr>
    <p:cSldViewPr>
      <p:cViewPr varScale="1">
        <p:scale>
          <a:sx n="83" d="100"/>
          <a:sy n="83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2010-2011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92D050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Справились - 3</c:v>
                </c:pt>
                <c:pt idx="1">
                  <c:v>Ошибки - 19</c:v>
                </c:pt>
                <c:pt idx="2">
                  <c:v>Невыполнили - 3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0.12</c:v>
                </c:pt>
                <c:pt idx="1">
                  <c:v>0.76</c:v>
                </c:pt>
                <c:pt idx="2">
                  <c:v>0.12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2012-2013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FF6600"/>
              </a:solidFill>
            </c:spPr>
          </c:dPt>
          <c:dLbls>
            <c:dLbl>
              <c:idx val="2"/>
              <c:layout>
                <c:manualLayout>
                  <c:x val="3.4356068279995031E-2"/>
                  <c:y val="8.80402071775134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Справились</c:v>
                </c:pt>
                <c:pt idx="1">
                  <c:v>Ошибки</c:v>
                </c:pt>
                <c:pt idx="2">
                  <c:v>Невыполнили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0.38</c:v>
                </c:pt>
                <c:pt idx="1">
                  <c:v>0.56000000000000005</c:v>
                </c:pt>
                <c:pt idx="2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886E0-0DEB-4333-B6EF-CB73ADE4987D}" type="datetimeFigureOut">
              <a:rPr lang="ru-RU" smtClean="0"/>
              <a:pPr/>
              <a:t>15.04.2014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7AC97-5798-419C-86D7-15230FA84A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7854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0" u="none" strike="noStrike" kern="1200" dirty="0" smtClean="0">
                <a:solidFill>
                  <a:srgbClr val="FFFFFF"/>
                </a:solidFill>
                <a:effectLst/>
                <a:latin typeface="Georgia"/>
              </a:rPr>
              <a:t>Катион</a:t>
            </a:r>
            <a:endParaRPr lang="ru-RU" sz="1200" b="0" i="0" u="none" strike="noStrike" dirty="0" smtClean="0">
              <a:effectLst/>
              <a:latin typeface="Arial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7AC97-5798-419C-86D7-15230FA84A3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8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9F7D5-47F4-4855-91AB-F45FAF3DD39F}" type="slidenum">
              <a:rPr lang="ru-RU" smtClean="0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9E5C2-5F9B-40F2-9B03-D751DFEBC8CF}" type="slidenum">
              <a:rPr lang="ru-RU" smtClean="0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444AD-659C-42E3-B6A3-79653F871BB9}" type="slidenum">
              <a:rPr lang="ru-RU" smtClean="0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7CE19-6E37-405D-8DD7-47377997FC40}" type="slidenum">
              <a:rPr lang="ru-RU" smtClean="0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6D76-977E-484D-BDE9-1E0768FDA624}" type="slidenum">
              <a:rPr lang="ru-RU" smtClean="0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6B3C9-CFA8-4C49-9FE5-1CD28B733836}" type="slidenum">
              <a:rPr lang="ru-RU" smtClean="0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A66C-3908-4C8B-9260-91BE55FCFBEA}" type="slidenum">
              <a:rPr lang="ru-RU" smtClean="0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83CD5-3B66-4CCF-A2D1-1CC393488EF3}" type="slidenum">
              <a:rPr lang="ru-RU" smtClean="0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F1D0-2BD6-45AF-A2F7-7CC045C8CDF0}" type="slidenum">
              <a:rPr lang="ru-RU" smtClean="0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EC071-C84B-4EAE-BF2F-A1A8B1523059}" type="slidenum">
              <a:rPr lang="ru-RU" smtClean="0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B8431-2E3E-4BF3-AADC-841DCF538D43}" type="slidenum">
              <a:rPr lang="ru-RU" smtClean="0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15.04.2014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15.04.2014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&#1056;&#1072;&#1073;&#1086;&#1095;&#1072;&#1103;%20&#1089;&#1090;&#1072;&#1085;&#1094;&#1080;&#1103;\Desktop\&#1086;&#1087;&#1099;&#1090;%20&#1076;&#1083;&#1103;%20&#1087;&#1086;&#1082;&#1072;&#1079;&#1072;.avi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file:///J:\2%20&#1086;&#1087;&#1099;&#1090;.avi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file:///J:\3&#1086;&#1087;&#1099;&#1090;.av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Виталя , Женя нпк\cute-blonde-boy-in-glasses-smiles-e13167550616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99" y="764704"/>
            <a:ext cx="915910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8520" y="0"/>
            <a:ext cx="9267625" cy="141277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b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dirty="0">
                <a:solidFill>
                  <a:prstClr val="black"/>
                </a:solidFill>
              </a:rPr>
              <a:t>Сборник заданий </a:t>
            </a:r>
            <a:r>
              <a:rPr lang="ru-RU" sz="2200" dirty="0">
                <a:solidFill>
                  <a:prstClr val="black"/>
                </a:solidFill>
              </a:rPr>
              <a:t/>
            </a:r>
            <a:br>
              <a:rPr lang="ru-RU" sz="2200" dirty="0">
                <a:solidFill>
                  <a:prstClr val="black"/>
                </a:solidFill>
              </a:rPr>
            </a:br>
            <a:r>
              <a:rPr lang="ru-RU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«ГИА по химии  на 5»</a:t>
            </a:r>
            <a:br>
              <a:rPr lang="ru-RU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(решение задач части С-3 для учащихся 9-х классов)</a:t>
            </a:r>
            <a:br>
              <a:rPr lang="ru-RU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ru-RU" sz="18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5791036"/>
            <a:ext cx="4788024" cy="184421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lvl="0">
              <a:buClr>
                <a:srgbClr val="A04DA3"/>
              </a:buClr>
            </a:pPr>
            <a: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Выполнили: </a:t>
            </a:r>
            <a:b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Божедомова Наталья Александровна</a:t>
            </a:r>
          </a:p>
          <a:p>
            <a:pPr lvl="0">
              <a:buClr>
                <a:srgbClr val="A04DA3"/>
              </a:buClr>
            </a:pPr>
            <a: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учитель химии высшей категории </a:t>
            </a:r>
            <a:b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МБОУ «СОШ №9» </a:t>
            </a:r>
            <a:r>
              <a:rPr lang="ru-RU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г.Лесосибирска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A04DA3"/>
              </a:buClr>
            </a:pPr>
            <a: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Полынцев Виталий Андреевич, </a:t>
            </a:r>
            <a:b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Коротков Евгений Сергеевич,</a:t>
            </a:r>
            <a:b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ученики 9 класса МБОУ «СОШ №9»  </a:t>
            </a:r>
            <a:b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30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15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Дзабуелит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 (</a:t>
            </a:r>
            <a:r>
              <a:rPr lang="ru-RU" sz="15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zabuyelite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) -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Li</a:t>
            </a:r>
            <a:r>
              <a:rPr lang="ru-RU" sz="1500" b="1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CO</a:t>
            </a:r>
            <a:r>
              <a:rPr lang="ru-RU" sz="1500" b="1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- открыт в содовом озере </a:t>
            </a:r>
            <a:r>
              <a:rPr lang="ru-RU" sz="15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Дзабуе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 в 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Тибете,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найден позже в пегматитах Зимбабве (</a:t>
            </a:r>
            <a:r>
              <a:rPr lang="ru-RU" sz="15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Бикита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 и др.) и Канады (</a:t>
            </a:r>
            <a:r>
              <a:rPr lang="ru-RU" sz="15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Берник-Лейк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ru-RU" sz="15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Манитоба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). </a:t>
            </a:r>
          </a:p>
          <a:p>
            <a:pPr marL="109728" indent="0">
              <a:buNone/>
            </a:pPr>
            <a:endParaRPr lang="ru-RU" sz="15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None/>
            </a:pPr>
            <a:r>
              <a:rPr lang="ru-RU" sz="15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Тенорит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- </a:t>
            </a:r>
            <a:r>
              <a:rPr lang="en-US" sz="15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CuO</a:t>
            </a:r>
            <a:r>
              <a:rPr lang="en-US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от имени итал. ботаника М. Теноре, 1780-1861 ) - минерал подкласса простых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оксидов.</a:t>
            </a:r>
          </a:p>
          <a:p>
            <a:pPr marL="109728" indent="0">
              <a:buNone/>
            </a:pPr>
            <a:endParaRPr lang="ru-RU" sz="15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None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Витерит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 — минерал группы карбонатов. Назван в честь доктора Вильяма </a:t>
            </a:r>
            <a:r>
              <a:rPr lang="ru-RU" sz="15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Визеринга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, открывшего в нём в 1784 г. барий - формула </a:t>
            </a:r>
            <a:r>
              <a:rPr lang="en-US" sz="15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BaCO</a:t>
            </a:r>
            <a:r>
              <a:rPr lang="ru-RU" sz="1500" b="1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endParaRPr lang="ru-RU" sz="15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None/>
            </a:pPr>
            <a:endParaRPr lang="ru-RU" sz="15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None/>
            </a:pPr>
            <a:r>
              <a:rPr lang="ru-RU" sz="15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Спертиниит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- название в честь </a:t>
            </a:r>
            <a:r>
              <a:rPr lang="ru-RU" sz="15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Francesco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5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Spertini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 (год открытия 1981 г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.) формула - </a:t>
            </a:r>
            <a:r>
              <a:rPr lang="ru-RU" sz="15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Cu</a:t>
            </a: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(OH)</a:t>
            </a:r>
            <a:r>
              <a:rPr lang="ru-RU" sz="1500" b="1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цвет голубой( голубовато-зелёного оттенка) .</a:t>
            </a:r>
          </a:p>
          <a:p>
            <a:pPr marL="109728" indent="0">
              <a:buNone/>
            </a:pPr>
            <a:endParaRPr lang="ru-RU" sz="15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None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Малахит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  — минерал, основной карбонат меди 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ru-RU" sz="15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дигидрокарбоната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меди(</a:t>
            </a:r>
            <a:r>
              <a:rPr lang="en-US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II)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формула -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CuCO</a:t>
            </a:r>
            <a:r>
              <a:rPr lang="ru-RU" sz="1500" b="1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·Cu(ОН)</a:t>
            </a:r>
            <a:r>
              <a:rPr lang="ru-RU" sz="1500" b="1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, но более верное современное написание формулы малахита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Cu</a:t>
            </a:r>
            <a:r>
              <a:rPr lang="ru-RU" sz="1500" b="1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(CO</a:t>
            </a:r>
            <a:r>
              <a:rPr lang="ru-RU" sz="1500" b="1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)(OH)</a:t>
            </a:r>
            <a:r>
              <a:rPr lang="ru-RU" sz="1500" b="1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. Цвет зелёный. </a:t>
            </a:r>
          </a:p>
          <a:p>
            <a:pPr marL="109728" indent="0">
              <a:buNone/>
            </a:pPr>
            <a:endParaRPr lang="ru-RU" sz="15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None/>
            </a:pPr>
            <a:r>
              <a:rPr lang="ru-RU" sz="15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Флюорит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(от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лат. </a:t>
            </a:r>
            <a:r>
              <a:rPr lang="ru-RU" sz="15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fluere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 — течь, название дано в 1529 году </a:t>
            </a:r>
            <a:r>
              <a:rPr lang="ru-RU" sz="15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Агриколой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 в виде «</a:t>
            </a:r>
            <a:r>
              <a:rPr lang="ru-RU" sz="15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флюорес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» из-за его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легкоплавкости)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 — минерал, фторид кальция </a:t>
            </a:r>
            <a:r>
              <a:rPr lang="ru-RU" sz="1500" b="1" dirty="0">
                <a:latin typeface="Tahoma" pitchFamily="34" charset="0"/>
                <a:ea typeface="Tahoma" pitchFamily="34" charset="0"/>
                <a:cs typeface="Tahoma" pitchFamily="34" charset="0"/>
              </a:rPr>
              <a:t>CaF</a:t>
            </a:r>
            <a:r>
              <a:rPr lang="ru-RU" sz="1500" b="1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. Хрупок, окрашен в различные цвета: жёлтый, зелёный, синий, голубой, красновато-розовый, фиолетовый, иногда фиолетово-чёрный.</a:t>
            </a: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07504" y="476672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Название и происхождение редких минералов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04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81336"/>
            <a:ext cx="9144000" cy="59766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109728" indent="0">
              <a:buNone/>
            </a:pPr>
            <a:r>
              <a:rPr lang="ru-RU" sz="1350" b="1" i="1" dirty="0" err="1" smtClean="0"/>
              <a:t>Са</a:t>
            </a:r>
            <a:r>
              <a:rPr lang="ru-RU" sz="1350" b="1" i="1" dirty="0" smtClean="0"/>
              <a:t>: </a:t>
            </a:r>
            <a:r>
              <a:rPr lang="ru-RU" sz="1350" dirty="0" smtClean="0"/>
              <a:t>Кальций </a:t>
            </a:r>
            <a:r>
              <a:rPr lang="ru-RU" sz="1350" dirty="0"/>
              <a:t>входит в состав витамина В15. Искусственные радиоактивные изотопы кальция применяются в медико-биологических исследованиях при изучении кальциевого обмена.  Изотоп</a:t>
            </a:r>
            <a:r>
              <a:rPr lang="ru-RU" sz="1350" baseline="30000" dirty="0"/>
              <a:t>45</a:t>
            </a:r>
            <a:r>
              <a:rPr lang="ru-RU" sz="1350" dirty="0"/>
              <a:t>Са используется в металлургии.  </a:t>
            </a:r>
            <a:r>
              <a:rPr lang="ru-RU" sz="1350" dirty="0" err="1"/>
              <a:t>Са</a:t>
            </a:r>
            <a:r>
              <a:rPr lang="ru-RU" sz="1350" dirty="0"/>
              <a:t> в организме используются для лечения аллергических заболеваний. К препаратам </a:t>
            </a:r>
            <a:r>
              <a:rPr lang="ru-RU" sz="1350" dirty="0" err="1"/>
              <a:t>Са</a:t>
            </a:r>
            <a:r>
              <a:rPr lang="ru-RU" sz="1350" dirty="0"/>
              <a:t> относятся также гипс (СаSО</a:t>
            </a:r>
            <a:r>
              <a:rPr lang="ru-RU" sz="1350" baseline="-25000" dirty="0"/>
              <a:t>4</a:t>
            </a:r>
            <a:r>
              <a:rPr lang="ru-RU" sz="1350" dirty="0"/>
              <a:t>), применяемый в хирургии для гипсовых повязок, и мел (СаСО</a:t>
            </a:r>
            <a:r>
              <a:rPr lang="ru-RU" sz="1350" baseline="-25000" dirty="0"/>
              <a:t>3</a:t>
            </a:r>
            <a:r>
              <a:rPr lang="ru-RU" sz="1350" dirty="0"/>
              <a:t>), назначаемый внутрь при повышенной кислотности желудочного сока и для приготовления зубного порошка.</a:t>
            </a:r>
          </a:p>
          <a:p>
            <a:pPr marL="109728" indent="0">
              <a:buNone/>
            </a:pPr>
            <a:r>
              <a:rPr lang="ru-RU" sz="1350" b="1" i="1" dirty="0"/>
              <a:t>P</a:t>
            </a:r>
            <a:r>
              <a:rPr lang="ru-RU" sz="1350" b="1" dirty="0"/>
              <a:t>: </a:t>
            </a:r>
            <a:r>
              <a:rPr lang="ru-RU" sz="1350" b="1" dirty="0" smtClean="0"/>
              <a:t> </a:t>
            </a:r>
            <a:r>
              <a:rPr lang="ru-RU" sz="1350" dirty="0" smtClean="0"/>
              <a:t>соединения </a:t>
            </a:r>
            <a:r>
              <a:rPr lang="ru-RU" sz="1350" dirty="0"/>
              <a:t>фосфора используется в виде лекарственных препаратов для лечения заболеваний сердца, печени, желудка. Фосфаты цинка используются в качестве пломбировочного материала в стоматологии.</a:t>
            </a:r>
          </a:p>
          <a:p>
            <a:pPr marL="109728" indent="0">
              <a:buNone/>
            </a:pPr>
            <a:r>
              <a:rPr lang="ru-RU" sz="1350" b="1" i="1" dirty="0"/>
              <a:t>K</a:t>
            </a:r>
            <a:r>
              <a:rPr lang="ru-RU" sz="1350" b="1" dirty="0"/>
              <a:t>: </a:t>
            </a:r>
            <a:r>
              <a:rPr lang="ru-RU" sz="1350" dirty="0"/>
              <a:t>В медицине применяют несколько солей калия в качестве мочегонных и слабительных средств. </a:t>
            </a:r>
          </a:p>
          <a:p>
            <a:pPr marL="109728" indent="0">
              <a:buNone/>
            </a:pPr>
            <a:r>
              <a:rPr lang="ru-RU" sz="1350" b="1" i="1" dirty="0"/>
              <a:t>Na</a:t>
            </a:r>
            <a:r>
              <a:rPr lang="ru-RU" sz="1350" b="1" dirty="0"/>
              <a:t>: </a:t>
            </a:r>
            <a:r>
              <a:rPr lang="ru-RU" sz="1350" dirty="0"/>
              <a:t>Изотоп</a:t>
            </a:r>
            <a:r>
              <a:rPr lang="ru-RU" sz="1350" baseline="30000" dirty="0"/>
              <a:t>24 </a:t>
            </a:r>
            <a:r>
              <a:rPr lang="ru-RU" sz="1350" dirty="0"/>
              <a:t>Na применяется в медицинских исследованиях при определении скорости кровотока и проницаемости сосудов. Хлористый натрий применяют в виде изотонического 0,9% раствора при обезвоживании организма и как </a:t>
            </a:r>
            <a:r>
              <a:rPr lang="ru-RU" sz="1350" dirty="0" err="1"/>
              <a:t>дезинтоксикационное</a:t>
            </a:r>
            <a:r>
              <a:rPr lang="ru-RU" sz="1350" dirty="0"/>
              <a:t> средство. </a:t>
            </a:r>
          </a:p>
          <a:p>
            <a:pPr marL="109728" indent="0">
              <a:buNone/>
            </a:pPr>
            <a:r>
              <a:rPr lang="ru-RU" sz="1350" b="1" i="1" dirty="0"/>
              <a:t>Mg</a:t>
            </a:r>
            <a:r>
              <a:rPr lang="ru-RU" sz="1350" b="1" dirty="0"/>
              <a:t>: </a:t>
            </a:r>
            <a:r>
              <a:rPr lang="ru-RU" sz="1350" dirty="0"/>
              <a:t>Способность магнезиальных солей вызывать наркоз была впервые обнаружена американскими учеными </a:t>
            </a:r>
            <a:r>
              <a:rPr lang="ru-RU" sz="1350" dirty="0" err="1"/>
              <a:t>Мельцероми</a:t>
            </a:r>
            <a:r>
              <a:rPr lang="ru-RU" sz="1350" dirty="0"/>
              <a:t> Ауэром в 1905 году. В медицине карбонат магния  применяют в качестве средств, нейтрализующих соляную кислоту желудка, а также как легкие слабительные. </a:t>
            </a:r>
            <a:r>
              <a:rPr lang="ru-RU" sz="1350" dirty="0" err="1"/>
              <a:t>Аспарагинат</a:t>
            </a:r>
            <a:r>
              <a:rPr lang="ru-RU" sz="1350" dirty="0"/>
              <a:t>, цитрат и другие органические соли магния используют при изготовлении БАДП и лекарственных препаратов с широким спектром лечебно-профилактического действия.</a:t>
            </a:r>
          </a:p>
          <a:p>
            <a:pPr marL="109728" indent="0">
              <a:buNone/>
            </a:pPr>
            <a:r>
              <a:rPr lang="ru-RU" sz="1350" b="1" i="1" dirty="0"/>
              <a:t>Fe</a:t>
            </a:r>
            <a:r>
              <a:rPr lang="ru-RU" sz="1350" b="1" dirty="0"/>
              <a:t>: </a:t>
            </a:r>
            <a:r>
              <a:rPr lang="ru-RU" sz="1350" dirty="0"/>
              <a:t>В медицине препараты на основе различных солей двух- и трехвалентного железа, а также железосодержащие БАДП применяются для восполнения относительного или абсолютного дефицита железа в ситуациях, связанных с увеличенной потребностью организма в этом биоэлементе. </a:t>
            </a:r>
          </a:p>
          <a:p>
            <a:pPr marL="109728" indent="0">
              <a:buNone/>
            </a:pPr>
            <a:r>
              <a:rPr lang="ru-RU" sz="1350" b="1" i="1" dirty="0"/>
              <a:t>Zn:</a:t>
            </a:r>
            <a:r>
              <a:rPr lang="ru-RU" sz="1350" b="1" dirty="0"/>
              <a:t> </a:t>
            </a:r>
            <a:r>
              <a:rPr lang="ru-RU" sz="1350" dirty="0"/>
              <a:t>В медицине цинк применяют в радиоизотопной диагностике, в том числе, в качестве метки для цинксодержащих ферментов. Сульфат цинка используют при определениях свертываемости крови.</a:t>
            </a:r>
          </a:p>
          <a:p>
            <a:pPr marL="109728" indent="0">
              <a:buNone/>
            </a:pPr>
            <a:r>
              <a:rPr lang="ru-RU" sz="1350" b="1" i="1" dirty="0" err="1"/>
              <a:t>Cu</a:t>
            </a:r>
            <a:r>
              <a:rPr lang="ru-RU" sz="1350" b="1" i="1" dirty="0"/>
              <a:t>:</a:t>
            </a:r>
            <a:r>
              <a:rPr lang="ru-RU" sz="1350" b="1" dirty="0"/>
              <a:t> </a:t>
            </a:r>
            <a:r>
              <a:rPr lang="ru-RU" sz="1350" dirty="0"/>
              <a:t>В медицине применяют сернокислую медь как противомикробное и прижигающее средство. Препараты различных солей меди используют наружно для промываний,  спринцеваний, в виде мазей при воспалительных процессах слизистых оболочек, в физиотерапии.  Медьсодержащие препараты и БАДП используются также в лечении и профилактике заболеваний опорно-двигательного аппарата, </a:t>
            </a:r>
            <a:r>
              <a:rPr lang="ru-RU" sz="1350" dirty="0" smtClean="0"/>
              <a:t>гипотиреоза</a:t>
            </a:r>
            <a:r>
              <a:rPr lang="ru-RU" sz="1350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04" y="476672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Медицинское применение микроэлементов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898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0" y="720080"/>
            <a:ext cx="9144000" cy="61653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109728" indent="0">
              <a:buNone/>
            </a:pPr>
            <a:r>
              <a:rPr lang="ru-RU" sz="1054" b="1" i="1" dirty="0" err="1" smtClean="0"/>
              <a:t>Mn</a:t>
            </a:r>
            <a:r>
              <a:rPr lang="ru-RU" sz="1054" b="1" i="1" dirty="0" smtClean="0"/>
              <a:t>: </a:t>
            </a:r>
            <a:r>
              <a:rPr lang="ru-RU" sz="1054" dirty="0" smtClean="0"/>
              <a:t>В медицине в качестве антисептического средства широко применяют марганцовокислый калий. В последние годы органические соединения марганца используются в минерально-витаминных комплексах, БАДП, для лечения и профилактики различных заболеваний. </a:t>
            </a:r>
          </a:p>
          <a:p>
            <a:pPr marL="109728" indent="0">
              <a:buNone/>
            </a:pPr>
            <a:r>
              <a:rPr lang="ru-RU" sz="1054" b="1" i="1" dirty="0" err="1" smtClean="0"/>
              <a:t>Mo</a:t>
            </a:r>
            <a:r>
              <a:rPr lang="ru-RU" sz="1054" b="1" i="1" dirty="0" smtClean="0"/>
              <a:t>: </a:t>
            </a:r>
            <a:r>
              <a:rPr lang="ru-RU" sz="1054" dirty="0" smtClean="0"/>
              <a:t>В медицине применяют радиоизотопы молибдена; изучается эффективность </a:t>
            </a:r>
            <a:r>
              <a:rPr lang="ru-RU" sz="1054" dirty="0" err="1" smtClean="0"/>
              <a:t>тетрамолибдата</a:t>
            </a:r>
            <a:r>
              <a:rPr lang="ru-RU" sz="1054" dirty="0" smtClean="0"/>
              <a:t> аммония в терапии новообразований головного мозга, а также при мужском бесплодии.</a:t>
            </a:r>
          </a:p>
          <a:p>
            <a:pPr marL="109728" indent="0">
              <a:buNone/>
            </a:pPr>
            <a:r>
              <a:rPr lang="ru-RU" sz="1054" b="1" i="1" dirty="0" err="1" smtClean="0"/>
              <a:t>Co</a:t>
            </a:r>
            <a:r>
              <a:rPr lang="ru-RU" sz="1054" b="1" dirty="0" smtClean="0"/>
              <a:t>: </a:t>
            </a:r>
            <a:r>
              <a:rPr lang="ru-RU" sz="1054" dirty="0" smtClean="0"/>
              <a:t>В медицине соли кобальта в составе витаминно-минеральных комплексов используются для лечения и профилактики различных заболеваний. Хлористый кобальт в виде 20% раствора используется при лечении гипертонической болезни. Радиоактивные изотопы кобальта применяются в радиоизотопной диагностике и для лучевой терапии (Со-60). В технике и медицине в качестве источника гамма-излучения используется </a:t>
            </a:r>
            <a:r>
              <a:rPr lang="ru-RU" sz="1054" baseline="30000" dirty="0" smtClean="0"/>
              <a:t>60</a:t>
            </a:r>
            <a:r>
              <a:rPr lang="ru-RU" sz="1054" dirty="0" smtClean="0"/>
              <a:t>Со. Этот изотоп используется в медико-биологических исследованиях в качестве индикатора при исследовании динамики биохимических процессов.</a:t>
            </a:r>
          </a:p>
          <a:p>
            <a:pPr marL="109728" indent="0">
              <a:buNone/>
            </a:pPr>
            <a:r>
              <a:rPr lang="ru-RU" sz="1054" b="1" i="1" dirty="0" err="1" smtClean="0"/>
              <a:t>Cr</a:t>
            </a:r>
            <a:r>
              <a:rPr lang="ru-RU" sz="1054" b="1" dirty="0" smtClean="0"/>
              <a:t>: </a:t>
            </a:r>
            <a:r>
              <a:rPr lang="ru-RU" sz="1054" dirty="0" smtClean="0"/>
              <a:t>В медицине отдельные изотопы хрома используют в радиоизотопной диагностике. </a:t>
            </a:r>
            <a:r>
              <a:rPr lang="ru-RU" sz="1054" dirty="0" err="1" smtClean="0"/>
              <a:t>Пиколинат</a:t>
            </a:r>
            <a:r>
              <a:rPr lang="ru-RU" sz="1054" dirty="0" smtClean="0"/>
              <a:t> и </a:t>
            </a:r>
            <a:r>
              <a:rPr lang="ru-RU" sz="1054" dirty="0" err="1" smtClean="0"/>
              <a:t>аспарагинат</a:t>
            </a:r>
            <a:r>
              <a:rPr lang="ru-RU" sz="1054" dirty="0" smtClean="0"/>
              <a:t> хрома применяют в качестве биологически активной добавки к пище, а также как компонент витаминно-минеральных комплексов. Изотоп хрома </a:t>
            </a:r>
            <a:r>
              <a:rPr lang="ru-RU" sz="1054" baseline="30000" dirty="0" smtClean="0"/>
              <a:t>51</a:t>
            </a:r>
            <a:r>
              <a:rPr lang="ru-RU" sz="1054" dirty="0" smtClean="0"/>
              <a:t>Сг входит в состав препаратов для определения продолжительности жизни эритроцитов, лейкоцитов и тромбоцитов, объема плазмы крови и эритроцитов, объема циркулирующей крови, для диагностики желудочно-кишечных кровотечений, а также при изучении метаболизма в организме.</a:t>
            </a:r>
          </a:p>
          <a:p>
            <a:pPr marL="109728" indent="0">
              <a:buNone/>
            </a:pPr>
            <a:r>
              <a:rPr lang="ru-RU" sz="1054" b="1" i="1" dirty="0" smtClean="0"/>
              <a:t>I</a:t>
            </a:r>
            <a:r>
              <a:rPr lang="ru-RU" sz="1054" b="1" dirty="0" smtClean="0"/>
              <a:t>: </a:t>
            </a:r>
            <a:r>
              <a:rPr lang="ru-RU" sz="1054" dirty="0" smtClean="0"/>
              <a:t>Йод широко применяется для массовых  и индивидуальных мероприятий, направленных на профилактику и лечение </a:t>
            </a:r>
            <a:r>
              <a:rPr lang="ru-RU" sz="1054" dirty="0" err="1" smtClean="0"/>
              <a:t>йодо</a:t>
            </a:r>
            <a:r>
              <a:rPr lang="ru-RU" sz="1054" dirty="0" smtClean="0"/>
              <a:t>-дефицитных заболеваний щитовидной железы, таких как зоб, гипотиреоз и кретинизм. Йод используется как местное дезинфицирующее средство в хирургии, отоларингологии, гинекологии.  Изотопы йода </a:t>
            </a:r>
            <a:r>
              <a:rPr lang="ru-RU" sz="1054" baseline="30000" dirty="0" smtClean="0"/>
              <a:t>125</a:t>
            </a:r>
            <a:r>
              <a:rPr lang="ru-RU" sz="1054" dirty="0" smtClean="0"/>
              <a:t>J и </a:t>
            </a:r>
            <a:r>
              <a:rPr lang="ru-RU" sz="1054" baseline="30000" dirty="0" smtClean="0"/>
              <a:t>131</a:t>
            </a:r>
            <a:r>
              <a:rPr lang="ru-RU" sz="1054" dirty="0" smtClean="0"/>
              <a:t>J широко применяют в физической химии, биологии и медицине, в диагностике заболеваний щитовидной железы. В медицинских целях йод используется в лекарственных препаратах, применяемых, в частности, при заболеваниях щитовидной железы. Йод входит в состав «бытовой» настойки йода в спирте. </a:t>
            </a:r>
          </a:p>
          <a:p>
            <a:pPr marL="109728" indent="0">
              <a:buNone/>
            </a:pPr>
            <a:r>
              <a:rPr lang="ru-RU" sz="1054" b="1" i="1" dirty="0" smtClean="0"/>
              <a:t>F</a:t>
            </a:r>
            <a:r>
              <a:rPr lang="ru-RU" sz="1054" b="1" dirty="0" smtClean="0"/>
              <a:t>: </a:t>
            </a:r>
            <a:r>
              <a:rPr lang="ru-RU" sz="1054" dirty="0" smtClean="0"/>
              <a:t>В медицине фторсодержащие препараты служат для лечения </a:t>
            </a:r>
            <a:r>
              <a:rPr lang="ru-RU" sz="1054" dirty="0" err="1" smtClean="0"/>
              <a:t>гипофтороза</a:t>
            </a:r>
            <a:r>
              <a:rPr lang="ru-RU" sz="1054" dirty="0" smtClean="0"/>
              <a:t>. Радиоактивные изотопы фтора применяются в медико-биологических исследованиях.</a:t>
            </a:r>
          </a:p>
          <a:p>
            <a:pPr marL="109728" indent="0">
              <a:buNone/>
            </a:pPr>
            <a:r>
              <a:rPr lang="ru-RU" sz="1054" b="1" i="1" dirty="0" smtClean="0"/>
              <a:t>B</a:t>
            </a:r>
            <a:r>
              <a:rPr lang="ru-RU" sz="1054" b="1" dirty="0" smtClean="0"/>
              <a:t>: </a:t>
            </a:r>
            <a:r>
              <a:rPr lang="ru-RU" sz="1054" dirty="0" smtClean="0"/>
              <a:t>В медицине издавна применяют соединения бора, такие как борная кислота, бура. Известно, что  соединения  бора  обладают  противовоспалительным, </a:t>
            </a:r>
            <a:r>
              <a:rPr lang="ru-RU" sz="1054" dirty="0" err="1" smtClean="0"/>
              <a:t>гиполипидемическим</a:t>
            </a:r>
            <a:r>
              <a:rPr lang="ru-RU" sz="1054" dirty="0" smtClean="0"/>
              <a:t> и </a:t>
            </a:r>
          </a:p>
          <a:p>
            <a:pPr marL="109728" indent="0">
              <a:buNone/>
            </a:pPr>
            <a:r>
              <a:rPr lang="ru-RU" sz="1054" dirty="0" smtClean="0"/>
              <a:t>противоопухолевым действием. Препараты бора оказывают лечебный эффект при остеопорозе, артритах и костном флюорозе.</a:t>
            </a:r>
          </a:p>
          <a:p>
            <a:pPr marL="109728" indent="0">
              <a:buNone/>
            </a:pPr>
            <a:r>
              <a:rPr lang="ru-RU" sz="1054" b="1" i="1" dirty="0" err="1" smtClean="0"/>
              <a:t>Si</a:t>
            </a:r>
            <a:r>
              <a:rPr lang="ru-RU" sz="1054" b="1" i="1" dirty="0" smtClean="0"/>
              <a:t>:</a:t>
            </a:r>
            <a:r>
              <a:rPr lang="ru-RU" sz="1054" b="1" dirty="0" smtClean="0"/>
              <a:t> </a:t>
            </a:r>
            <a:r>
              <a:rPr lang="ru-RU" sz="1054" dirty="0" smtClean="0"/>
              <a:t>В медицине кремний применяется в составе силиконов, — высокомолекулярных инертных соединений, которые используются в качестве покрытий для медицинской техники. В последние годы появились БАДП и лекарственные препараты, обогащенные кремнием, используемые для профилактики и лечения остеопороза, атеросклероза, заболеваний ногтей, волос и кожи.</a:t>
            </a:r>
          </a:p>
          <a:p>
            <a:pPr marL="109728" indent="0">
              <a:buNone/>
            </a:pPr>
            <a:r>
              <a:rPr lang="ru-RU" sz="1054" b="1" i="1" dirty="0" err="1" smtClean="0"/>
              <a:t>Ni</a:t>
            </a:r>
            <a:r>
              <a:rPr lang="ru-RU" sz="1054" b="1" dirty="0" smtClean="0"/>
              <a:t>: </a:t>
            </a:r>
            <a:r>
              <a:rPr lang="ru-RU" sz="1054" dirty="0" smtClean="0"/>
              <a:t>В медицине никель применяется при изготовлении имплантатов.</a:t>
            </a:r>
          </a:p>
          <a:p>
            <a:pPr marL="109728" indent="0">
              <a:buNone/>
            </a:pPr>
            <a:r>
              <a:rPr lang="ru-RU" sz="1054" b="1" i="1" dirty="0" smtClean="0"/>
              <a:t>V: </a:t>
            </a:r>
            <a:r>
              <a:rPr lang="ru-RU" sz="1054" dirty="0" smtClean="0"/>
              <a:t>Соединения ванадия издавна применялись в медицине в качестве стимулирующих средств при анемии, а также при лечении, туберкулеза, сифилиса, ревматизма.</a:t>
            </a:r>
            <a:endParaRPr lang="ru-RU" sz="1054" b="1" i="1" dirty="0" smtClean="0"/>
          </a:p>
          <a:p>
            <a:pPr marL="109728" indent="0">
              <a:buNone/>
            </a:pPr>
            <a:r>
              <a:rPr lang="ru-RU" sz="1054" b="1" i="1" dirty="0" err="1" smtClean="0"/>
              <a:t>Br</a:t>
            </a:r>
            <a:r>
              <a:rPr lang="ru-RU" sz="1054" b="1" dirty="0" smtClean="0"/>
              <a:t>: </a:t>
            </a:r>
            <a:r>
              <a:rPr lang="ru-RU" sz="1054" dirty="0" smtClean="0"/>
              <a:t>В медицине широко применяются лекарственные средства, содержащие соединения брома. К их числу относятся комплексные препараты, оказывающие выраженное седативное, снотворное и противосудорожное действие. Основной областью применения бромидов является лечение истерии и неврастении.</a:t>
            </a:r>
            <a:endParaRPr lang="ru-RU" sz="1054" dirty="0"/>
          </a:p>
        </p:txBody>
      </p:sp>
    </p:spTree>
    <p:extLst>
      <p:ext uri="{BB962C8B-B14F-4D97-AF65-F5344CB8AC3E}">
        <p14:creationId xmlns:p14="http://schemas.microsoft.com/office/powerpoint/2010/main" val="386657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109728" indent="0">
              <a:buNone/>
            </a:pPr>
            <a:r>
              <a:rPr lang="ru-RU" b="1" i="1" dirty="0" err="1"/>
              <a:t>As</a:t>
            </a:r>
            <a:r>
              <a:rPr lang="ru-RU" b="1" i="1" dirty="0"/>
              <a:t>:</a:t>
            </a:r>
            <a:r>
              <a:rPr lang="ru-RU" dirty="0"/>
              <a:t> В настоящее время неорганические соединения мышьяка в незначительных количествах входят в состав общеукрепляющих, тонизирующих средств, содержатся в лечебных минеральных водах и грязях. Изотопы мышьяка</a:t>
            </a:r>
            <a:r>
              <a:rPr lang="ru-RU" baseline="30000" dirty="0"/>
              <a:t>74</a:t>
            </a:r>
            <a:r>
              <a:rPr lang="ru-RU" dirty="0"/>
              <a:t>As используются в онкологии для уточнения локализации опухоли мозга, степени радикальности проведенной операции. </a:t>
            </a:r>
            <a:r>
              <a:rPr lang="ru-RU" baseline="30000" dirty="0"/>
              <a:t>76</a:t>
            </a:r>
            <a:r>
              <a:rPr lang="ru-RU" dirty="0"/>
              <a:t>Asв виде коллоидного раствора используется при лечении поверхностного </a:t>
            </a:r>
            <a:r>
              <a:rPr lang="ru-RU" dirty="0" err="1"/>
              <a:t>папилломаттоза</a:t>
            </a:r>
            <a:r>
              <a:rPr lang="ru-RU" dirty="0"/>
              <a:t> мочевого пузыря.</a:t>
            </a:r>
          </a:p>
          <a:p>
            <a:pPr marL="109728" indent="0">
              <a:buNone/>
            </a:pPr>
            <a:r>
              <a:rPr lang="ru-RU" b="1" i="1" dirty="0" err="1"/>
              <a:t>Li</a:t>
            </a:r>
            <a:r>
              <a:rPr lang="ru-RU" b="1" dirty="0"/>
              <a:t>: </a:t>
            </a:r>
            <a:r>
              <a:rPr lang="ru-RU" dirty="0"/>
              <a:t>Медицинское применение соединений лития ограничено. Соли лития используются при лечении маниакально-депрессивных психозов. </a:t>
            </a:r>
          </a:p>
          <a:p>
            <a:pPr marL="109728" indent="0">
              <a:buNone/>
            </a:pPr>
            <a:r>
              <a:rPr lang="ru-RU" b="1" i="1" dirty="0"/>
              <a:t>Ag:</a:t>
            </a:r>
            <a:r>
              <a:rPr lang="ru-RU" b="1" dirty="0"/>
              <a:t> </a:t>
            </a:r>
            <a:r>
              <a:rPr lang="ru-RU" dirty="0"/>
              <a:t>С древних времен люди применяют серебро для изготовления посуды и емкостей для хранения воды и пищи, поскольку оно обладает бактериостатическим действием. В медицине используется бактерицидное, </a:t>
            </a:r>
            <a:r>
              <a:rPr lang="ru-RU" dirty="0" err="1"/>
              <a:t>антацидное</a:t>
            </a:r>
            <a:r>
              <a:rPr lang="ru-RU" dirty="0"/>
              <a:t>, вяжущее действие серебра.  В настоящее время лекарства на основе серебра используют при эрозиях, язвах, избыточных грануляциях, трещинах, остром конъюнктивите, трахоме, хроническом гиперпластическом ларингите. Некоторые изотопы радиоактивного серебра нашли свое применение в лучевой терапии.</a:t>
            </a:r>
          </a:p>
          <a:p>
            <a:pPr marL="109728" indent="0">
              <a:buNone/>
            </a:pPr>
            <a:r>
              <a:rPr lang="ru-RU" b="1" i="1" dirty="0"/>
              <a:t>Sr</a:t>
            </a:r>
            <a:r>
              <a:rPr lang="ru-RU" b="1" dirty="0"/>
              <a:t>: </a:t>
            </a:r>
            <a:r>
              <a:rPr lang="ru-RU" dirty="0"/>
              <a:t>В медицине радиоактивный изотоп </a:t>
            </a:r>
            <a:r>
              <a:rPr lang="ru-RU" baseline="30000" dirty="0"/>
              <a:t>89</a:t>
            </a:r>
            <a:r>
              <a:rPr lang="ru-RU" dirty="0"/>
              <a:t>Sr применяют в лучевой терапии костных опухолей, а также в качестве аппликатора при лечении некоторых кожных и глазных болезней.</a:t>
            </a:r>
          </a:p>
          <a:p>
            <a:pPr marL="109728" indent="0">
              <a:buNone/>
            </a:pPr>
            <a:r>
              <a:rPr lang="ru-RU" b="1" i="1" dirty="0" err="1"/>
              <a:t>Al</a:t>
            </a:r>
            <a:r>
              <a:rPr lang="ru-RU" b="1" dirty="0"/>
              <a:t>: </a:t>
            </a:r>
            <a:r>
              <a:rPr lang="ru-RU" dirty="0"/>
              <a:t>В медицине используются адсорбирующие, обволакивающие, </a:t>
            </a:r>
            <a:r>
              <a:rPr lang="ru-RU" dirty="0" err="1"/>
              <a:t>антацидные</a:t>
            </a:r>
            <a:r>
              <a:rPr lang="ru-RU" dirty="0"/>
              <a:t>, защитные и обезболивающие свойства препаратов содержащих алюминий. Гидроокись алюминия используют    внутрь   как   </a:t>
            </a:r>
            <a:r>
              <a:rPr lang="ru-RU" dirty="0" err="1"/>
              <a:t>антацидное</a:t>
            </a:r>
            <a:r>
              <a:rPr lang="ru-RU" dirty="0"/>
              <a:t>    средство    при    язвенной     болезни     желудка    и </a:t>
            </a:r>
          </a:p>
          <a:p>
            <a:pPr marL="109728" indent="0">
              <a:buNone/>
            </a:pPr>
            <a:r>
              <a:rPr lang="ru-RU" dirty="0" smtClean="0"/>
              <a:t>двенадцатиперстной </a:t>
            </a:r>
            <a:r>
              <a:rPr lang="ru-RU" dirty="0"/>
              <a:t>кишки. Фосфат алюминия обладает </a:t>
            </a:r>
            <a:r>
              <a:rPr lang="ru-RU" dirty="0" err="1"/>
              <a:t>противоязвенным</a:t>
            </a:r>
            <a:r>
              <a:rPr lang="ru-RU" dirty="0"/>
              <a:t>, адсорбирующим, обволакивающим действием, снижает кислотность желудочного сока.</a:t>
            </a:r>
          </a:p>
          <a:p>
            <a:pPr marL="109728" indent="0">
              <a:buNone/>
            </a:pPr>
            <a:r>
              <a:rPr lang="ru-RU" b="1" i="1" dirty="0" err="1"/>
              <a:t>Cd</a:t>
            </a:r>
            <a:r>
              <a:rPr lang="ru-RU" i="1" dirty="0"/>
              <a:t>: </a:t>
            </a:r>
            <a:r>
              <a:rPr lang="ru-RU" dirty="0"/>
              <a:t>В медицинских целях сульфат кадмия используют при проведении исследований свертываемости крови.</a:t>
            </a:r>
          </a:p>
          <a:p>
            <a:pPr marL="109728" indent="0">
              <a:buNone/>
            </a:pPr>
            <a:r>
              <a:rPr lang="ru-RU" b="1" i="1" dirty="0" err="1"/>
              <a:t>Hg</a:t>
            </a:r>
            <a:r>
              <a:rPr lang="ru-RU" b="1" dirty="0"/>
              <a:t>: </a:t>
            </a:r>
            <a:r>
              <a:rPr lang="ru-RU" dirty="0"/>
              <a:t>Применение ртутных соединений в качестве лечебных средств началось в глубокой древности при лечении кожных заболеваний и сифилиса. В современной медицине используется противовоспалительное, антисептическое и дезинфицирующее действие ртути. Ртуть используется в термометрах, манометрах, ртутно-кварцевых лампах и других приборах медицинского назначения.</a:t>
            </a:r>
          </a:p>
          <a:p>
            <a:pPr marL="109728" indent="0">
              <a:buNone/>
            </a:pPr>
            <a:r>
              <a:rPr lang="ru-RU" b="1" i="1" dirty="0" err="1"/>
              <a:t>Tl</a:t>
            </a:r>
            <a:r>
              <a:rPr lang="ru-RU" b="1" dirty="0"/>
              <a:t>: </a:t>
            </a:r>
            <a:r>
              <a:rPr lang="ru-RU" dirty="0"/>
              <a:t>Ряд изотопов таллия (</a:t>
            </a:r>
            <a:r>
              <a:rPr lang="ru-RU" baseline="30000" dirty="0"/>
              <a:t>199</a:t>
            </a:r>
            <a:r>
              <a:rPr lang="ru-RU" dirty="0"/>
              <a:t>Тl, </a:t>
            </a:r>
            <a:r>
              <a:rPr lang="ru-RU" baseline="30000" dirty="0"/>
              <a:t>201</a:t>
            </a:r>
            <a:r>
              <a:rPr lang="ru-RU" dirty="0"/>
              <a:t>Тl) используются в медицине в качестве аппликатора в дерматологии и офтальмологии при лечении заболеваний с поверхностной локализацией процесса.</a:t>
            </a:r>
          </a:p>
          <a:p>
            <a:pPr marL="109728" indent="0">
              <a:buNone/>
            </a:pPr>
            <a:r>
              <a:rPr lang="ru-RU" b="1" i="1" dirty="0" err="1"/>
              <a:t>Bi</a:t>
            </a:r>
            <a:r>
              <a:rPr lang="ru-RU" b="1" dirty="0"/>
              <a:t>: </a:t>
            </a:r>
            <a:r>
              <a:rPr lang="ru-RU" dirty="0" err="1"/>
              <a:t>Субнитрат</a:t>
            </a:r>
            <a:r>
              <a:rPr lang="ru-RU" dirty="0"/>
              <a:t> висмута в виде мазей и присыпок используется как защитное и противовоспалительное средство при дерматите, экземе, эрозиях и язвах кожи. При назначении внутрь в виде суспензий, гелей или таблеток соли висмута, образуют на поверхности слизистых оболочек желудочно-кишечного тракта защитную пленку. Эта пленка способствует уменьшению местного воспалительного процесса, заживлению пептических язв и снижению числа рецидивов.</a:t>
            </a:r>
          </a:p>
          <a:p>
            <a:pPr marL="109728" indent="0">
              <a:buNone/>
            </a:pPr>
            <a:r>
              <a:rPr lang="ru-RU" b="1" i="1" dirty="0" err="1"/>
              <a:t>Be</a:t>
            </a:r>
            <a:r>
              <a:rPr lang="ru-RU" b="1" i="1" dirty="0"/>
              <a:t>:</a:t>
            </a:r>
            <a:r>
              <a:rPr lang="ru-RU" i="1" dirty="0"/>
              <a:t>  </a:t>
            </a:r>
            <a:r>
              <a:rPr lang="ru-RU" dirty="0"/>
              <a:t>В медицине бериллий применяется  в рентгеновских установках.</a:t>
            </a:r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474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333375"/>
            <a:ext cx="8686800" cy="579755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None/>
            </a:pPr>
            <a:r>
              <a:rPr lang="ru-RU" sz="1200" b="1"/>
              <a:t>			                    Субъект образовательного </a:t>
            </a:r>
          </a:p>
          <a:p>
            <a:pPr>
              <a:buFont typeface="Wingdings" pitchFamily="2" charset="2"/>
              <a:buNone/>
            </a:pPr>
            <a:r>
              <a:rPr lang="ru-RU" sz="1200" b="1"/>
              <a:t> Этап образовательного                             процесса                                     Дидактическое</a:t>
            </a:r>
          </a:p>
          <a:p>
            <a:pPr>
              <a:buFont typeface="Wingdings" pitchFamily="2" charset="2"/>
              <a:buNone/>
            </a:pPr>
            <a:r>
              <a:rPr lang="ru-RU" sz="1200" b="1"/>
              <a:t>           процесса                                                                                                      назначение  </a:t>
            </a:r>
          </a:p>
          <a:p>
            <a:pPr algn="ctr">
              <a:buFont typeface="Wingdings" pitchFamily="2" charset="2"/>
              <a:buNone/>
            </a:pPr>
            <a:endParaRPr lang="ru-RU" sz="1000" b="1"/>
          </a:p>
          <a:p>
            <a:pPr algn="ctr">
              <a:buFont typeface="Wingdings" pitchFamily="2" charset="2"/>
              <a:buNone/>
            </a:pPr>
            <a:endParaRPr lang="ru-RU" sz="1000" b="1"/>
          </a:p>
          <a:p>
            <a:pPr algn="ctr">
              <a:buFont typeface="Wingdings" pitchFamily="2" charset="2"/>
              <a:buNone/>
            </a:pPr>
            <a:r>
              <a:rPr lang="ru-RU" sz="1000" b="1"/>
              <a:t>• </a:t>
            </a:r>
            <a:r>
              <a:rPr lang="ru-RU" sz="1000"/>
              <a:t>Учащийся </a:t>
            </a:r>
            <a:r>
              <a:rPr lang="ru-RU" sz="1200" b="1"/>
              <a:t>   </a:t>
            </a:r>
          </a:p>
          <a:p>
            <a:pPr>
              <a:buFont typeface="Wingdings" pitchFamily="2" charset="2"/>
              <a:buNone/>
            </a:pPr>
            <a:r>
              <a:rPr lang="ru-RU" sz="1200" b="1"/>
              <a:t>                                </a:t>
            </a:r>
            <a:r>
              <a:rPr lang="ru-RU" sz="1000" b="1"/>
              <a:t>• </a:t>
            </a:r>
            <a:r>
              <a:rPr lang="ru-RU" sz="1000"/>
              <a:t>Творческий                                                                     </a:t>
            </a:r>
            <a:r>
              <a:rPr lang="ru-RU" sz="1000" b="1"/>
              <a:t>• </a:t>
            </a:r>
            <a:r>
              <a:rPr lang="ru-RU" sz="1000"/>
              <a:t>Порождение знаний и умений</a:t>
            </a:r>
          </a:p>
          <a:p>
            <a:pPr>
              <a:buFont typeface="Wingdings" pitchFamily="2" charset="2"/>
              <a:buNone/>
            </a:pPr>
            <a:r>
              <a:rPr lang="ru-RU" sz="1000" b="1"/>
              <a:t>                                                                                          • </a:t>
            </a:r>
            <a:r>
              <a:rPr lang="ru-RU" sz="1000"/>
              <a:t>Учитель                       </a:t>
            </a:r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r>
              <a:rPr lang="ru-RU" sz="1000" b="1"/>
              <a:t>                                                           • </a:t>
            </a:r>
            <a:r>
              <a:rPr lang="ru-RU" sz="1000"/>
              <a:t>Образовательный                           </a:t>
            </a:r>
            <a:r>
              <a:rPr lang="ru-RU" sz="1000" b="1"/>
              <a:t>• </a:t>
            </a:r>
            <a:r>
              <a:rPr lang="ru-RU" sz="1000"/>
              <a:t>Анализ знаний и умений</a:t>
            </a:r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r>
              <a:rPr lang="ru-RU" sz="1000" b="1"/>
              <a:t>                                         </a:t>
            </a:r>
            <a:r>
              <a:rPr lang="ru-RU" sz="1000"/>
              <a:t>Подготовительный</a:t>
            </a:r>
            <a:r>
              <a:rPr lang="ru-RU" sz="1000" b="1"/>
              <a:t>  •                                   • </a:t>
            </a:r>
            <a:r>
              <a:rPr lang="ru-RU" sz="1000"/>
              <a:t>Описание знаний и умений</a:t>
            </a:r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r>
              <a:rPr lang="ru-RU" sz="1000" b="1"/>
              <a:t>                                                        </a:t>
            </a:r>
          </a:p>
          <a:p>
            <a:pPr>
              <a:buFont typeface="Wingdings" pitchFamily="2" charset="2"/>
              <a:buNone/>
            </a:pPr>
            <a:r>
              <a:rPr lang="ru-RU" sz="1000"/>
              <a:t>                                    Обучающая     </a:t>
            </a:r>
            <a:r>
              <a:rPr lang="ru-RU" sz="1000" b="1"/>
              <a:t>•                                                         •</a:t>
            </a:r>
            <a:r>
              <a:rPr lang="ru-RU" sz="1000"/>
              <a:t>    Освоение нового типа задач</a:t>
            </a:r>
            <a:r>
              <a:rPr lang="ru-RU" sz="1000" b="1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000" b="1"/>
              <a:t>                                                                                                                               •    </a:t>
            </a:r>
            <a:r>
              <a:rPr lang="ru-RU" sz="1000"/>
              <a:t>Выработка умений и навыков</a:t>
            </a:r>
          </a:p>
          <a:p>
            <a:pPr>
              <a:buFont typeface="Wingdings" pitchFamily="2" charset="2"/>
              <a:buNone/>
            </a:pPr>
            <a:r>
              <a:rPr lang="ru-RU" sz="1000" b="1"/>
              <a:t>                                                                                                                                       • </a:t>
            </a:r>
            <a:r>
              <a:rPr lang="ru-RU" sz="1000"/>
              <a:t>   Систематизация знаний и умений</a:t>
            </a:r>
            <a:endParaRPr lang="ru-RU" sz="1000" b="1"/>
          </a:p>
          <a:p>
            <a:pPr>
              <a:buFont typeface="Wingdings" pitchFamily="2" charset="2"/>
              <a:buNone/>
            </a:pPr>
            <a:r>
              <a:rPr lang="ru-RU" sz="1000" b="1"/>
              <a:t>                                        •  </a:t>
            </a:r>
            <a:r>
              <a:rPr lang="ru-RU" sz="1000"/>
              <a:t>Подготовительная                </a:t>
            </a:r>
            <a:r>
              <a:rPr lang="ru-RU" sz="1000" b="1"/>
              <a:t>•   </a:t>
            </a:r>
            <a:r>
              <a:rPr lang="ru-RU" sz="1000"/>
              <a:t>Сущность                               </a:t>
            </a:r>
            <a:r>
              <a:rPr lang="ru-RU" sz="1000" b="1"/>
              <a:t>•    </a:t>
            </a:r>
            <a:r>
              <a:rPr lang="ru-RU" sz="1000"/>
              <a:t>Контроль знаний и умений</a:t>
            </a:r>
          </a:p>
          <a:p>
            <a:pPr>
              <a:buFont typeface="Wingdings" pitchFamily="2" charset="2"/>
              <a:buNone/>
            </a:pPr>
            <a:r>
              <a:rPr lang="ru-RU" sz="100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Font typeface="Wingdings" pitchFamily="2" charset="2"/>
              <a:buNone/>
            </a:pPr>
            <a:r>
              <a:rPr lang="ru-RU" sz="1000"/>
              <a:t>     Творческая   </a:t>
            </a:r>
            <a:r>
              <a:rPr lang="ru-RU" sz="1000" b="1"/>
              <a:t>•                                                              •</a:t>
            </a:r>
            <a:r>
              <a:rPr lang="ru-RU" sz="1000"/>
              <a:t>  Особенное</a:t>
            </a:r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r>
              <a:rPr lang="ru-RU" sz="1000" b="1"/>
              <a:t>                                                                                          •   </a:t>
            </a:r>
            <a:r>
              <a:rPr lang="ru-RU" sz="1000"/>
              <a:t>Единичное                                   </a:t>
            </a:r>
            <a:r>
              <a:rPr lang="ru-RU" sz="1200" b="1"/>
              <a:t>Дидактический блок</a:t>
            </a:r>
          </a:p>
          <a:p>
            <a:pPr>
              <a:buFont typeface="Wingdings" pitchFamily="2" charset="2"/>
              <a:buNone/>
            </a:pPr>
            <a:r>
              <a:rPr lang="ru-RU" sz="1200" b="1"/>
              <a:t>  Вид деятельности	</a:t>
            </a:r>
            <a:endParaRPr lang="ru-RU" sz="1000"/>
          </a:p>
          <a:p>
            <a:pPr>
              <a:buFont typeface="Wingdings" pitchFamily="2" charset="2"/>
              <a:buNone/>
            </a:pPr>
            <a:r>
              <a:rPr lang="ru-RU" sz="1200" b="1"/>
              <a:t>			</a:t>
            </a:r>
          </a:p>
          <a:p>
            <a:pPr>
              <a:buFont typeface="Wingdings" pitchFamily="2" charset="2"/>
              <a:buNone/>
            </a:pPr>
            <a:r>
              <a:rPr lang="ru-RU" sz="1200" b="1"/>
              <a:t>                                                             </a:t>
            </a:r>
          </a:p>
          <a:p>
            <a:pPr>
              <a:buFont typeface="Wingdings" pitchFamily="2" charset="2"/>
              <a:buNone/>
            </a:pPr>
            <a:r>
              <a:rPr lang="ru-RU" sz="1200" b="1"/>
              <a:t>				         Уровень знаний</a:t>
            </a:r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endParaRPr lang="ru-RU" sz="1000"/>
          </a:p>
          <a:p>
            <a:pPr>
              <a:buFont typeface="Wingdings" pitchFamily="2" charset="2"/>
              <a:buNone/>
            </a:pPr>
            <a:endParaRPr lang="ru-RU" sz="1000" b="1"/>
          </a:p>
        </p:txBody>
      </p:sp>
      <p:sp>
        <p:nvSpPr>
          <p:cNvPr id="43013" name="Oval 5"/>
          <p:cNvSpPr>
            <a:spLocks noChangeArrowheads="1"/>
          </p:cNvSpPr>
          <p:nvPr/>
        </p:nvSpPr>
        <p:spPr bwMode="auto">
          <a:xfrm>
            <a:off x="3562350" y="2708275"/>
            <a:ext cx="1728788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srgbClr val="EAEAEA"/>
                </a:solidFill>
              </a:rPr>
              <a:t>ДМТ</a:t>
            </a:r>
          </a:p>
        </p:txBody>
      </p:sp>
      <p:sp>
        <p:nvSpPr>
          <p:cNvPr id="43014" name="Line 6"/>
          <p:cNvSpPr>
            <a:spLocks noChangeShapeType="1"/>
          </p:cNvSpPr>
          <p:nvPr/>
        </p:nvSpPr>
        <p:spPr bwMode="auto">
          <a:xfrm flipV="1">
            <a:off x="4427538" y="1196975"/>
            <a:ext cx="0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  <p:sp>
        <p:nvSpPr>
          <p:cNvPr id="43015" name="Line 7"/>
          <p:cNvSpPr>
            <a:spLocks noChangeShapeType="1"/>
          </p:cNvSpPr>
          <p:nvPr/>
        </p:nvSpPr>
        <p:spPr bwMode="auto">
          <a:xfrm flipV="1">
            <a:off x="5003800" y="1341438"/>
            <a:ext cx="1655763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  <p:sp>
        <p:nvSpPr>
          <p:cNvPr id="43016" name="Line 8"/>
          <p:cNvSpPr>
            <a:spLocks noChangeShapeType="1"/>
          </p:cNvSpPr>
          <p:nvPr/>
        </p:nvSpPr>
        <p:spPr bwMode="auto">
          <a:xfrm flipH="1" flipV="1">
            <a:off x="1692275" y="1341438"/>
            <a:ext cx="2232025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  <p:sp>
        <p:nvSpPr>
          <p:cNvPr id="43017" name="Line 9"/>
          <p:cNvSpPr>
            <a:spLocks noChangeShapeType="1"/>
          </p:cNvSpPr>
          <p:nvPr/>
        </p:nvSpPr>
        <p:spPr bwMode="auto">
          <a:xfrm>
            <a:off x="5219700" y="3429000"/>
            <a:ext cx="2017713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  <p:sp>
        <p:nvSpPr>
          <p:cNvPr id="43018" name="Line 10"/>
          <p:cNvSpPr>
            <a:spLocks noChangeShapeType="1"/>
          </p:cNvSpPr>
          <p:nvPr/>
        </p:nvSpPr>
        <p:spPr bwMode="auto">
          <a:xfrm flipH="1">
            <a:off x="1403350" y="3429000"/>
            <a:ext cx="230505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  <p:sp>
        <p:nvSpPr>
          <p:cNvPr id="43019" name="Line 11"/>
          <p:cNvSpPr>
            <a:spLocks noChangeShapeType="1"/>
          </p:cNvSpPr>
          <p:nvPr/>
        </p:nvSpPr>
        <p:spPr bwMode="auto">
          <a:xfrm>
            <a:off x="4427538" y="3716338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  <p:sp>
        <p:nvSpPr>
          <p:cNvPr id="43020" name="Oval 12"/>
          <p:cNvSpPr>
            <a:spLocks noChangeArrowheads="1"/>
          </p:cNvSpPr>
          <p:nvPr/>
        </p:nvSpPr>
        <p:spPr bwMode="auto">
          <a:xfrm>
            <a:off x="1476375" y="1125538"/>
            <a:ext cx="287338" cy="287337"/>
          </a:xfrm>
          <a:prstGeom prst="ellipse">
            <a:avLst/>
          </a:prstGeom>
          <a:solidFill>
            <a:srgbClr val="0000FF"/>
          </a:solidFill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smtClean="0">
                <a:solidFill>
                  <a:srgbClr val="EAEAEA"/>
                </a:solidFill>
              </a:rPr>
              <a:t>1</a:t>
            </a:r>
          </a:p>
        </p:txBody>
      </p:sp>
      <p:sp>
        <p:nvSpPr>
          <p:cNvPr id="43021" name="Oval 13"/>
          <p:cNvSpPr>
            <a:spLocks noChangeArrowheads="1"/>
          </p:cNvSpPr>
          <p:nvPr/>
        </p:nvSpPr>
        <p:spPr bwMode="auto">
          <a:xfrm>
            <a:off x="4283075" y="836613"/>
            <a:ext cx="287338" cy="287337"/>
          </a:xfrm>
          <a:prstGeom prst="ellipse">
            <a:avLst/>
          </a:prstGeom>
          <a:solidFill>
            <a:srgbClr val="0000FF"/>
          </a:solidFill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smtClean="0">
                <a:solidFill>
                  <a:srgbClr val="EAEAEA"/>
                </a:solidFill>
              </a:rPr>
              <a:t>2</a:t>
            </a:r>
          </a:p>
        </p:txBody>
      </p:sp>
      <p:sp>
        <p:nvSpPr>
          <p:cNvPr id="43022" name="Oval 14"/>
          <p:cNvSpPr>
            <a:spLocks noChangeArrowheads="1"/>
          </p:cNvSpPr>
          <p:nvPr/>
        </p:nvSpPr>
        <p:spPr bwMode="auto">
          <a:xfrm>
            <a:off x="6659563" y="1125538"/>
            <a:ext cx="287337" cy="287337"/>
          </a:xfrm>
          <a:prstGeom prst="ellipse">
            <a:avLst/>
          </a:prstGeom>
          <a:solidFill>
            <a:srgbClr val="0000FF"/>
          </a:solidFill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smtClean="0">
                <a:solidFill>
                  <a:srgbClr val="EAEAEA"/>
                </a:solidFill>
              </a:rPr>
              <a:t>3</a:t>
            </a:r>
          </a:p>
        </p:txBody>
      </p:sp>
      <p:sp>
        <p:nvSpPr>
          <p:cNvPr id="43023" name="Oval 15"/>
          <p:cNvSpPr>
            <a:spLocks noChangeArrowheads="1"/>
          </p:cNvSpPr>
          <p:nvPr/>
        </p:nvSpPr>
        <p:spPr bwMode="auto">
          <a:xfrm>
            <a:off x="1042988" y="4797425"/>
            <a:ext cx="287337" cy="287338"/>
          </a:xfrm>
          <a:prstGeom prst="ellipse">
            <a:avLst/>
          </a:prstGeom>
          <a:solidFill>
            <a:srgbClr val="0000FF"/>
          </a:solidFill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smtClean="0">
                <a:solidFill>
                  <a:srgbClr val="EAEAEA"/>
                </a:solidFill>
              </a:rPr>
              <a:t>6</a:t>
            </a:r>
          </a:p>
        </p:txBody>
      </p:sp>
      <p:sp>
        <p:nvSpPr>
          <p:cNvPr id="43024" name="Oval 16"/>
          <p:cNvSpPr>
            <a:spLocks noChangeArrowheads="1"/>
          </p:cNvSpPr>
          <p:nvPr/>
        </p:nvSpPr>
        <p:spPr bwMode="auto">
          <a:xfrm>
            <a:off x="4283075" y="5516563"/>
            <a:ext cx="287338" cy="287337"/>
          </a:xfrm>
          <a:prstGeom prst="ellipse">
            <a:avLst/>
          </a:prstGeom>
          <a:solidFill>
            <a:srgbClr val="0000FF"/>
          </a:solidFill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smtClean="0">
                <a:solidFill>
                  <a:srgbClr val="EAEAEA"/>
                </a:solidFill>
              </a:rPr>
              <a:t>5</a:t>
            </a:r>
          </a:p>
        </p:txBody>
      </p:sp>
      <p:sp>
        <p:nvSpPr>
          <p:cNvPr id="43025" name="Oval 17"/>
          <p:cNvSpPr>
            <a:spLocks noChangeArrowheads="1"/>
          </p:cNvSpPr>
          <p:nvPr/>
        </p:nvSpPr>
        <p:spPr bwMode="auto">
          <a:xfrm>
            <a:off x="7235825" y="4581525"/>
            <a:ext cx="287338" cy="287338"/>
          </a:xfrm>
          <a:prstGeom prst="ellipse">
            <a:avLst/>
          </a:prstGeom>
          <a:solidFill>
            <a:srgbClr val="0000FF"/>
          </a:solidFill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smtClean="0">
                <a:solidFill>
                  <a:srgbClr val="EAEAEA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4969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0" y="565150"/>
            <a:ext cx="9144000" cy="572611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>
                <a:solidFill>
                  <a:srgbClr val="66FFCC"/>
                </a:solidFill>
              </a:rPr>
              <a:t>Химическая задача</a:t>
            </a:r>
            <a:r>
              <a:rPr lang="ru-RU"/>
              <a:t> </a:t>
            </a:r>
          </a:p>
          <a:p>
            <a:pPr algn="ctr">
              <a:buFont typeface="Wingdings" pitchFamily="2" charset="2"/>
              <a:buNone/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2400" b="1" u="sng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Химическая часть задачи</a:t>
            </a:r>
            <a:r>
              <a:rPr lang="ru-RU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400" u="sng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Математическая задача</a:t>
            </a:r>
            <a:r>
              <a:rPr lang="ru-RU" sz="2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Wingdings" pitchFamily="2" charset="2"/>
              <a:buNone/>
            </a:pPr>
            <a:endParaRPr lang="ru-RU" sz="20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i="1">
                <a:latin typeface="Times New Roman" pitchFamily="18" charset="0"/>
                <a:cs typeface="Times New Roman" pitchFamily="18" charset="0"/>
              </a:rPr>
              <a:t>практические действия  человека            • выбор способа решения,</a:t>
            </a:r>
          </a:p>
          <a:p>
            <a:pPr>
              <a:buFont typeface="Wingdings" pitchFamily="2" charset="2"/>
              <a:buNone/>
            </a:pPr>
            <a:r>
              <a:rPr lang="ru-RU" sz="2400" i="1">
                <a:latin typeface="Times New Roman" pitchFamily="18" charset="0"/>
                <a:cs typeface="Times New Roman" pitchFamily="18" charset="0"/>
              </a:rPr>
              <a:t>  с предметами и идеальные дейст-              корректное проведение </a:t>
            </a:r>
          </a:p>
          <a:p>
            <a:pPr>
              <a:buFont typeface="Wingdings" pitchFamily="2" charset="2"/>
              <a:buNone/>
            </a:pPr>
            <a:r>
              <a:rPr lang="ru-RU" sz="2400" i="1">
                <a:latin typeface="Times New Roman" pitchFamily="18" charset="0"/>
                <a:cs typeface="Times New Roman" pitchFamily="18" charset="0"/>
              </a:rPr>
              <a:t>  вия с их образами (исследования)                           расчетов</a:t>
            </a:r>
          </a:p>
        </p:txBody>
      </p:sp>
      <p:sp>
        <p:nvSpPr>
          <p:cNvPr id="60420" name="Line 4"/>
          <p:cNvSpPr>
            <a:spLocks noChangeShapeType="1"/>
          </p:cNvSpPr>
          <p:nvPr/>
        </p:nvSpPr>
        <p:spPr bwMode="auto">
          <a:xfrm flipH="1">
            <a:off x="2195513" y="1196975"/>
            <a:ext cx="1295400" cy="6477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  <p:sp>
        <p:nvSpPr>
          <p:cNvPr id="60421" name="Line 5"/>
          <p:cNvSpPr>
            <a:spLocks noChangeShapeType="1"/>
          </p:cNvSpPr>
          <p:nvPr/>
        </p:nvSpPr>
        <p:spPr bwMode="auto">
          <a:xfrm>
            <a:off x="5580063" y="1196975"/>
            <a:ext cx="1295400" cy="6477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>
            <a:off x="2268538" y="2349500"/>
            <a:ext cx="0" cy="431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  <p:sp>
        <p:nvSpPr>
          <p:cNvPr id="60423" name="Line 7"/>
          <p:cNvSpPr>
            <a:spLocks noChangeShapeType="1"/>
          </p:cNvSpPr>
          <p:nvPr/>
        </p:nvSpPr>
        <p:spPr bwMode="auto">
          <a:xfrm>
            <a:off x="6948488" y="2420938"/>
            <a:ext cx="0" cy="431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21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12738" y="333375"/>
            <a:ext cx="8229600" cy="57975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 b="1"/>
              <a:t>                                                                </a:t>
            </a:r>
            <a:r>
              <a:rPr lang="ru-RU" sz="1200" b="1"/>
              <a:t>Уровень сложности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/>
              <a:t>                                                          содержания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/>
              <a:t/>
            </a:r>
            <a:br>
              <a:rPr lang="ru-RU" sz="1000"/>
            </a:br>
            <a:r>
              <a:rPr lang="ru-RU" sz="1000"/>
              <a:t>  </a:t>
            </a:r>
            <a:r>
              <a:rPr lang="ru-RU" sz="1200" b="1"/>
              <a:t>Тип мыслительной                                                                     Уровень мыслительной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/>
              <a:t>            деятельности                                                                                    деятельности</a:t>
            </a:r>
            <a:r>
              <a:rPr lang="ru-RU" sz="1000" b="1"/>
              <a:t>                                                                      </a:t>
            </a:r>
            <a:endParaRPr lang="ru-RU" sz="1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/>
              <a:t>                                                                                 </a:t>
            </a:r>
            <a:r>
              <a:rPr lang="ru-RU" sz="1000" b="1"/>
              <a:t>• </a:t>
            </a:r>
            <a:r>
              <a:rPr lang="ru-RU" sz="1000"/>
              <a:t>Частично-поисковый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 b="1"/>
              <a:t>              • </a:t>
            </a:r>
            <a:r>
              <a:rPr lang="ru-RU" sz="1000"/>
              <a:t> Синтетический</a:t>
            </a:r>
            <a:r>
              <a:rPr lang="ru-RU" sz="1000" b="1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 b="1"/>
              <a:t>          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 b="1"/>
              <a:t>                               •   </a:t>
            </a:r>
            <a:r>
              <a:rPr lang="ru-RU" sz="1000"/>
              <a:t>Аналитический                        </a:t>
            </a:r>
            <a:r>
              <a:rPr lang="ru-RU" sz="1000" b="1"/>
              <a:t>• </a:t>
            </a:r>
            <a:r>
              <a:rPr lang="ru-RU" sz="1000"/>
              <a:t> Проблемный                         </a:t>
            </a:r>
            <a:r>
              <a:rPr lang="ru-RU" sz="1000" b="1"/>
              <a:t>• </a:t>
            </a:r>
            <a:r>
              <a:rPr lang="ru-RU" sz="1000"/>
              <a:t>  Алгоритмический</a:t>
            </a:r>
            <a:endParaRPr lang="ru-RU" sz="10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/>
              <a:t>                                                                                                                         </a:t>
            </a:r>
            <a:r>
              <a:rPr lang="ru-RU" sz="1000" b="1"/>
              <a:t>• </a:t>
            </a:r>
            <a:r>
              <a:rPr lang="ru-RU" sz="1000"/>
              <a:t>   Репродуктивный                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 b="1"/>
              <a:t>                                                                                         </a:t>
            </a:r>
            <a:r>
              <a:rPr lang="ru-RU" sz="1000"/>
              <a:t>Эврис- </a:t>
            </a:r>
            <a:r>
              <a:rPr lang="ru-RU" sz="1000" b="1"/>
              <a:t>                   •</a:t>
            </a:r>
            <a:r>
              <a:rPr lang="ru-RU" sz="1000"/>
              <a:t>  Продуктивный</a:t>
            </a:r>
            <a:endParaRPr lang="ru-RU" sz="10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 b="1"/>
              <a:t>                                               </a:t>
            </a:r>
            <a:r>
              <a:rPr lang="ru-RU" sz="1000"/>
              <a:t>                                    </a:t>
            </a:r>
            <a:r>
              <a:rPr lang="ru-RU" sz="1000" b="1"/>
              <a:t>• </a:t>
            </a:r>
            <a:r>
              <a:rPr lang="ru-RU" sz="1000"/>
              <a:t> тический          </a:t>
            </a:r>
            <a:r>
              <a:rPr lang="ru-RU" sz="1000" b="1"/>
              <a:t>•</a:t>
            </a:r>
            <a:r>
              <a:rPr lang="ru-RU" sz="1000"/>
              <a:t>    Творческий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/>
              <a:t> </a:t>
            </a:r>
            <a:r>
              <a:rPr lang="ru-RU" sz="1200" b="1"/>
              <a:t>Метод                                                                                                               Инструментарий</a:t>
            </a:r>
            <a:endParaRPr lang="ru-RU" sz="12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/>
              <a:t>                            Устный </a:t>
            </a:r>
            <a:endParaRPr lang="ru-RU" sz="10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/>
              <a:t>                  </a:t>
            </a:r>
            <a:r>
              <a:rPr lang="ru-RU" sz="1000" b="1"/>
              <a:t>•             •             •                                                                   •                  •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/>
              <a:t>            Экспери-                   Письменный                                                 Расчет            Эксперимент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/>
              <a:t>         ментальный                                                                     </a:t>
            </a:r>
            <a:r>
              <a:rPr lang="ru-RU" sz="1000" b="1"/>
              <a:t>•</a:t>
            </a:r>
            <a:r>
              <a:rPr lang="ru-RU" sz="1000"/>
              <a:t> Уравнение 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/>
              <a:t>                             									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/>
              <a:t>               Оптимальный    </a:t>
            </a:r>
            <a:r>
              <a:rPr lang="ru-RU" sz="1000" b="1"/>
              <a:t>• </a:t>
            </a:r>
            <a:r>
              <a:rPr lang="ru-RU" sz="1000"/>
              <a:t>                                      </a:t>
            </a:r>
            <a:r>
              <a:rPr lang="ru-RU" sz="1000" b="1"/>
              <a:t>• </a:t>
            </a:r>
            <a:r>
              <a:rPr lang="ru-RU" sz="1000"/>
              <a:t>Знаково-                </a:t>
            </a:r>
            <a:r>
              <a:rPr lang="ru-RU" sz="1000" b="1"/>
              <a:t>•</a:t>
            </a:r>
            <a:r>
              <a:rPr lang="ru-RU" sz="1000"/>
              <a:t>  Система уравнений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/>
              <a:t>                                                                                символьные		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/>
              <a:t>               					                  </a:t>
            </a:r>
            <a:r>
              <a:rPr lang="ru-RU" sz="1000" b="1"/>
              <a:t>•</a:t>
            </a:r>
            <a:r>
              <a:rPr lang="ru-RU" sz="1000"/>
              <a:t>   Неравенство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/>
              <a:t>                  </a:t>
            </a:r>
            <a:r>
              <a:rPr lang="ru-RU" sz="1000" b="1"/>
              <a:t>•</a:t>
            </a:r>
            <a:r>
              <a:rPr lang="ru-RU" sz="1000"/>
              <a:t>    Неоптимальный                                </a:t>
            </a:r>
            <a:r>
              <a:rPr lang="ru-RU" sz="1000" b="1"/>
              <a:t>• </a:t>
            </a:r>
            <a:r>
              <a:rPr lang="ru-RU" sz="1000"/>
              <a:t>Графическое                                   </a:t>
            </a:r>
            <a:r>
              <a:rPr lang="ru-RU" sz="1000" b="1"/>
              <a:t> </a:t>
            </a:r>
            <a:endParaRPr lang="ru-RU" sz="1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/>
              <a:t>                                                                                                                                   </a:t>
            </a:r>
            <a:r>
              <a:rPr lang="ru-RU" sz="1000" b="1"/>
              <a:t>• </a:t>
            </a:r>
            <a:r>
              <a:rPr lang="ru-RU" sz="1000"/>
              <a:t> Система неравенств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/>
              <a:t>                                                                                </a:t>
            </a:r>
            <a:r>
              <a:rPr lang="ru-RU" sz="1000" b="1"/>
              <a:t>•</a:t>
            </a:r>
            <a:r>
              <a:rPr lang="ru-RU" sz="1000"/>
              <a:t> Табличное</a:t>
            </a:r>
            <a:endParaRPr lang="ru-RU" sz="10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/>
              <a:t>Способ решения                                                                                                                                                               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/>
              <a:t>                                                                                                                             Математический                                                                                                                                                     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/>
              <a:t>                                                                                                                                   аппарат</a:t>
            </a:r>
            <a:endParaRPr lang="ru-RU" sz="12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/>
              <a:t>                                                       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/>
              <a:t> 			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000" b="1"/>
              <a:t>                                                                           </a:t>
            </a:r>
            <a:r>
              <a:rPr lang="ru-RU" sz="1200" b="1"/>
              <a:t>Оформление </a:t>
            </a:r>
          </a:p>
        </p:txBody>
      </p:sp>
      <p:sp>
        <p:nvSpPr>
          <p:cNvPr id="40966" name="Oval 6"/>
          <p:cNvSpPr>
            <a:spLocks noChangeArrowheads="1"/>
          </p:cNvSpPr>
          <p:nvPr/>
        </p:nvSpPr>
        <p:spPr bwMode="auto">
          <a:xfrm>
            <a:off x="3924300" y="765175"/>
            <a:ext cx="215900" cy="2159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smtClean="0">
                <a:solidFill>
                  <a:srgbClr val="EEC85E"/>
                </a:solidFill>
              </a:rPr>
              <a:t>3</a:t>
            </a:r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 flipV="1">
            <a:off x="4067175" y="981075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  <p:sp>
        <p:nvSpPr>
          <p:cNvPr id="40968" name="Oval 8"/>
          <p:cNvSpPr>
            <a:spLocks noChangeArrowheads="1"/>
          </p:cNvSpPr>
          <p:nvPr/>
        </p:nvSpPr>
        <p:spPr bwMode="auto">
          <a:xfrm>
            <a:off x="3348038" y="2349500"/>
            <a:ext cx="1511300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srgbClr val="EAEAEA"/>
                </a:solidFill>
              </a:rPr>
              <a:t> Решение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srgbClr val="EAEAEA"/>
                </a:solidFill>
              </a:rPr>
              <a:t>задачи</a:t>
            </a:r>
          </a:p>
        </p:txBody>
      </p:sp>
      <p:sp>
        <p:nvSpPr>
          <p:cNvPr id="40969" name="Line 9"/>
          <p:cNvSpPr>
            <a:spLocks noChangeShapeType="1"/>
          </p:cNvSpPr>
          <p:nvPr/>
        </p:nvSpPr>
        <p:spPr bwMode="auto">
          <a:xfrm flipH="1" flipV="1">
            <a:off x="900113" y="1341438"/>
            <a:ext cx="2663825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  <p:sp>
        <p:nvSpPr>
          <p:cNvPr id="40970" name="Line 10"/>
          <p:cNvSpPr>
            <a:spLocks noChangeShapeType="1"/>
          </p:cNvSpPr>
          <p:nvPr/>
        </p:nvSpPr>
        <p:spPr bwMode="auto">
          <a:xfrm flipV="1">
            <a:off x="4716463" y="1412875"/>
            <a:ext cx="2087562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  <p:sp>
        <p:nvSpPr>
          <p:cNvPr id="40971" name="Oval 11"/>
          <p:cNvSpPr>
            <a:spLocks noChangeArrowheads="1"/>
          </p:cNvSpPr>
          <p:nvPr/>
        </p:nvSpPr>
        <p:spPr bwMode="auto">
          <a:xfrm>
            <a:off x="684213" y="1196975"/>
            <a:ext cx="215900" cy="2159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smtClean="0">
                <a:solidFill>
                  <a:srgbClr val="EAEAEA"/>
                </a:solidFill>
              </a:rPr>
              <a:t>2</a:t>
            </a:r>
          </a:p>
        </p:txBody>
      </p:sp>
      <p:sp>
        <p:nvSpPr>
          <p:cNvPr id="40972" name="Oval 12"/>
          <p:cNvSpPr>
            <a:spLocks noChangeArrowheads="1"/>
          </p:cNvSpPr>
          <p:nvPr/>
        </p:nvSpPr>
        <p:spPr bwMode="auto">
          <a:xfrm>
            <a:off x="6804025" y="1268413"/>
            <a:ext cx="215900" cy="2159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smtClean="0">
                <a:solidFill>
                  <a:srgbClr val="EEC85E"/>
                </a:solidFill>
              </a:rPr>
              <a:t>4</a:t>
            </a:r>
          </a:p>
        </p:txBody>
      </p:sp>
      <p:sp>
        <p:nvSpPr>
          <p:cNvPr id="40973" name="Line 13"/>
          <p:cNvSpPr>
            <a:spLocks noChangeShapeType="1"/>
          </p:cNvSpPr>
          <p:nvPr/>
        </p:nvSpPr>
        <p:spPr bwMode="auto">
          <a:xfrm flipH="1">
            <a:off x="827088" y="2852738"/>
            <a:ext cx="2520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  <p:sp>
        <p:nvSpPr>
          <p:cNvPr id="40974" name="Oval 14"/>
          <p:cNvSpPr>
            <a:spLocks noChangeArrowheads="1"/>
          </p:cNvSpPr>
          <p:nvPr/>
        </p:nvSpPr>
        <p:spPr bwMode="auto">
          <a:xfrm>
            <a:off x="539750" y="2708275"/>
            <a:ext cx="215900" cy="2159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smtClean="0">
                <a:solidFill>
                  <a:srgbClr val="EAEAEA"/>
                </a:solidFill>
              </a:rPr>
              <a:t>1</a:t>
            </a:r>
          </a:p>
        </p:txBody>
      </p:sp>
      <p:sp>
        <p:nvSpPr>
          <p:cNvPr id="40975" name="Line 15"/>
          <p:cNvSpPr>
            <a:spLocks noChangeShapeType="1"/>
          </p:cNvSpPr>
          <p:nvPr/>
        </p:nvSpPr>
        <p:spPr bwMode="auto">
          <a:xfrm>
            <a:off x="4859338" y="2852738"/>
            <a:ext cx="2592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  <p:sp>
        <p:nvSpPr>
          <p:cNvPr id="40976" name="Oval 16"/>
          <p:cNvSpPr>
            <a:spLocks noChangeArrowheads="1"/>
          </p:cNvSpPr>
          <p:nvPr/>
        </p:nvSpPr>
        <p:spPr bwMode="auto">
          <a:xfrm>
            <a:off x="7524750" y="2708275"/>
            <a:ext cx="215900" cy="2159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smtClean="0">
                <a:solidFill>
                  <a:srgbClr val="EEC85E"/>
                </a:solidFill>
              </a:rPr>
              <a:t>5</a:t>
            </a:r>
          </a:p>
        </p:txBody>
      </p:sp>
      <p:sp>
        <p:nvSpPr>
          <p:cNvPr id="40977" name="Line 17"/>
          <p:cNvSpPr>
            <a:spLocks noChangeShapeType="1"/>
          </p:cNvSpPr>
          <p:nvPr/>
        </p:nvSpPr>
        <p:spPr bwMode="auto">
          <a:xfrm flipH="1">
            <a:off x="971550" y="3068638"/>
            <a:ext cx="244792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  <p:sp>
        <p:nvSpPr>
          <p:cNvPr id="40978" name="Line 18"/>
          <p:cNvSpPr>
            <a:spLocks noChangeShapeType="1"/>
          </p:cNvSpPr>
          <p:nvPr/>
        </p:nvSpPr>
        <p:spPr bwMode="auto">
          <a:xfrm>
            <a:off x="4716463" y="3068638"/>
            <a:ext cx="2087562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  <p:sp>
        <p:nvSpPr>
          <p:cNvPr id="40979" name="Oval 19"/>
          <p:cNvSpPr>
            <a:spLocks noChangeArrowheads="1"/>
          </p:cNvSpPr>
          <p:nvPr/>
        </p:nvSpPr>
        <p:spPr bwMode="auto">
          <a:xfrm>
            <a:off x="6804025" y="4437063"/>
            <a:ext cx="215900" cy="2159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smtClean="0">
                <a:solidFill>
                  <a:srgbClr val="EEC85E"/>
                </a:solidFill>
              </a:rPr>
              <a:t>6</a:t>
            </a:r>
          </a:p>
        </p:txBody>
      </p:sp>
      <p:sp>
        <p:nvSpPr>
          <p:cNvPr id="40980" name="Oval 20"/>
          <p:cNvSpPr>
            <a:spLocks noChangeArrowheads="1"/>
          </p:cNvSpPr>
          <p:nvPr/>
        </p:nvSpPr>
        <p:spPr bwMode="auto">
          <a:xfrm>
            <a:off x="755650" y="4221163"/>
            <a:ext cx="215900" cy="2159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smtClean="0">
                <a:solidFill>
                  <a:srgbClr val="EEC85E"/>
                </a:solidFill>
              </a:rPr>
              <a:t>8</a:t>
            </a:r>
          </a:p>
        </p:txBody>
      </p:sp>
      <p:sp>
        <p:nvSpPr>
          <p:cNvPr id="40981" name="Line 21"/>
          <p:cNvSpPr>
            <a:spLocks noChangeShapeType="1"/>
          </p:cNvSpPr>
          <p:nvPr/>
        </p:nvSpPr>
        <p:spPr bwMode="auto">
          <a:xfrm>
            <a:off x="4067175" y="3213100"/>
            <a:ext cx="0" cy="1655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3600" smtClean="0">
              <a:solidFill>
                <a:srgbClr val="EAEAEA"/>
              </a:solidFill>
            </a:endParaRPr>
          </a:p>
        </p:txBody>
      </p:sp>
      <p:sp>
        <p:nvSpPr>
          <p:cNvPr id="40982" name="Oval 22"/>
          <p:cNvSpPr>
            <a:spLocks noChangeArrowheads="1"/>
          </p:cNvSpPr>
          <p:nvPr/>
        </p:nvSpPr>
        <p:spPr bwMode="auto">
          <a:xfrm>
            <a:off x="3924300" y="4868863"/>
            <a:ext cx="215900" cy="2159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99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smtClean="0">
                <a:solidFill>
                  <a:srgbClr val="EEC85E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93969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109728" indent="0"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Задача 1.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Для определения качественного состава неизвестной соли было выдано белое кристаллическое вещество, хорошо растворимое в воде и известное как «нашатырь». Часть выданной соли смешали с твёрдым гидроксидом кальция и нагрели. При этом выделился газ с резким запахом. Другую часть соли растворили в воде и к полученному раствору прилили прозрачный раствор нитрата серебра. Образовался белый творожистый осадок.</a:t>
            </a:r>
            <a:b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Запишите химическую формулу, и название выданной соли. Составьте два уравнения реакций, которые были проведены в процессе её распознавания.</a:t>
            </a:r>
            <a:b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Решение:</a:t>
            </a:r>
            <a:b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1) «Нашатырь» - это соль аммония –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NH</a:t>
            </a:r>
            <a:r>
              <a:rPr lang="ru-RU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Cl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. (Приложение 3)</a:t>
            </a:r>
          </a:p>
          <a:p>
            <a:pPr marL="109728" indent="0">
              <a:buNone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При взаимодействии данной соли с гидроксидом кальция, образовался гидроксид аммония, который тут же распался на аммиак, газ с резким запахом и воду. </a:t>
            </a:r>
            <a:b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При взаимодействии хлорида аммония и нитрата серебра образовался белый творожистый осадок (Приложение 1). Так как все соли аммония растворимы, то в осадок выпала соль серебра –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AgCl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109728" indent="0">
              <a:buNone/>
            </a:pP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1) 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NH</a:t>
            </a:r>
            <a:r>
              <a:rPr lang="en-US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Cl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+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С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OH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US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= 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NH</a:t>
            </a:r>
            <a:r>
              <a:rPr lang="en-US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+ 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+ 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CaCl</a:t>
            </a:r>
            <a:r>
              <a:rPr lang="en-US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,   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None/>
            </a:pP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NH</a:t>
            </a:r>
            <a:r>
              <a:rPr lang="en-US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en-US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+ 2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OH</a:t>
            </a:r>
            <a:r>
              <a:rPr lang="en-US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= 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+ 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NH</a:t>
            </a:r>
            <a:r>
              <a:rPr lang="en-US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None/>
            </a:pP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2) NH</a:t>
            </a:r>
            <a:r>
              <a:rPr lang="en-US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Cl + AgNO</a:t>
            </a:r>
            <a:r>
              <a:rPr lang="en-US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= NH</a:t>
            </a:r>
            <a:r>
              <a:rPr lang="en-US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NO</a:t>
            </a:r>
            <a:r>
              <a:rPr lang="en-US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 + AgCl,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None/>
            </a:pP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Cl</a:t>
            </a:r>
            <a:r>
              <a:rPr lang="ru-RU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+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Ag</a:t>
            </a:r>
            <a:r>
              <a:rPr lang="ru-RU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=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AgCl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109728" indent="0">
              <a:buNone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Способ 2</a:t>
            </a:r>
          </a:p>
          <a:p>
            <a:pPr marL="109728" indent="0">
              <a:buNone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Метод  ретро синтеза (рассуждение «с конца»). Разделяю задачу на две части. </a:t>
            </a:r>
            <a:b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К одной части раствора соли прилили нитрат серебра, выпал белый творожистый осадок. Предполагаем, что в состав соли входил хлорид ион, который дал с ионом серебра осадок.</a:t>
            </a:r>
          </a:p>
          <a:p>
            <a:pPr marL="109728" indent="0">
              <a:buNone/>
            </a:pP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Cl</a:t>
            </a:r>
            <a:r>
              <a:rPr lang="ru-RU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+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Ag</a:t>
            </a:r>
            <a:r>
              <a:rPr lang="ru-RU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=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AgCl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None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Так как, к первой части раствора соли, которую смешали с гидроксида кальция, выделился газ с резким запахом, предполагаем, что это могли быть либо сернистый газ, либо аммиак (это рассуждение идет на то, что ученик не знает, что «нашатырь» - это хлорид аммония). Тогда, очевидно, что катионом не может быть любой металл,  (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Me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Cl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+ С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OH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ru-RU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= </a:t>
            </a:r>
            <a:r>
              <a:rPr lang="ru-RU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МеОН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+ 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CaCl</a:t>
            </a:r>
            <a:r>
              <a:rPr lang="ru-RU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– не соответствует условию), следовательно, катионом является катион аммония. </a:t>
            </a:r>
          </a:p>
          <a:p>
            <a:pPr marL="109728" indent="0">
              <a:buNone/>
            </a:pP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NH</a:t>
            </a:r>
            <a:r>
              <a:rPr lang="ru-RU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ru-RU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+ </a:t>
            </a:r>
            <a:r>
              <a:rPr lang="pl-PL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OH</a:t>
            </a:r>
            <a:r>
              <a:rPr lang="ru-RU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= 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ru-RU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+ </a:t>
            </a:r>
            <a:r>
              <a:rPr lang="pl-PL" dirty="0">
                <a:latin typeface="Tahoma" pitchFamily="34" charset="0"/>
                <a:ea typeface="Tahoma" pitchFamily="34" charset="0"/>
                <a:cs typeface="Tahoma" pitchFamily="34" charset="0"/>
              </a:rPr>
              <a:t>NH</a:t>
            </a:r>
            <a:r>
              <a:rPr lang="ru-RU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None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(В сборнике «Подготовка к ГИА 2012» В.Н. </a:t>
            </a:r>
            <a:r>
              <a:rPr lang="ru-RU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Доронькина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, решение этой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задачи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не комментируется, а дается готовый ответ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).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7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5. (Аналогичная задача В.Н. </a:t>
            </a:r>
            <a:r>
              <a:rPr lang="ru-RU" sz="15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Доронькина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): Для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исследования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свойств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неизвестного вещества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его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концентрированный раствор разделили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на две части. В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пробирку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с одной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частью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рас­тво­ра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поместили медную проволоку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. При этом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наблюдалось выделение бурого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газа. При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добавлении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к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другой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части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раствора силиката натрия наблюдалось образование бесцветного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сту­де­ни­сто­го осад­ка.</a:t>
            </a:r>
          </a:p>
          <a:p>
            <a:pPr marL="109728" indent="0">
              <a:buNone/>
            </a:pP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Запишите химическую формулу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и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название исследуемого вещества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Составьте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два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уравнения реакций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которые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были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проведены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в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процессе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его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изучения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109728" indent="0">
              <a:buNone/>
            </a:pP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Пояснение В.Н. </a:t>
            </a:r>
            <a:r>
              <a:rPr lang="ru-RU" sz="15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Доронькина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определён состав вещества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109728" indent="0">
              <a:buNone/>
            </a:pP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1)  </a:t>
            </a:r>
            <a:r>
              <a:rPr lang="en-US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HNO</a:t>
            </a:r>
            <a:r>
              <a:rPr lang="ru-RU" sz="15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—азотная кислота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109728" indent="0">
              <a:buNone/>
            </a:pP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Составлены 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два </a:t>
            </a:r>
            <a:r>
              <a:rPr lang="ru-RU" sz="1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уравнения реакции</a:t>
            </a: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109728" indent="0">
              <a:buNone/>
            </a:pPr>
            <a:r>
              <a:rPr lang="pl-PL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2) 4HNO</a:t>
            </a:r>
            <a:r>
              <a:rPr lang="pl-PL" sz="1500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pl-PL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 + Cu = Cu(NO</a:t>
            </a:r>
            <a:r>
              <a:rPr lang="pl-PL" sz="1500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pl-PL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pl-PL" sz="1500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pl-PL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 + 2NO</a:t>
            </a:r>
            <a:r>
              <a:rPr lang="pl-PL" sz="1500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pl-PL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 + 2H</a:t>
            </a:r>
            <a:r>
              <a:rPr lang="pl-PL" sz="1500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pl-PL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endParaRPr lang="ru-RU" sz="15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None/>
            </a:pPr>
            <a:r>
              <a:rPr lang="en-US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3) 2HNO</a:t>
            </a:r>
            <a:r>
              <a:rPr lang="en-US" sz="1500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 + Na</a:t>
            </a:r>
            <a:r>
              <a:rPr lang="en-US" sz="1500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SiO</a:t>
            </a:r>
            <a:r>
              <a:rPr lang="en-US" sz="1500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 = H</a:t>
            </a:r>
            <a:r>
              <a:rPr lang="en-US" sz="1500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SiO</a:t>
            </a:r>
            <a:r>
              <a:rPr lang="en-US" sz="1500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 + 2NaNO</a:t>
            </a:r>
            <a:r>
              <a:rPr lang="en-US" sz="1500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endParaRPr lang="ru-RU" sz="15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None/>
            </a:pP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Решение</a:t>
            </a:r>
            <a:r>
              <a:rPr lang="en-US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endParaRPr lang="ru-RU" sz="15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09728" indent="0">
              <a:buNone/>
            </a:pP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Рассуждаем: так как, в реакции выделился бурый газ при взаимодействии концентрированного раствора с медью(неактивного металла), предполагаем, что концентрированным раствором является азотная кислота.</a:t>
            </a:r>
            <a:b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500" dirty="0">
                <a:latin typeface="Tahoma" pitchFamily="34" charset="0"/>
                <a:ea typeface="Tahoma" pitchFamily="34" charset="0"/>
                <a:cs typeface="Tahoma" pitchFamily="34" charset="0"/>
              </a:rPr>
              <a:t>При взаимодействии азотной кислоты с силикатом натрия студенистым осадком является кремневая кислота. Азотная кислота, как более сильная, вытесняет ее из раствора.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220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4564" y="836712"/>
            <a:ext cx="9148564" cy="5755422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Задача 2. Даны вещества: </a:t>
            </a:r>
            <a:r>
              <a:rPr kumimoji="0" lang="ru-RU" altLang="zh-CN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Cu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kumimoji="0" lang="ru-RU" altLang="zh-CN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CuO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, NaCl, KOH, HCl. Используя воду и необходимые вещества только из этого списка, получите в две стадии гидроксид меди (II). </a:t>
            </a:r>
            <a:endParaRPr kumimoji="0" lang="ru-RU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Опишите признаки проводимых реакций, запишите уравнения. </a:t>
            </a:r>
            <a:endParaRPr kumimoji="0" lang="ru-RU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Первый способ решения.</a:t>
            </a:r>
            <a:endParaRPr kumimoji="0" lang="ru-RU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1. Составляем матрицу взаимодействия веществ.</a:t>
            </a:r>
            <a:endParaRPr kumimoji="0" lang="ru-RU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endParaRPr lang="ru-RU" altLang="zh-CN" sz="1600" dirty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endParaRPr lang="ru-RU" altLang="zh-CN" sz="1600" dirty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endParaRPr lang="ru-RU" altLang="zh-CN" sz="1600" dirty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endParaRPr kumimoji="0" lang="ru-RU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Из матрицы взаимодействия веществ мы видим, что оксид меди взаимодействует с соляной кислотой, соляная кислота взаимодействует с гидроксидом калия, т.к. получаемое основание нерастворимое, то есть его можно получить только из раствора его соли. </a:t>
            </a:r>
            <a:endParaRPr kumimoji="0" lang="ru-RU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Составляем уравнения.</a:t>
            </a:r>
            <a:endParaRPr kumimoji="0" lang="ru-RU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1) </a:t>
            </a:r>
            <a:r>
              <a:rPr kumimoji="0" lang="en-US" altLang="zh-CN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CuO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+ 2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HCl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= </a:t>
            </a:r>
            <a:r>
              <a:rPr kumimoji="0" lang="en-US" altLang="zh-CN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CuCl</a:t>
            </a:r>
            <a:r>
              <a:rPr kumimoji="0" lang="ru-RU" altLang="zh-CN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+ 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kumimoji="0" lang="ru-RU" altLang="zh-CN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  <a:endParaRPr kumimoji="0" lang="ru-RU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Растворимая соль получаемого основания взаимодействует с гидроксидом калия, образуется гидроксид меди. </a:t>
            </a:r>
            <a:endParaRPr kumimoji="0" lang="ru-RU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2) CuCl</a:t>
            </a:r>
            <a:r>
              <a:rPr kumimoji="0" lang="ru-RU" altLang="zh-CN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+ 2КОН = </a:t>
            </a:r>
            <a:r>
              <a:rPr kumimoji="0" lang="ru-RU" altLang="zh-CN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Сu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(OH)</a:t>
            </a:r>
            <a:r>
              <a:rPr kumimoji="0" lang="ru-RU" altLang="zh-CN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↓ + 2KCl,</a:t>
            </a:r>
            <a:endParaRPr kumimoji="0" lang="ru-RU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  <a:tab pos="6119813" algn="l"/>
              </a:tabLst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В первой реакции получается раствор голубого цвета, обуславливают ионы Cu</a:t>
            </a:r>
            <a:r>
              <a:rPr kumimoji="0" lang="ru-RU" altLang="zh-CN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2+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. Во второй реакции образуется студенистый осадок голубого цвета = </a:t>
            </a:r>
            <a:r>
              <a:rPr kumimoji="0" lang="ru-RU" altLang="zh-CN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Сu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(OH)</a:t>
            </a:r>
            <a:r>
              <a:rPr kumimoji="0" lang="ru-RU" altLang="zh-CN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kumimoji="0" lang="ru-RU" altLang="zh-CN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3775124"/>
              </p:ext>
            </p:extLst>
          </p:nvPr>
        </p:nvGraphicFramePr>
        <p:xfrm>
          <a:off x="179512" y="2276872"/>
          <a:ext cx="6077585" cy="16512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0900"/>
                <a:gridCol w="1162050"/>
                <a:gridCol w="791845"/>
                <a:gridCol w="834390"/>
                <a:gridCol w="847725"/>
                <a:gridCol w="850900"/>
                <a:gridCol w="73977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Cu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CuO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NaCl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KOH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HCl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Cu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Металл (неактивный)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-</a:t>
                      </a:r>
                      <a:endParaRPr lang="ru-RU" sz="1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+</a:t>
                      </a:r>
                      <a:endParaRPr lang="ru-RU" sz="1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CuO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Основный оксид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+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-</a:t>
                      </a:r>
                      <a:endParaRPr lang="ru-RU" sz="1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+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NaCl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Соль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KOH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Щелочь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-</a:t>
                      </a:r>
                      <a:endParaRPr lang="ru-RU" sz="1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+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HCl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Кислота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+</a:t>
                      </a:r>
                      <a:endParaRPr lang="ru-RU" sz="1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3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lang="ru-RU" sz="1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-</a:t>
                      </a:r>
                      <a:endParaRPr lang="ru-RU" sz="13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601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224145755"/>
              </p:ext>
            </p:extLst>
          </p:nvPr>
        </p:nvGraphicFramePr>
        <p:xfrm>
          <a:off x="323528" y="548680"/>
          <a:ext cx="6408712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558017441"/>
              </p:ext>
            </p:extLst>
          </p:nvPr>
        </p:nvGraphicFramePr>
        <p:xfrm>
          <a:off x="323528" y="3501008"/>
          <a:ext cx="6120680" cy="3321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045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1371600" algn="l"/>
                <a:tab pos="6119813" algn="l"/>
              </a:tabLst>
            </a:pPr>
            <a:r>
              <a:rPr lang="ru-RU" altLang="zh-CN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Второй способ решения. </a:t>
            </a:r>
            <a:endParaRPr lang="ru-RU" altLang="zh-CN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1371600" algn="l"/>
                <a:tab pos="6119813" algn="l"/>
              </a:tabLst>
            </a:pPr>
            <a:r>
              <a:rPr lang="ru-RU" altLang="zh-CN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Предполагаю </a:t>
            </a:r>
            <a:r>
              <a:rPr lang="ru-RU" altLang="zh-CN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возможные способы получения   оснований: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tabLst>
                <a:tab pos="1371600" algn="l"/>
                <a:tab pos="6119813" algn="l"/>
              </a:tabLst>
            </a:pPr>
            <a:r>
              <a:rPr lang="ru-RU" altLang="zh-CN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из активных </a:t>
            </a:r>
            <a:r>
              <a:rPr lang="ru-RU" altLang="zh-CN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металлов и </a:t>
            </a:r>
            <a:r>
              <a:rPr lang="ru-RU" altLang="zh-CN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воды</a:t>
            </a:r>
            <a:endParaRPr lang="ru-RU" altLang="zh-CN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tabLst>
                <a:tab pos="1371600" algn="l"/>
                <a:tab pos="6119813" algn="l"/>
              </a:tabLst>
            </a:pPr>
            <a:r>
              <a:rPr lang="ru-RU" altLang="zh-CN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из </a:t>
            </a:r>
            <a:r>
              <a:rPr lang="ru-RU" altLang="zh-CN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основного оксида и </a:t>
            </a:r>
            <a:r>
              <a:rPr lang="ru-RU" altLang="zh-CN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воды</a:t>
            </a:r>
            <a:endParaRPr lang="ru-RU" altLang="zh-CN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tabLst>
                <a:tab pos="1371600" algn="l"/>
                <a:tab pos="6119813" algn="l"/>
              </a:tabLst>
            </a:pPr>
            <a:r>
              <a:rPr lang="ru-RU" altLang="zh-CN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из </a:t>
            </a:r>
            <a:r>
              <a:rPr lang="ru-RU" altLang="zh-CN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растворимой соли и основания.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1371600" algn="l"/>
                <a:tab pos="6119813" algn="l"/>
              </a:tabLst>
            </a:pPr>
            <a:endParaRPr lang="ru-RU" altLang="zh-CN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1371600" algn="l"/>
                <a:tab pos="6119813" algn="l"/>
              </a:tabLst>
            </a:pPr>
            <a:r>
              <a:rPr lang="ru-RU" altLang="zh-CN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Смотрим </a:t>
            </a:r>
            <a:r>
              <a:rPr lang="ru-RU" altLang="zh-CN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таблицу растворимости. Так как, гидроксид меди нерастворимое основание, то его можно получить только из его растворимой соли и щелочи, следовательно, 1 и 2 способ не будут удовлетворять решению задачи.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1371600" algn="l"/>
                <a:tab pos="6119813" algn="l"/>
              </a:tabLst>
            </a:pPr>
            <a:r>
              <a:rPr lang="ru-RU" altLang="zh-CN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CuCl</a:t>
            </a:r>
            <a:r>
              <a:rPr lang="ru-RU" altLang="zh-CN" sz="2400" baseline="-30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altLang="zh-CN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+ 2КОН = </a:t>
            </a:r>
            <a:r>
              <a:rPr lang="ru-RU" altLang="zh-CN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Сu</a:t>
            </a:r>
            <a:r>
              <a:rPr lang="ru-RU" altLang="zh-CN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(OH)</a:t>
            </a:r>
            <a:r>
              <a:rPr lang="ru-RU" altLang="zh-CN" sz="2400" baseline="-30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altLang="zh-CN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↓+ 2KCl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837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1371600" algn="l"/>
                <a:tab pos="6119813" algn="l"/>
              </a:tabLst>
            </a:pPr>
            <a:r>
              <a:rPr lang="ru-RU" altLang="zh-CN" sz="2600" dirty="0">
                <a:latin typeface="Tahoma" pitchFamily="34" charset="0"/>
                <a:ea typeface="Tahoma" pitchFamily="34" charset="0"/>
                <a:cs typeface="Tahoma" pitchFamily="34" charset="0"/>
              </a:rPr>
              <a:t>Третий способ решения. 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1371600" algn="l"/>
                <a:tab pos="6119813" algn="l"/>
              </a:tabLst>
            </a:pPr>
            <a:r>
              <a:rPr lang="ru-RU" altLang="zh-CN" sz="2600" dirty="0">
                <a:latin typeface="Tahoma" pitchFamily="34" charset="0"/>
                <a:ea typeface="Tahoma" pitchFamily="34" charset="0"/>
                <a:cs typeface="Tahoma" pitchFamily="34" charset="0"/>
              </a:rPr>
              <a:t>Составляю схему превращения для получения гидроксида меди.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1371600" algn="l"/>
                <a:tab pos="6119813" algn="l"/>
              </a:tabLst>
            </a:pPr>
            <a:r>
              <a:rPr lang="ru-RU" altLang="zh-CN" sz="2600" dirty="0">
                <a:latin typeface="Tahoma" pitchFamily="34" charset="0"/>
                <a:ea typeface="Tahoma" pitchFamily="34" charset="0"/>
                <a:cs typeface="Tahoma" pitchFamily="34" charset="0"/>
              </a:rPr>
              <a:t>1. </a:t>
            </a:r>
            <a:r>
              <a:rPr lang="ru-RU" altLang="zh-CN" sz="26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Cu</a:t>
            </a:r>
            <a:r>
              <a:rPr lang="ru-RU" altLang="zh-CN" sz="26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altLang="zh-CN" sz="2600" i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altLang="zh-CN" sz="2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ru-RU" altLang="zh-CN" sz="2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CuO</a:t>
            </a:r>
            <a:r>
              <a:rPr lang="ru-RU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altLang="zh-CN" sz="2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ru-RU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altLang="zh-CN" sz="2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Cu</a:t>
            </a:r>
            <a:r>
              <a:rPr lang="ru-RU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(OH)</a:t>
            </a:r>
            <a:r>
              <a:rPr lang="ru-RU" altLang="zh-CN" sz="2600" baseline="-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altLang="zh-CN" sz="2600" dirty="0"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1371600" algn="l"/>
                <a:tab pos="6119813" algn="l"/>
              </a:tabLst>
            </a:pPr>
            <a:r>
              <a:rPr lang="ru-RU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Данная схема превращений практически неосуществима, т.к. вторая реакция невыполнима, для первой нет нужных в-в.</a:t>
            </a:r>
            <a:endParaRPr lang="ru-RU" altLang="zh-CN" sz="2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1371600" algn="l"/>
                <a:tab pos="6119813" algn="l"/>
              </a:tabLst>
            </a:pPr>
            <a:endParaRPr lang="ru-RU" altLang="zh-CN" sz="2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1371600" algn="l"/>
                <a:tab pos="6119813" algn="l"/>
              </a:tabLst>
            </a:pPr>
            <a:r>
              <a:rPr lang="ru-RU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altLang="zh-CN" sz="2600" dirty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ru-RU" altLang="zh-CN" sz="26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Cu</a:t>
            </a:r>
            <a:r>
              <a:rPr lang="ru-RU" altLang="zh-CN" sz="26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altLang="zh-CN" sz="2600" i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altLang="zh-CN" sz="2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altLang="zh-CN" sz="2600" dirty="0">
                <a:latin typeface="Tahoma" pitchFamily="34" charset="0"/>
                <a:ea typeface="Tahoma" pitchFamily="34" charset="0"/>
                <a:cs typeface="Tahoma" pitchFamily="34" charset="0"/>
              </a:rPr>
              <a:t>CuCl</a:t>
            </a:r>
            <a:r>
              <a:rPr lang="ru-RU" altLang="zh-CN" sz="2600" baseline="-30000" dirty="0">
                <a:latin typeface="Tahoma" pitchFamily="34" charset="0"/>
                <a:ea typeface="Tahoma" pitchFamily="34" charset="0"/>
                <a:cs typeface="Tahoma" pitchFamily="34" charset="0"/>
              </a:rPr>
              <a:t>2 </a:t>
            </a:r>
            <a:r>
              <a:rPr lang="ru-RU" altLang="zh-CN" sz="2600" i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altLang="zh-CN" sz="2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ru-RU" altLang="zh-CN" sz="2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Cu</a:t>
            </a:r>
            <a:r>
              <a:rPr lang="ru-RU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(OH)</a:t>
            </a:r>
            <a:r>
              <a:rPr lang="ru-RU" altLang="zh-CN" sz="2600" baseline="-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altLang="zh-CN" sz="2600" dirty="0"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1371600" algn="l"/>
                <a:tab pos="6119813" algn="l"/>
              </a:tabLst>
            </a:pPr>
            <a:r>
              <a:rPr lang="ru-RU" altLang="zh-CN" sz="2600" dirty="0">
                <a:latin typeface="Tahoma" pitchFamily="34" charset="0"/>
                <a:ea typeface="Tahoma" pitchFamily="34" charset="0"/>
                <a:cs typeface="Tahoma" pitchFamily="34" charset="0"/>
              </a:rPr>
              <a:t>первая реакция неосуществима т.к. медь  неактивный металл, и не вытесняет  водород из кислоты.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1371600" algn="l"/>
                <a:tab pos="6119813" algn="l"/>
              </a:tabLst>
            </a:pPr>
            <a:endParaRPr lang="ru-RU" altLang="zh-CN" sz="2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1371600" algn="l"/>
                <a:tab pos="6119813" algn="l"/>
              </a:tabLst>
            </a:pPr>
            <a:r>
              <a:rPr lang="ru-RU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altLang="zh-CN" sz="2600" dirty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ru-RU" altLang="zh-CN" sz="26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СuO</a:t>
            </a:r>
            <a:r>
              <a:rPr lang="ru-RU" altLang="zh-CN" sz="26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altLang="zh-CN" sz="2600" i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altLang="zh-CN" sz="2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en-US" altLang="zh-CN" sz="2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CuCl</a:t>
            </a:r>
            <a:r>
              <a:rPr lang="ru-RU" altLang="zh-CN" sz="2600" baseline="-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altLang="zh-CN" sz="2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ru-RU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ru-RU" altLang="zh-CN" sz="2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Cu</a:t>
            </a:r>
            <a:r>
              <a:rPr lang="ru-RU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(OH)</a:t>
            </a:r>
            <a:r>
              <a:rPr lang="ru-RU" altLang="zh-CN" sz="2600" baseline="-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altLang="zh-CN" sz="2600" dirty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  <a:tabLst>
                <a:tab pos="1371600" algn="l"/>
                <a:tab pos="6119813" algn="l"/>
              </a:tabLst>
            </a:pPr>
            <a:r>
              <a:rPr lang="ru-RU" altLang="zh-CN" sz="2600" dirty="0">
                <a:latin typeface="Tahoma" pitchFamily="34" charset="0"/>
                <a:ea typeface="Tahoma" pitchFamily="34" charset="0"/>
                <a:cs typeface="Tahoma" pitchFamily="34" charset="0"/>
              </a:rPr>
              <a:t>данная схема осуществима. Основные </a:t>
            </a:r>
            <a:r>
              <a:rPr lang="ru-RU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оксиды взаимодействуют</a:t>
            </a:r>
            <a:r>
              <a:rPr lang="en-US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 </a:t>
            </a:r>
            <a:r>
              <a:rPr lang="ru-RU" altLang="zh-CN" sz="2600" dirty="0">
                <a:latin typeface="Tahoma" pitchFamily="34" charset="0"/>
                <a:ea typeface="Tahoma" pitchFamily="34" charset="0"/>
                <a:cs typeface="Tahoma" pitchFamily="34" charset="0"/>
              </a:rPr>
              <a:t>кислотами, в этой реакции получается растворимая соль меди, при взаимодействии ее со щелочью получается нерастворимое </a:t>
            </a:r>
            <a:r>
              <a:rPr lang="ru-RU" altLang="zh-CN" sz="2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основание</a:t>
            </a:r>
            <a:r>
              <a:rPr lang="ru-RU" altLang="zh-CN" sz="2600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109728" indent="0">
              <a:buNone/>
            </a:pP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910974" y="2132856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1963748" y="2132856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832437" y="3645024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963748" y="3645024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117039" y="5085184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235846" y="5085184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28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Задача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  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Для получения соли учащимся был выдан порошок неметалла, имеющего несколько аллотропных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модификаций. Одну из них упоминал в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своем произведении «Собака </a:t>
            </a:r>
            <a:r>
              <a:rPr lang="ru-RU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Баскервилей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 писатель А. </a:t>
            </a:r>
            <a:r>
              <a:rPr lang="ru-RU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Конан</a:t>
            </a:r>
            <a:r>
              <a:rPr lang="en-US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Дойль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Про другую известно, что она используется в производстве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спичек.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Сначала этот порошок сожгли в колбе в избытке кислорода, а затем в эту колбу прилили избыток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раствора гидроксида натрия до полного растворения продукта реакции горения. В результате получили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соль. Для того, чтобы доказать это, прильём к веществу нитрат серебра. В следствии реакции выпал жёлтый осадок.</a:t>
            </a:r>
          </a:p>
          <a:p>
            <a:pPr>
              <a:buNone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       Запишите химическую формулу и название получившейся соли. Составьте 2 молекулярных уравнения реакции, которые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были проведены в процессе его распознавания.</a:t>
            </a:r>
          </a:p>
          <a:p>
            <a:pPr marL="354013" indent="0">
              <a:buNone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Решение:</a:t>
            </a:r>
          </a:p>
          <a:p>
            <a:pPr marL="365125" indent="-11113">
              <a:buNone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1) При взаимодействии с серебром, осадок такого вида получается при реакции с фосфат ионом.</a:t>
            </a:r>
          </a:p>
          <a:p>
            <a:pPr marL="365125" indent="-11113">
              <a:buNone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Значит при сгорании фосфора в избытке кислорода получили оксид фосфора. Он про взаимодействовал с гидроксидом калия, в следствии чего мы получили фосфат калия и воду. В окончании, к фосфату калия прилили нитрат серебра и наблюдали выпадение жёлтого осадка. Делая вывод, можно сказать, что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первичным порошком являлся фосфор.</a:t>
            </a:r>
          </a:p>
          <a:p>
            <a:pPr>
              <a:buNone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        </a:t>
            </a:r>
          </a:p>
          <a:p>
            <a:pPr>
              <a:buNone/>
            </a:pPr>
            <a:r>
              <a:rPr lang="en-US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2)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4P+O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=2P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</a:t>
            </a:r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6KOH+P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=2K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+3H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</a:p>
          <a:p>
            <a:pPr>
              <a:buNone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6OH</a:t>
            </a:r>
            <a:r>
              <a:rPr lang="ru-RU" sz="14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+P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=2PO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+3H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</a:p>
          <a:p>
            <a:pPr>
              <a:buNone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K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+3AgNO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=Ag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+3KNO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 PO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ru-RU" sz="14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-3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+3Ag</a:t>
            </a:r>
            <a:r>
              <a:rPr lang="ru-RU" sz="14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+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=Ag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</a:t>
            </a:r>
            <a:r>
              <a:rPr lang="ru-RU" sz="14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endParaRPr lang="en-US" sz="1400" baseline="-25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  <a:hlinkClick r:id="rId2" action="ppaction://hlinkfile"/>
              </a:rPr>
              <a:t>Видеоролик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Clr>
                <a:schemeClr val="tx1"/>
              </a:buClr>
              <a:buSzPct val="110000"/>
            </a:pPr>
            <a:r>
              <a:rPr lang="ru-RU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ходе исследования нами было проанализировано содержание ГИА по химии С3 части,  так же были проанализированы 58 задач открытого банка данных ФИПИ. </a:t>
            </a:r>
            <a:endParaRPr lang="ru-RU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chemeClr val="tx1"/>
              </a:buClr>
              <a:buSzPct val="110000"/>
            </a:pPr>
            <a:r>
              <a:rPr lang="ru-RU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результате анализа мы обнаружили, что задачи требуют определенных знаний от ученика, а </a:t>
            </a:r>
            <a:r>
              <a:rPr lang="ru-RU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именно </a:t>
            </a:r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усвоение следующих элементов содержания: способы получения и химические свойства различных классов неорганических соединений, реакции ионного обмена, взаимосвязь веществ различных классов, тривиальные названия солей, медицинское применение микроэлементов. </a:t>
            </a:r>
            <a:endParaRPr lang="ru-RU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chemeClr val="tx1"/>
              </a:buClr>
              <a:buSzPct val="110000"/>
            </a:pPr>
            <a:r>
              <a:rPr lang="ru-RU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Проведенное </a:t>
            </a:r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тестирование показало, что ученикам сложно </a:t>
            </a:r>
            <a:r>
              <a:rPr lang="ru-RU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поддаются задания </a:t>
            </a:r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части С3, а именно из-за недостаточного количества знаний в качественных реакциях, применениях и названиях солей, тривиальных названиях и метода подхода к задачи.</a:t>
            </a:r>
          </a:p>
          <a:p>
            <a:pPr algn="just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500042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400" dirty="0" smtClean="0">
                <a:latin typeface="Tahoma" pitchFamily="34" charset="0"/>
                <a:cs typeface="Tahoma" pitchFamily="34" charset="0"/>
              </a:rPr>
              <a:t>ЗАКЛЮЧЕНИЕ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8856984" cy="525658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Анализируя полученные данные, нами составлен систематизированный комплект аналитического материала для подготовки к ГИА по химии части С3, который содержит таблицы, опорные конспекты, видеоролики, анализ решенных задач и задачи для самостоятельного решения.</a:t>
            </a:r>
          </a:p>
          <a:p>
            <a:pPr algn="just"/>
            <a:r>
              <a:rPr lang="ru-RU" dirty="0"/>
              <a:t>Результаты нашей работы были представлены на факультативных занятиях по химии учащимся нашей школы, на школьном научном форуме «У истоков  науки» (Лесосибирск, 2014), и получили положительный  отзыв о практической значимости данной работы.</a:t>
            </a:r>
          </a:p>
          <a:p>
            <a:pPr algn="just"/>
            <a:r>
              <a:rPr lang="ru-RU" dirty="0"/>
              <a:t>Созданный нами электронный комплект аналитического материала для подготовки к ГИА части С3 имеет каждый ученик нашей школы сдающий ГИА по химии.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548680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Заключение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7973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2736304" cy="5040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Газы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Простые: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b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O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He, Ne,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Kr,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Xe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Rn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– 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Бесцветные газы;</a:t>
            </a:r>
            <a:r>
              <a:rPr lang="en-US" sz="18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solidFill>
                  <a:srgbClr val="92D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</a:t>
            </a:r>
            <a:r>
              <a:rPr lang="ru-RU" sz="1800" dirty="0" smtClean="0">
                <a:solidFill>
                  <a:srgbClr val="92D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светло</a:t>
            </a:r>
            <a:r>
              <a:rPr lang="en-US" sz="1800" dirty="0" smtClean="0">
                <a:solidFill>
                  <a:srgbClr val="92D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ru-RU" sz="1800" dirty="0" smtClean="0">
                <a:solidFill>
                  <a:srgbClr val="92D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зеленый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b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Cl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solidFill>
                  <a:srgbClr val="CCFF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</a:t>
            </a:r>
            <a:r>
              <a:rPr lang="ru-RU" sz="1800" dirty="0">
                <a:solidFill>
                  <a:srgbClr val="CCFF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ж</a:t>
            </a:r>
            <a:r>
              <a:rPr lang="ru-RU" sz="1800" dirty="0" smtClean="0">
                <a:solidFill>
                  <a:srgbClr val="CCFF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елто</a:t>
            </a:r>
            <a:r>
              <a:rPr lang="en-US" sz="1800" dirty="0" smtClean="0">
                <a:solidFill>
                  <a:srgbClr val="CCFF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ru-RU" sz="1800" dirty="0" smtClean="0">
                <a:solidFill>
                  <a:srgbClr val="CCFF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зеленый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  <a:r>
              <a:rPr lang="en-US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синий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</a:t>
            </a:r>
            <a:endParaRPr lang="en-US" sz="1800" dirty="0" smtClean="0">
              <a:solidFill>
                <a:schemeClr val="tx2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Сложные: </a:t>
            </a:r>
            <a:endParaRPr lang="en-US" sz="18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65125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CO, CO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N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O, NO, SO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2, 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SiH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PH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NH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AsH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SbH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H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S, H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Fe, B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BCl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BF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COCl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– 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бесцветные газы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</a:p>
          <a:p>
            <a:pPr marL="365125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OF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solidFill>
                  <a:srgbClr val="FFFF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</a:t>
            </a:r>
            <a:r>
              <a:rPr lang="ru-RU" sz="1800" dirty="0" smtClean="0">
                <a:solidFill>
                  <a:srgbClr val="FFFF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светло</a:t>
            </a:r>
            <a:r>
              <a:rPr lang="en-US" sz="1800" dirty="0" smtClean="0">
                <a:solidFill>
                  <a:srgbClr val="FFFF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ru-RU" sz="1800" dirty="0" smtClean="0">
                <a:solidFill>
                  <a:srgbClr val="FFFF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желтый</a:t>
            </a:r>
            <a:r>
              <a:rPr lang="en-US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marL="365125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Cl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</a:t>
            </a:r>
            <a:r>
              <a:rPr lang="ru-RU" sz="18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желтый</a:t>
            </a:r>
            <a:r>
              <a:rPr lang="en-US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marL="365125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ClO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solidFill>
                  <a:srgbClr val="CCFF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</a:t>
            </a:r>
            <a:r>
              <a:rPr lang="ru-RU" sz="1800" dirty="0" smtClean="0">
                <a:solidFill>
                  <a:srgbClr val="CCFF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желто</a:t>
            </a:r>
            <a:r>
              <a:rPr lang="en-US" sz="1800" dirty="0" smtClean="0">
                <a:solidFill>
                  <a:srgbClr val="CCFF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ru-RU" sz="1800" dirty="0" smtClean="0">
                <a:solidFill>
                  <a:srgbClr val="CCFF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зеленый</a:t>
            </a:r>
            <a:r>
              <a:rPr lang="en-US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marL="365125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</a:t>
            </a:r>
            <a:r>
              <a:rPr lang="ru-RU" sz="18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бурый</a:t>
            </a:r>
            <a:r>
              <a:rPr lang="en-US" sz="18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ru-RU" sz="1800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ru-RU" dirty="0" smtClean="0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7188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1810544" cy="55780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Жидкости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63525" indent="0">
              <a:buNone/>
            </a:pP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Простые: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Br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бурый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  <a:b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Hg</a:t>
            </a:r>
            <a:r>
              <a:rPr lang="ru-RU" sz="1800" dirty="0" smtClean="0">
                <a:solidFill>
                  <a:schemeClr val="bg1">
                    <a:lumMod val="8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серебрено-белый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263525" indent="0">
              <a:buNone/>
            </a:pP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Оксиды: </a:t>
            </a:r>
            <a:b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SO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Cl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7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бесцветные; </a:t>
            </a:r>
            <a:b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ClO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темно-красный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  <a:b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2D1EE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синий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  <a:b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Mn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33CC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–зеленый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263525" indent="0">
              <a:buNone/>
            </a:pP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Сложные: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SO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HClO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HCN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CCL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CS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PCl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PBr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бесцветные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HNO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бесцветный (летуч, на свету желтеет, разлагается до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);</a:t>
            </a:r>
          </a:p>
          <a:p>
            <a:pPr marL="263525" indent="0">
              <a:buNone/>
            </a:pP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PbCl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Cl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 </a:t>
            </a:r>
            <a:r>
              <a:rPr lang="ru-RU" sz="18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–желтые</a:t>
            </a:r>
            <a:r>
              <a:rPr lang="en-US" sz="18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ru-RU" sz="1800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ru-RU" dirty="0" smtClean="0">
              <a:solidFill>
                <a:srgbClr val="33CC33"/>
              </a:solidFill>
            </a:endParaRPr>
          </a:p>
          <a:p>
            <a:pPr>
              <a:buNone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4978896" cy="55780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Твердые вещества</a:t>
            </a:r>
            <a:endParaRPr lang="ru-RU" sz="24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182563" indent="-11113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</a:t>
            </a:r>
            <a:r>
              <a:rPr lang="ru-RU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еталлы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182563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Au</a:t>
            </a:r>
            <a:r>
              <a:rPr lang="en-US" sz="18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–желтый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 </a:t>
            </a:r>
            <a:r>
              <a:rPr lang="ru-RU" sz="18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красный</a:t>
            </a:r>
          </a:p>
          <a:p>
            <a:pPr marL="182563" indent="-11113">
              <a:buNone/>
            </a:pP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Остальные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dirty="0" smtClean="0">
                <a:solidFill>
                  <a:schemeClr val="bg1">
                    <a:lumMod val="8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серо-белые (с металлическим блеском)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182563" indent="-11113">
              <a:buNone/>
            </a:pP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1800" dirty="0" smtClean="0">
                <a:solidFill>
                  <a:schemeClr val="bg1">
                    <a:lumMod val="8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He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металлы:</a:t>
            </a:r>
          </a:p>
          <a:p>
            <a:pPr marL="182563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фиолетовый с металлическим блеском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  <a:r>
              <a:rPr lang="en-US" sz="18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18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Sn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желтые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белый,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(красный) </a:t>
            </a:r>
            <a:r>
              <a:rPr lang="ru-RU" sz="1800" dirty="0" smtClean="0">
                <a:solidFill>
                  <a:srgbClr val="D6009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красно-фиолетовый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С(</a:t>
            </a:r>
            <a:r>
              <a:rPr lang="ru-RU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карбин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черный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С(алмаз) – прозрачный,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 </a:t>
            </a:r>
            <a:r>
              <a:rPr lang="ru-RU" sz="18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желтый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Si </a:t>
            </a:r>
            <a:r>
              <a:rPr lang="ru-RU" sz="18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металлический блеск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3275856" cy="64807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Твердые вещества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Оксиды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endParaRPr lang="ru-RU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65125" indent="-11113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Me</a:t>
            </a:r>
            <a:r>
              <a:rPr lang="en-US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 (Li, Na, K)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-белые;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ru-RU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65125" indent="-11113">
              <a:buNone/>
            </a:pP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MeO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(Be, Mg, Ca, Sr, Ba, Zn)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 белые;</a:t>
            </a:r>
          </a:p>
          <a:p>
            <a:pPr marL="365125" indent="-11113">
              <a:buNone/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Al</a:t>
            </a:r>
            <a:r>
              <a:rPr lang="en-US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US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SnO</a:t>
            </a:r>
            <a:r>
              <a:rPr lang="en-US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N</a:t>
            </a:r>
            <a:r>
              <a:rPr lang="en-US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US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P</a:t>
            </a:r>
            <a:r>
              <a:rPr lang="en-US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US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P</a:t>
            </a:r>
            <a:r>
              <a:rPr lang="en-US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US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– 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белые;</a:t>
            </a:r>
          </a:p>
          <a:p>
            <a:pPr marL="365125" indent="-11113">
              <a:buNone/>
            </a:pP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Pb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Sb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WO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NiO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желтые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</a:p>
          <a:p>
            <a:pPr marL="365125" indent="-11113">
              <a:buNone/>
            </a:pP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Cs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Pb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FF99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оранжевые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</a:p>
          <a:p>
            <a:pPr marL="365125" indent="-11113">
              <a:buNone/>
            </a:pP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PbO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HgO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FF66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желто-красные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</a:p>
          <a:p>
            <a:pPr marL="365125" indent="-11113">
              <a:buNone/>
            </a:pP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CrO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HgO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красные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</a:p>
          <a:p>
            <a:pPr marL="365125" indent="-11113">
              <a:buNone/>
            </a:pP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Fe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Fe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CdO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Ag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PbO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SiO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коричневые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</a:p>
          <a:p>
            <a:pPr marL="365125" indent="-11113">
              <a:buNone/>
            </a:pP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MnO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Mn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бурые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</a:p>
          <a:p>
            <a:pPr marL="365125" indent="-11113">
              <a:buNone/>
            </a:pP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Hg</a:t>
            </a:r>
            <a:r>
              <a:rPr lang="ru-RU" sz="18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CuO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FeO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CrO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черные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</a:p>
          <a:p>
            <a:pPr marL="365125" indent="-11113">
              <a:buNone/>
            </a:pP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MnO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Cr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en-US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CoO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NiO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solidFill>
                  <a:srgbClr val="00CC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</a:t>
            </a:r>
            <a:r>
              <a:rPr lang="ru-RU" sz="1800" dirty="0" smtClean="0">
                <a:solidFill>
                  <a:srgbClr val="00CC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зеленые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</a:p>
          <a:p>
            <a:pPr marL="365125" indent="-11113">
              <a:buNone/>
            </a:pPr>
            <a:r>
              <a:rPr lang="ru-RU" sz="1800" dirty="0" smtClean="0">
                <a:solidFill>
                  <a:srgbClr val="00CC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SnO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solidFill>
                  <a:srgbClr val="2D1EE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ru-RU" sz="1800" dirty="0" smtClean="0">
                <a:solidFill>
                  <a:srgbClr val="2D1EE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синий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3456384" cy="7200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Твердые вещества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65125" indent="-11113">
              <a:buNone/>
            </a:pP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Гидроксиды:</a:t>
            </a:r>
          </a:p>
          <a:p>
            <a:pPr marL="365125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Fe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OH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Cr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OH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3399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серо-зеленые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</a:p>
          <a:p>
            <a:pPr marL="365125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Ni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OH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dirty="0" smtClean="0">
                <a:solidFill>
                  <a:srgbClr val="00CC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– зеленый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</a:p>
          <a:p>
            <a:pPr marL="365125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OH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33CC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–голубой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</a:p>
          <a:p>
            <a:pPr marL="365125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Cr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OH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–Желтый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</a:p>
          <a:p>
            <a:pPr marL="365125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Fe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OH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Mn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OH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бурые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</a:p>
          <a:p>
            <a:pPr marL="365125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OH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FF99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розовый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  <a:r>
              <a:rPr lang="ru-RU" sz="1800" dirty="0" smtClean="0">
                <a:solidFill>
                  <a:srgbClr val="FF99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2D1EEE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синий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  <a:r>
              <a:rPr lang="ru-RU" sz="1800" dirty="0" smtClean="0">
                <a:solidFill>
                  <a:srgbClr val="FF99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9933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фиолетовый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(в зависимости от способа получения).</a:t>
            </a:r>
          </a:p>
          <a:p>
            <a:pPr marL="365125" indent="-11113">
              <a:buNone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Цель: </a:t>
            </a:r>
            <a:r>
              <a:rPr lang="ru-RU" sz="1800" dirty="0" smtClean="0"/>
              <a:t>систематизировать комплект аналитического материала для подготовки к ГИА части С-3 по химии для учащихся 9 классов общеобразовательной школы.</a:t>
            </a:r>
            <a:endParaRPr lang="ru-RU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None/>
            </a:pPr>
            <a:endParaRPr lang="ru-RU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None/>
            </a:pPr>
            <a:endParaRPr lang="ru-RU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None/>
            </a:pP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Задачи: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109728" indent="0" algn="just">
              <a:buNone/>
            </a:pPr>
            <a: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Ознакомить учащихся с материалом для подготовки к экзаменационной работе по химии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9728" indent="0" algn="just">
              <a:buNone/>
            </a:pPr>
            <a: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оставить алгоритм решения к задачам открытого банка данных ФИПИ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9728" indent="0" algn="just">
              <a:buNone/>
            </a:pPr>
            <a: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оставить понятийный словарь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9728" indent="0" algn="just">
              <a:buNone/>
            </a:pPr>
            <a: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асширить опыт выполнения тестовых заданий по химии</a:t>
            </a:r>
            <a: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63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3034680" cy="62981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Твердые вещества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65125" indent="-11113">
              <a:buNone/>
            </a:pP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Соли, кристаллогидраты и водные растворы:</a:t>
            </a:r>
            <a:endParaRPr lang="en-US" sz="18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65125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</a:t>
            </a:r>
            <a:r>
              <a:rPr lang="ru-RU" sz="1800" baseline="30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2+</a:t>
            </a:r>
            <a:r>
              <a:rPr lang="ru-RU" sz="1800" baseline="30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голубой, светло-зеленый</a:t>
            </a:r>
            <a:r>
              <a:rPr lang="ru-RU" sz="1800" dirty="0"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marL="365125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Cr</a:t>
            </a:r>
            <a:r>
              <a:rPr lang="ru-RU" sz="1800" baseline="30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2+</a:t>
            </a:r>
            <a:r>
              <a:rPr lang="ru-RU" sz="1800" dirty="0" smtClean="0">
                <a:solidFill>
                  <a:srgbClr val="33CC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голубой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</a:p>
          <a:p>
            <a:pPr marL="365125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Fe</a:t>
            </a:r>
            <a:r>
              <a:rPr lang="ru-RU" sz="1800" baseline="30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3+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коричневый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</a:p>
          <a:p>
            <a:pPr marL="365125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Ni</a:t>
            </a:r>
            <a:r>
              <a:rPr lang="ru-RU" sz="1800" baseline="30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2+</a:t>
            </a:r>
            <a:r>
              <a:rPr lang="ru-RU" sz="1800" dirty="0" smtClean="0">
                <a:solidFill>
                  <a:srgbClr val="3399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зеленый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</a:p>
          <a:p>
            <a:pPr marL="365125" indent="-11113">
              <a:buNone/>
            </a:pP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Mn</a:t>
            </a:r>
            <a:r>
              <a:rPr lang="ru-RU" sz="1800" baseline="30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2+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</a:t>
            </a:r>
            <a:r>
              <a:rPr lang="ru-RU" sz="1800" baseline="30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2+</a:t>
            </a:r>
            <a:r>
              <a:rPr lang="ru-RU" sz="1800" dirty="0" smtClean="0">
                <a:solidFill>
                  <a:srgbClr val="FF99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 розовые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</a:p>
          <a:p>
            <a:pPr marL="365125" indent="-11113">
              <a:buNone/>
            </a:pP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CrO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ru-RU" sz="1800" baseline="30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2-</a:t>
            </a:r>
            <a:r>
              <a:rPr lang="ru-RU" sz="18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FFFF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лимонный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</a:p>
          <a:p>
            <a:pPr marL="365125" indent="-11113">
              <a:buNone/>
            </a:pP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</a:t>
            </a:r>
            <a:r>
              <a:rPr lang="ru-RU" sz="1800" baseline="30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2-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FF99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оранжевый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</a:p>
          <a:p>
            <a:pPr marL="365125" indent="-11113">
              <a:buNone/>
            </a:pP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MnO</a:t>
            </a:r>
            <a:r>
              <a:rPr lang="ru-RU" sz="1800" baseline="30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4-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фиолетовый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</a:p>
          <a:p>
            <a:pPr marL="365125" indent="-11113">
              <a:buNone/>
            </a:pP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MnO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ru-RU" sz="1800" baseline="30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5-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0066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темно-зеленый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</a:p>
          <a:p>
            <a:pPr marL="365125" indent="-11113">
              <a:buNone/>
            </a:pP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AgI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AgF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Ag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PbI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[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Fe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CN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] </a:t>
            </a:r>
            <a:r>
              <a:rPr lang="ru-RU" sz="1800" dirty="0" smtClean="0">
                <a:solidFill>
                  <a:srgbClr val="FFFF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желтые</a:t>
            </a:r>
            <a:r>
              <a:rPr lang="ru-RU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</a:p>
          <a:p>
            <a:pPr marL="365125" indent="-11113">
              <a:buNone/>
            </a:pP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Ag Br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Ag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</a:t>
            </a:r>
            <a:r>
              <a:rPr lang="ru-RU" sz="1800" baseline="-25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800" dirty="0" smtClean="0">
                <a:solidFill>
                  <a:srgbClr val="FFFF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</a:t>
            </a:r>
            <a:r>
              <a:rPr lang="ru-RU" sz="1800" dirty="0" smtClean="0">
                <a:solidFill>
                  <a:srgbClr val="FFFF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светло-желтые</a:t>
            </a:r>
            <a:r>
              <a:rPr lang="ru-RU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Задача № 2.</a:t>
            </a:r>
          </a:p>
          <a:p>
            <a:pPr algn="ctr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92075" indent="80963"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Для исследования был выдан раствор соли. Известно, что соль используется в медицине, так как содержащиеся в ней катионы металла 2 группы, главной подгруппы оказывают влияние на работу сосудов и мышц, регулируют обменные процессы в центральной нервной системе. Раствор разделили на две части. К 1 части этого раствора добавили хлорид бария, в результате чего выпал белый осадок. А при добавлении ко второй части исходного раствора гидроксида натрия выпал осадок  нерастворимого в воде основания.</a:t>
            </a:r>
          </a:p>
          <a:p>
            <a:pPr marL="92075" indent="80963"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Запишите химическую формулу и название выданного вещества. Составьте 2 уравнения  реакции, которые были проведены в процессе исследования его свойств.</a:t>
            </a:r>
          </a:p>
          <a:p>
            <a:pPr algn="ctr"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     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Решение: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1) Из 6 металлов 2 группы, главной подгруппы подходящими свойствами  обладает только магний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(Mg).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Для опыта была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взята соль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MgSO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4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.При её взаимодействии с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BaCl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в осадок выпал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BaSO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, а в следствии реакции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MgSO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NaOH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магний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образовал нерастворимое основание. Делая вывод, можно сказать, что соль подобрана верно.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2)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BaCl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+H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SO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=BaSO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+2HCl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Ba</a:t>
            </a:r>
            <a:r>
              <a:rPr lang="en-US" sz="1400" baseline="30000" dirty="0" smtClean="0">
                <a:latin typeface="Arial" pitchFamily="34" charset="0"/>
                <a:cs typeface="Arial" pitchFamily="34" charset="0"/>
              </a:rPr>
              <a:t>+2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+SO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sz="1400" baseline="30000" dirty="0" smtClean="0">
                <a:latin typeface="Arial" pitchFamily="34" charset="0"/>
                <a:cs typeface="Arial" pitchFamily="34" charset="0"/>
              </a:rPr>
              <a:t>-2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=BaSO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MgSO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+2Na(OH)=Mg(OH)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+Na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SO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    Mg</a:t>
            </a:r>
            <a:r>
              <a:rPr lang="en-US" sz="1400" baseline="30000" dirty="0" smtClean="0">
                <a:latin typeface="Arial" pitchFamily="34" charset="0"/>
                <a:cs typeface="Arial" pitchFamily="34" charset="0"/>
              </a:rPr>
              <a:t>+2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+2OH</a:t>
            </a:r>
            <a:r>
              <a:rPr lang="en-US" sz="1400" baseline="30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=Mg(OH)</a:t>
            </a:r>
            <a:r>
              <a:rPr lang="en-US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1400" baseline="-25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  <a:hlinkClick r:id="rId2" action="ppaction://hlinkfile"/>
              </a:rPr>
              <a:t>Видеоролик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Задача № 3.</a:t>
            </a:r>
          </a:p>
          <a:p>
            <a:pPr algn="ctr"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  </a:t>
            </a:r>
          </a:p>
          <a:p>
            <a:pPr marL="92075" indent="80963"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Для определения качественного состава неизвестного бесцветного газа с резким запахом был выдан его раствор. Одной частью полученного раствора нейтрализовали соляную кислоту, при этом наблюдалось образование белого дыма. К другой части раствора добавили хлорид железа . При этом наблюдали образование бурого осадка. </a:t>
            </a:r>
          </a:p>
          <a:p>
            <a:pPr marL="92075" indent="80963">
              <a:buNone/>
              <a:tabLst>
                <a:tab pos="92075" algn="l"/>
                <a:tab pos="182563" algn="l"/>
              </a:tabLst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Запишите химическую формулу и название газа. Составьте два уравнения химической реакций, которые были проведены в процессе исследования его свойств.</a:t>
            </a:r>
          </a:p>
          <a:p>
            <a:pPr algn="ctr"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Решение: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1) Бесцветным газом с  резким запахом является аммиак. Значит выданным раствором является гидроксид аммония-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нашатырный спирт. При взаимодействии с соляной кислотой выделился белый газ- хлорид аммония. А продуктом реакции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нашатырного спирта и хлорида железа  стал осадок бурого цвета (FeOH</a:t>
            </a:r>
            <a:r>
              <a:rPr lang="ru-RU" sz="14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) Осадок такого цвета  характерен для катиона 3+. 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Первичным  газом являлся аммиак. 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 2) NH</a:t>
            </a:r>
            <a:r>
              <a:rPr lang="ru-RU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OH+ HCl=NH</a:t>
            </a:r>
            <a:r>
              <a:rPr lang="ru-RU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Cl+H</a:t>
            </a:r>
            <a:r>
              <a:rPr lang="ru-RU" sz="1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O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   NH</a:t>
            </a:r>
            <a:r>
              <a:rPr lang="ru-RU" sz="14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+ HCl= NH</a:t>
            </a:r>
            <a:r>
              <a:rPr lang="ru-RU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Cl</a:t>
            </a:r>
          </a:p>
          <a:p>
            <a:pPr>
              <a:buNone/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  3NH</a:t>
            </a:r>
            <a:r>
              <a:rPr lang="ru-RU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OH+FeCl</a:t>
            </a:r>
            <a:r>
              <a:rPr lang="ru-RU" sz="14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=3NH</a:t>
            </a:r>
            <a:r>
              <a:rPr lang="ru-RU" sz="1400" baseline="-25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Cl+Fe(OH)</a:t>
            </a:r>
            <a:r>
              <a:rPr lang="ru-RU" sz="1400" baseline="-25000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    3OH</a:t>
            </a:r>
            <a:r>
              <a:rPr lang="ru-RU" sz="1400" baseline="30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+Fe</a:t>
            </a:r>
            <a:r>
              <a:rPr lang="ru-RU" sz="1400" baseline="30000" dirty="0" smtClean="0">
                <a:latin typeface="Arial" pitchFamily="34" charset="0"/>
                <a:cs typeface="Arial" pitchFamily="34" charset="0"/>
              </a:rPr>
              <a:t>+3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=Fe(OH)</a:t>
            </a:r>
            <a:r>
              <a:rPr lang="ru-RU" sz="1400" baseline="-25000" dirty="0" smtClean="0">
                <a:latin typeface="Arial" pitchFamily="34" charset="0"/>
                <a:cs typeface="Arial" pitchFamily="34" charset="0"/>
              </a:rPr>
              <a:t>3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  <a:hlinkClick r:id="rId2" action="ppaction://hlinkfile"/>
              </a:rPr>
              <a:t>Видеоролик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1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Объект исследования:  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подготовка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 государственной итоговой 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аттестации</a:t>
            </a:r>
            <a:endParaRPr lang="ru-RU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None/>
            </a:pP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Предмет исследования: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систематизированный комплект 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аналитического</a:t>
            </a:r>
            <a: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материала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подготовки к ГИА части С3.</a:t>
            </a:r>
            <a:endPara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endParaRPr lang="en-US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1" name="Picture 3" descr="G:\Виталя , Женя нпк\m_1368283878_15Himiya_9_klass_podgotovka_k_GIA_2013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51593"/>
            <a:ext cx="2844992" cy="402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:\DCIM\102_PANA\P10206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83853" y="3055764"/>
            <a:ext cx="4032677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Данную работу можно использовать для:</a:t>
            </a:r>
            <a:r>
              <a:rPr lang="ru-RU" sz="24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endParaRPr lang="ru-RU" sz="2400" dirty="0" smtClean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endParaRPr lang="ru-RU" sz="2400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проверки знаний на уроках повторения и обобщения материала </a:t>
            </a:r>
            <a:endParaRPr lang="ru-RU" sz="2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подготовки к экзаменам при индивидуальных или групповых занятиях с детьми, которые сдают экзамен по химии </a:t>
            </a:r>
            <a:endParaRPr lang="ru-RU" sz="24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Clr>
                <a:schemeClr val="tx1"/>
              </a:buClr>
              <a:buSzPct val="110000"/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самостоятельной подготовки ученика, организация наиболее эффективной подготовки учащихся к выполнению заданий части С3, ГИА по химии.</a:t>
            </a:r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ru-RU" sz="1800" dirty="0" smtClean="0">
                <a:solidFill>
                  <a:prstClr val="black"/>
                </a:solidFill>
                <a:latin typeface="Arial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Arial"/>
              </a:rPr>
            </a:br>
            <a:endParaRPr lang="ru-RU" sz="1800" dirty="0" smtClean="0">
              <a:solidFill>
                <a:prstClr val="black"/>
              </a:solidFill>
              <a:latin typeface="Arial"/>
            </a:endParaRPr>
          </a:p>
          <a:p>
            <a:pPr algn="just"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/>
          </a:p>
          <a:p>
            <a:pPr>
              <a:buNone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41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553975"/>
              </p:ext>
            </p:extLst>
          </p:nvPr>
        </p:nvGraphicFramePr>
        <p:xfrm>
          <a:off x="0" y="0"/>
          <a:ext cx="9144000" cy="681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680"/>
                <a:gridCol w="2880320"/>
                <a:gridCol w="1440160"/>
                <a:gridCol w="3131840"/>
              </a:tblGrid>
              <a:tr h="288032"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Тривиальные названия основных классов неорганических веществ</a:t>
                      </a:r>
                      <a:endParaRPr lang="ru-RU" sz="18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67680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Формула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Название вещества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Формула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Название вещества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167680"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NH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Аммиак 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KOH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Едкий калий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90736"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PH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Фосфин 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500" kern="1200" dirty="0" err="1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KAl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(SO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Алюмокалиевые квасцы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73968"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Fe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(FeO∙Fe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Железная окалина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Перекись  водорода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189384"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Угарный газ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CuSO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∙5H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Медный купорос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172616"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Углекислый газ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FeSO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∙7H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Железный купорос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27856"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Сернистый газ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Na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∙10H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Глауберова соль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83096"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Серный ангидрид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KClO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Бертолетова соль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194320"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Na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Кальцинированная сода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Al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Корунд, глинозем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49560"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NaHCO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Пищевая (питьевая) сода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SiO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Кварц, песок, кремнезем, силикагель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163448"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Поташ</a:t>
                      </a:r>
                      <a:endParaRPr lang="ru-RU" sz="15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en-US" sz="1500" kern="1200" dirty="0" err="1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CaO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Негашеная известь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218688"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CaCO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Мел, мрамор, известняк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Ca(OH)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Гашеная известь, известковая вода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129912"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Веселящий газ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kumimoji="0" lang="en-US" sz="1500" kern="1200" dirty="0" err="1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CuOH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Малахит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Бурый газ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[Fe(CN)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]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Красная кровяная соль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168384"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NaNO</a:t>
                      </a:r>
                      <a:r>
                        <a:rPr kumimoji="0" lang="ru-RU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Чилийская селитра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[Fe(CN)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]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Желтая кровяная соль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151616"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Индийская селитра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смесь 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 </a:t>
                      </a:r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и 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Синтез-газ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134848"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NH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NO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Аммиачная селитра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Кокс, уголь, сажа, графит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118080"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NaOH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Едкий натр, каустическая сода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NH</a:t>
                      </a:r>
                      <a:r>
                        <a:rPr kumimoji="0" lang="en-US" sz="1500" kern="1200" baseline="-250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kumimoji="0"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Cl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500" kern="1200" dirty="0" smtClean="0">
                          <a:solidFill>
                            <a:schemeClr val="dk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Нашатырь </a:t>
                      </a:r>
                      <a:endParaRPr lang="ru-RU" sz="15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758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586485"/>
              </p:ext>
            </p:extLst>
          </p:nvPr>
        </p:nvGraphicFramePr>
        <p:xfrm>
          <a:off x="0" y="0"/>
          <a:ext cx="9143999" cy="6858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3648"/>
                <a:gridCol w="1678416"/>
                <a:gridCol w="3252070"/>
                <a:gridCol w="2809865"/>
              </a:tblGrid>
              <a:tr h="57945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Качественные</a:t>
                      </a:r>
                      <a:r>
                        <a:rPr lang="ru-RU" sz="2400" b="0" baseline="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реакции на катионы и анионы</a:t>
                      </a:r>
                      <a:endParaRPr lang="ru-RU" sz="2400" b="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</a:tr>
              <a:tr h="455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Катион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Реактив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Реакция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Признак реакции</a:t>
                      </a:r>
                    </a:p>
                  </a:txBody>
                  <a:tcPr marL="68580" marR="68580" marT="0" marB="0"/>
                </a:tc>
              </a:tr>
              <a:tr h="463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Li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 цвету пламени и соли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highlight>
                            <a:srgbClr val="FF0000"/>
                          </a:highligh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Красный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463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Na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Желтый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4946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Фиолетовый</a:t>
                      </a: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</a:tr>
              <a:tr h="923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Be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OH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Be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+ 2OH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=Be(OH)</a:t>
                      </a:r>
                      <a:r>
                        <a:rPr lang="en-US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Be(OH)</a:t>
                      </a:r>
                      <a:r>
                        <a:rPr lang="en-US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OH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= [Be(OH)</a:t>
                      </a:r>
                      <a:r>
                        <a:rPr lang="en-US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]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2-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</a:tr>
              <a:tr h="5519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Mg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OH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Mg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+ 2OH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= Mg(OH)</a:t>
                      </a:r>
                      <a:r>
                        <a:rPr lang="en-US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07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Ba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SO</a:t>
                      </a:r>
                      <a:r>
                        <a:rPr lang="en-US" sz="16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2-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Ba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SO</a:t>
                      </a:r>
                      <a:r>
                        <a:rPr lang="en-US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2-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BaSO</a:t>
                      </a:r>
                      <a:r>
                        <a:rPr lang="en-US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463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Ag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Cl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Ag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Cl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</a:t>
                      </a:r>
                      <a:r>
                        <a:rPr lang="en-US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AgCl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943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Al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3+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OH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Al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3+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+ 3OH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 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=Al(OH)</a:t>
                      </a:r>
                      <a:r>
                        <a:rPr lang="en-US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Al(OH)</a:t>
                      </a:r>
                      <a:r>
                        <a:rPr lang="en-US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OH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[Al(OH)</a:t>
                      </a:r>
                      <a:r>
                        <a:rPr lang="en-US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]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</a:tr>
              <a:tr h="463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Ca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</a:t>
                      </a:r>
                      <a:r>
                        <a:rPr lang="en-US" sz="16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2-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Ca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 </a:t>
                      </a: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 CO</a:t>
                      </a:r>
                      <a:r>
                        <a:rPr lang="en-US" sz="16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2-</a:t>
                      </a: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CaCO</a:t>
                      </a:r>
                      <a:r>
                        <a:rPr lang="en-US" sz="16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 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546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NH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4+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OH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NH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4+ </a:t>
                      </a: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 OH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NH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3+</a:t>
                      </a: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H</a:t>
                      </a:r>
                      <a:r>
                        <a:rPr lang="en-US" sz="16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46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055586"/>
              </p:ext>
            </p:extLst>
          </p:nvPr>
        </p:nvGraphicFramePr>
        <p:xfrm>
          <a:off x="0" y="-1"/>
          <a:ext cx="9143999" cy="6858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29202"/>
                <a:gridCol w="1639826"/>
                <a:gridCol w="2829202"/>
                <a:gridCol w="1845769"/>
              </a:tblGrid>
              <a:tr h="573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Катион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Реактив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Реакция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Признак реакции</a:t>
                      </a:r>
                    </a:p>
                  </a:txBody>
                  <a:tcPr marL="68580" marR="68580" marT="0" marB="0"/>
                </a:tc>
              </a:tr>
              <a:tr h="14300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Zn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OH</a:t>
                      </a:r>
                      <a:r>
                        <a:rPr lang="pl-PL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Zn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+ 2 OH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= Zn(OH)</a:t>
                      </a:r>
                      <a:r>
                        <a:rPr lang="en-US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Zn(OH)</a:t>
                      </a:r>
                      <a:r>
                        <a:rPr lang="pl-PL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OH</a:t>
                      </a:r>
                      <a:r>
                        <a:rPr lang="pl-PL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[Zn(OH)</a:t>
                      </a:r>
                      <a:r>
                        <a:rPr lang="pl-PL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]</a:t>
                      </a:r>
                      <a:r>
                        <a:rPr lang="pl-PL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2-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Zn(OH)</a:t>
                      </a:r>
                      <a:r>
                        <a:rPr lang="pl-PL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 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+ 4NH</a:t>
                      </a:r>
                      <a:r>
                        <a:rPr lang="pl-PL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[Zn(NH</a:t>
                      </a:r>
                      <a:r>
                        <a:rPr lang="pl-PL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r>
                        <a:rPr lang="pl-PL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]</a:t>
                      </a:r>
                      <a:r>
                        <a:rPr lang="pl-PL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+ 2OH</a:t>
                      </a:r>
                      <a:r>
                        <a:rPr lang="pl-PL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Белый студенистый</a:t>
                      </a:r>
                      <a:r>
                        <a:rPr lang="pl-PL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</a:t>
                      </a:r>
                      <a:r>
                        <a:rPr lang="ru-RU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раств</a:t>
                      </a:r>
                      <a:r>
                        <a:rPr lang="pl-PL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</a:t>
                      </a:r>
                      <a:r>
                        <a:rPr lang="ru-RU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 избытке </a:t>
                      </a:r>
                      <a:r>
                        <a:rPr lang="pl-PL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OH</a:t>
                      </a:r>
                      <a:r>
                        <a:rPr lang="ru-RU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r>
                        <a:rPr lang="ru-RU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раств. В </a:t>
                      </a: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NH</a:t>
                      </a:r>
                      <a:r>
                        <a:rPr lang="en-US" sz="16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pl-PL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*H</a:t>
                      </a:r>
                      <a:r>
                        <a:rPr lang="pl-PL" sz="16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pl-PL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</a:tr>
              <a:tr h="573839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Fe</a:t>
                      </a:r>
                      <a:r>
                        <a:rPr lang="pl-PL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OH</a:t>
                      </a:r>
                      <a:r>
                        <a:rPr lang="pl-PL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</a:t>
                      </a:r>
                      <a:r>
                        <a:rPr lang="pl-PL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[Fe(CN)</a:t>
                      </a:r>
                      <a:r>
                        <a:rPr lang="pl-PL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] (</a:t>
                      </a: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красная кровяная соль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Fe</a:t>
                      </a:r>
                      <a:r>
                        <a:rPr lang="pl-PL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+ 2 OH</a:t>
                      </a:r>
                      <a:r>
                        <a:rPr lang="pl-PL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Fe(OH)</a:t>
                      </a:r>
                      <a:r>
                        <a:rPr lang="pl-PL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Зеленый студенист</a:t>
                      </a: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8506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 K</a:t>
                      </a:r>
                      <a:r>
                        <a:rPr lang="pl-PL" sz="16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pl-PL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[Fe(CN)</a:t>
                      </a:r>
                      <a:r>
                        <a:rPr lang="pl-PL" sz="16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r>
                        <a:rPr lang="pl-PL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] + 3 Fe</a:t>
                      </a:r>
                      <a:r>
                        <a:rPr lang="pl-PL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r>
                        <a:rPr lang="pl-PL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3KFeII[FeIII(CN)</a:t>
                      </a:r>
                      <a:r>
                        <a:rPr lang="pl-PL" sz="16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r>
                        <a:rPr lang="pl-PL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] + 6K</a:t>
                      </a:r>
                      <a:r>
                        <a:rPr lang="ru-RU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Синий осадок </a:t>
                      </a:r>
                      <a:r>
                        <a:rPr lang="ru-RU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турнбулевой</a:t>
                      </a: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сини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573839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Fe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3+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OH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</a:t>
                      </a:r>
                      <a:r>
                        <a:rPr lang="ru-RU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[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Fe</a:t>
                      </a: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CN</a:t>
                      </a: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r>
                        <a:rPr lang="ru-RU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] (Желтая кровяная соль)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SCN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Fe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3+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+ 3 OH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 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= Fe(OH)</a:t>
                      </a:r>
                      <a:r>
                        <a:rPr lang="en-US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Коричневый студен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8702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 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</a:t>
                      </a:r>
                      <a:r>
                        <a:rPr lang="ru-RU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[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Fe</a:t>
                      </a: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CN</a:t>
                      </a: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r>
                        <a:rPr lang="ru-RU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] + 4 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Fe</a:t>
                      </a:r>
                      <a:r>
                        <a:rPr lang="ru-RU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3+</a:t>
                      </a: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12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</a:t>
                      </a:r>
                      <a:r>
                        <a:rPr lang="ru-RU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 </a:t>
                      </a: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+ 4</a:t>
                      </a:r>
                      <a:r>
                        <a:rPr lang="en-US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KFeIII</a:t>
                      </a: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[</a:t>
                      </a:r>
                      <a:r>
                        <a:rPr lang="en-US" sz="16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FeII</a:t>
                      </a: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CN</a:t>
                      </a: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r>
                        <a:rPr lang="ru-RU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</a:t>
                      </a: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Синий осадок берлинской лазури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609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Fe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3+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+ 3SCN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 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= Fe(SCN)</a:t>
                      </a:r>
                      <a:r>
                        <a:rPr lang="en-US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Кроваво-красный раствор</a:t>
                      </a: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1424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</a:t>
                      </a:r>
                      <a:r>
                        <a:rPr lang="en-US" sz="16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u</a:t>
                      </a:r>
                      <a:r>
                        <a:rPr lang="en-US" sz="16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endParaRPr lang="ru-RU" sz="16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OH</a:t>
                      </a:r>
                      <a:r>
                        <a:rPr lang="en-US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Cu(OH)</a:t>
                      </a:r>
                      <a:r>
                        <a:rPr lang="pl-PL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 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+ 4NH</a:t>
                      </a:r>
                      <a:r>
                        <a:rPr lang="pl-PL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[Cu(NH</a:t>
                      </a:r>
                      <a:r>
                        <a:rPr lang="pl-PL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r>
                        <a:rPr lang="pl-PL" sz="16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]</a:t>
                      </a:r>
                      <a:r>
                        <a:rPr lang="pl-PL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+ 2OH</a:t>
                      </a:r>
                      <a:r>
                        <a:rPr lang="pl-PL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Синий студенистый, нерастворим в избытке </a:t>
                      </a:r>
                      <a:r>
                        <a:rPr lang="pl-PL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OH</a:t>
                      </a:r>
                      <a:r>
                        <a:rPr lang="ru-RU" sz="16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r>
                        <a:rPr lang="ru-RU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растворим в </a:t>
                      </a:r>
                      <a:r>
                        <a:rPr lang="en-US" sz="16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NH</a:t>
                      </a:r>
                      <a:r>
                        <a:rPr lang="ru-RU" sz="1600" baseline="-25000" dirty="0" smtClean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6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553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14568"/>
              </p:ext>
            </p:extLst>
          </p:nvPr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5590"/>
                <a:gridCol w="1395094"/>
                <a:gridCol w="3241427"/>
                <a:gridCol w="3121889"/>
              </a:tblGrid>
              <a:tr h="4439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Анион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Реактив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Реакция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Признак раеция</a:t>
                      </a:r>
                    </a:p>
                  </a:txBody>
                  <a:tcPr marL="68580" marR="68580" marT="0" marB="0"/>
                </a:tc>
              </a:tr>
              <a:tr h="4439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Cl</a:t>
                      </a:r>
                      <a:r>
                        <a:rPr lang="en-US" sz="18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8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Ag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Ag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Cl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=AgCl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Белый творожистый</a:t>
                      </a:r>
                    </a:p>
                  </a:txBody>
                  <a:tcPr marL="68580" marR="68580" marT="0" marB="0"/>
                </a:tc>
              </a:tr>
              <a:tr h="44396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Br</a:t>
                      </a:r>
                      <a:r>
                        <a:rPr lang="en-US" sz="18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8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Ag</a:t>
                      </a:r>
                      <a:r>
                        <a:rPr lang="en-US" sz="18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endParaRPr lang="ru-RU" sz="18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Br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 </a:t>
                      </a: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 Ag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AgCl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Светло-желтый</a:t>
                      </a:r>
                    </a:p>
                  </a:txBody>
                  <a:tcPr marL="68580" marR="68580" marT="0" marB="0">
                    <a:solidFill>
                      <a:srgbClr val="F7FDAD"/>
                    </a:solidFill>
                  </a:tcPr>
                </a:tc>
              </a:tr>
              <a:tr h="9802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Cl</a:t>
                      </a:r>
                      <a:r>
                        <a:rPr lang="en-US" sz="18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18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2Br</a:t>
                      </a:r>
                      <a:r>
                        <a:rPr lang="en-US" sz="18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 </a:t>
                      </a: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 Cl</a:t>
                      </a:r>
                      <a:r>
                        <a:rPr lang="en-US" sz="18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 </a:t>
                      </a: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= 2Cl</a:t>
                      </a:r>
                      <a:r>
                        <a:rPr lang="en-US" sz="18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 </a:t>
                      </a: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 Br</a:t>
                      </a:r>
                      <a:r>
                        <a:rPr lang="en-US" sz="18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18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Окрашивает органический растворитель в соломенно-желтый цвет</a:t>
                      </a: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</a:tr>
              <a:tr h="44396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Ag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Ag</a:t>
                      </a:r>
                      <a:r>
                        <a:rPr lang="en-US" sz="18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 </a:t>
                      </a: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 I</a:t>
                      </a:r>
                      <a:r>
                        <a:rPr lang="en-US" sz="18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</a:t>
                      </a:r>
                      <a:r>
                        <a:rPr lang="en-US" sz="18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AgI</a:t>
                      </a:r>
                      <a:endParaRPr lang="ru-RU" sz="18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Темно-желтый</a:t>
                      </a: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6129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Cl</a:t>
                      </a:r>
                      <a:r>
                        <a:rPr lang="en-US" sz="18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2I</a:t>
                      </a:r>
                      <a:r>
                        <a:rPr lang="pl-PL" sz="18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-</a:t>
                      </a:r>
                      <a:r>
                        <a:rPr lang="pl-PL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Cl</a:t>
                      </a:r>
                      <a:r>
                        <a:rPr lang="pl-PL" sz="18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pl-PL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I</a:t>
                      </a:r>
                      <a:r>
                        <a:rPr lang="pl-PL" sz="18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pl-PL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+ 2Cl – I</a:t>
                      </a:r>
                      <a:r>
                        <a:rPr lang="pl-PL" sz="18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pl-PL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</a:t>
                      </a:r>
                      <a:r>
                        <a:rPr lang="ru-RU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крахмал= синий цвет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Выделившийся йод можно открыть с помощью крахмала, который окрашивается йодом в синий цвет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05907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2-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</a:t>
                      </a:r>
                      <a:r>
                        <a:rPr lang="en-US" sz="18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2-</a:t>
                      </a:r>
                      <a:r>
                        <a:rPr lang="ru-RU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+ 2</a:t>
                      </a: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</a:t>
                      </a:r>
                      <a:r>
                        <a:rPr lang="en-US" sz="18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r>
                        <a:rPr lang="ru-RU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</a:t>
                      </a: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</a:t>
                      </a:r>
                      <a:r>
                        <a:rPr lang="en-US" sz="18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</a:t>
                      </a:r>
                      <a:endParaRPr lang="ru-RU" sz="18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Запах тухлых яиц</a:t>
                      </a:r>
                    </a:p>
                  </a:txBody>
                  <a:tcPr marL="68580" marR="68580" marT="0" marB="0"/>
                </a:tc>
              </a:tr>
              <a:tr h="6326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Cu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Pb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Ni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CuS</a:t>
                      </a: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</a:t>
                      </a:r>
                      <a:r>
                        <a:rPr lang="en-US" sz="18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PbS</a:t>
                      </a: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 </a:t>
                      </a:r>
                      <a:r>
                        <a:rPr lang="en-US" sz="18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NiS</a:t>
                      </a:r>
                      <a:endParaRPr lang="ru-RU" sz="18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Черные осадки</a:t>
                      </a:r>
                    </a:p>
                  </a:txBody>
                  <a:tcPr marL="68580" marR="68580" marT="0" marB="0"/>
                </a:tc>
              </a:tr>
              <a:tr h="3059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SO</a:t>
                      </a:r>
                      <a:r>
                        <a:rPr lang="en-US" sz="18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2-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SO</a:t>
                      </a:r>
                      <a:r>
                        <a:rPr lang="en-US" sz="18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en-US" sz="18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2-</a:t>
                      </a: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+ 2 H</a:t>
                      </a:r>
                      <a:r>
                        <a:rPr lang="en-US" sz="18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H</a:t>
                      </a:r>
                      <a:r>
                        <a:rPr lang="en-US" sz="18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 + SO</a:t>
                      </a:r>
                      <a:r>
                        <a:rPr lang="en-US" sz="1800" baseline="-25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18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632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SO</a:t>
                      </a:r>
                      <a:r>
                        <a:rPr lang="en-US" sz="18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2-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Ba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SO</a:t>
                      </a:r>
                      <a:r>
                        <a:rPr lang="en-US" sz="18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2-</a:t>
                      </a: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Ba</a:t>
                      </a:r>
                      <a:r>
                        <a:rPr lang="en-US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2+</a:t>
                      </a:r>
                      <a:r>
                        <a:rPr lang="en-US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BaSO</a:t>
                      </a:r>
                      <a:r>
                        <a:rPr lang="en-US" sz="18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Белый кристаллический, нерастворим в Н</a:t>
                      </a:r>
                      <a:r>
                        <a:rPr lang="ru-RU" sz="1800" baseline="300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endParaRPr lang="ru-RU" sz="1800" dirty="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</a:tr>
              <a:tr h="3059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CO</a:t>
                      </a:r>
                      <a:r>
                        <a:rPr lang="pl-PL" sz="18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pl-PL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2-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</a:t>
                      </a:r>
                      <a:r>
                        <a:rPr lang="pl-PL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2H</a:t>
                      </a:r>
                      <a:r>
                        <a:rPr lang="pl-PL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r>
                        <a:rPr lang="pl-PL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CO</a:t>
                      </a:r>
                      <a:r>
                        <a:rPr lang="pl-PL" sz="18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pl-PL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2-</a:t>
                      </a:r>
                      <a:r>
                        <a:rPr lang="pl-PL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H</a:t>
                      </a:r>
                      <a:r>
                        <a:rPr lang="pl-PL" sz="18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pl-PL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O + CO</a:t>
                      </a:r>
                      <a:r>
                        <a:rPr lang="pl-PL" sz="18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</a:t>
                      </a:r>
                      <a:r>
                        <a:rPr lang="pl-PL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/</a:t>
                      </a:r>
                      <a:r>
                        <a:rPr lang="ru-RU" sz="1800" dirty="0" err="1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цв</a:t>
                      </a:r>
                      <a:r>
                        <a:rPr lang="pl-PL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</a:t>
                      </a:r>
                      <a:r>
                        <a:rPr lang="ru-RU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газ</a:t>
                      </a:r>
                    </a:p>
                  </a:txBody>
                  <a:tcPr marL="68580" marR="68580" marT="0" marB="0"/>
                </a:tc>
              </a:tr>
              <a:tr h="3059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SiO</a:t>
                      </a:r>
                      <a:r>
                        <a:rPr lang="pl-PL" sz="18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pl-PL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2-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H</a:t>
                      </a:r>
                      <a:r>
                        <a:rPr lang="pl-PL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SiO</a:t>
                      </a:r>
                      <a:r>
                        <a:rPr lang="pl-PL" sz="18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r>
                        <a:rPr lang="pl-PL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2-</a:t>
                      </a:r>
                      <a:r>
                        <a:rPr lang="pl-PL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+ 2H</a:t>
                      </a:r>
                      <a:r>
                        <a:rPr lang="pl-PL" sz="1800" baseline="30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+</a:t>
                      </a:r>
                      <a:r>
                        <a:rPr lang="pl-PL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= H</a:t>
                      </a:r>
                      <a:r>
                        <a:rPr lang="pl-PL" sz="18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pl-PL" sz="18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SiO</a:t>
                      </a:r>
                      <a:r>
                        <a:rPr lang="pl-PL" sz="1800" baseline="-2500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</a:t>
                      </a:r>
                      <a:endParaRPr lang="ru-RU" sz="1800"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Белый студенист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444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1372</TotalTime>
  <Words>3209</Words>
  <Application>Microsoft Office PowerPoint</Application>
  <PresentationFormat>Экран (4:3)</PresentationFormat>
  <Paragraphs>568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Городская</vt:lpstr>
      <vt:lpstr>Воздушный поток</vt:lpstr>
      <vt:lpstr>  Сборник заданий  «ГИА по химии  на 5» (решение задач части С-3 для учащихся 9-х классов)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Газы</vt:lpstr>
      <vt:lpstr>Жидкости</vt:lpstr>
      <vt:lpstr>Твердые вещества</vt:lpstr>
      <vt:lpstr>Твердые вещества</vt:lpstr>
      <vt:lpstr>Твердые вещества</vt:lpstr>
      <vt:lpstr>Твердые вещества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Проблема: Читаешь- значит хочешь овладеть расчетными умениями, научиться анализировать условия задач и решать их, пояснять каждое действие. Заинтересовался, значит хочешь приобрети умения разъяснять решения в устной или письменной форме; записывать решение, используя знания химического языка; делать обобщающие выводы на основе произведенных вычислений. Если это так, то тогда старайся, решай и пройди тест до конца.</dc:title>
  <dc:creator>Иринка</dc:creator>
  <cp:lastModifiedBy>Рабочая станция</cp:lastModifiedBy>
  <cp:revision>89</cp:revision>
  <dcterms:created xsi:type="dcterms:W3CDTF">2014-02-07T10:08:16Z</dcterms:created>
  <dcterms:modified xsi:type="dcterms:W3CDTF">2014-04-15T02:30:33Z</dcterms:modified>
</cp:coreProperties>
</file>