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3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2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16789-F39E-4236-A8D9-E86A01D545A9}" type="datetimeFigureOut">
              <a:rPr lang="ru-RU" smtClean="0"/>
              <a:pPr/>
              <a:t>14.04.2014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422B2-29C6-4BD6-AB6C-9CE02F284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10" name="Group 118"/>
          <p:cNvGrpSpPr>
            <a:grpSpLocks/>
          </p:cNvGrpSpPr>
          <p:nvPr/>
        </p:nvGrpSpPr>
        <p:grpSpPr bwMode="auto">
          <a:xfrm>
            <a:off x="0" y="2895600"/>
            <a:ext cx="9144000" cy="3962400"/>
            <a:chOff x="0" y="1824"/>
            <a:chExt cx="5760" cy="2496"/>
          </a:xfrm>
        </p:grpSpPr>
        <p:grpSp>
          <p:nvGrpSpPr>
            <p:cNvPr id="33909" name="Group 117"/>
            <p:cNvGrpSpPr>
              <a:grpSpLocks/>
            </p:cNvGrpSpPr>
            <p:nvPr userDrawn="1"/>
          </p:nvGrpSpPr>
          <p:grpSpPr bwMode="auto">
            <a:xfrm>
              <a:off x="0" y="1824"/>
              <a:ext cx="5760" cy="2496"/>
              <a:chOff x="0" y="1824"/>
              <a:chExt cx="5760" cy="2496"/>
            </a:xfrm>
          </p:grpSpPr>
          <p:sp>
            <p:nvSpPr>
              <p:cNvPr id="33894" name="Rectangle 102"/>
              <p:cNvSpPr>
                <a:spLocks noChangeArrowheads="1"/>
              </p:cNvSpPr>
              <p:nvPr userDrawn="1"/>
            </p:nvSpPr>
            <p:spPr bwMode="ltGray">
              <a:xfrm>
                <a:off x="5280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95" name="Rectangle 103"/>
              <p:cNvSpPr>
                <a:spLocks noChangeArrowheads="1"/>
              </p:cNvSpPr>
              <p:nvPr userDrawn="1"/>
            </p:nvSpPr>
            <p:spPr bwMode="ltGray">
              <a:xfrm>
                <a:off x="144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5" name="Rectangle 3"/>
              <p:cNvSpPr>
                <a:spLocks noChangeArrowheads="1"/>
              </p:cNvSpPr>
              <p:nvPr userDrawn="1"/>
            </p:nvSpPr>
            <p:spPr bwMode="ltGray">
              <a:xfrm>
                <a:off x="5280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6" name="Rectangle 4"/>
              <p:cNvSpPr>
                <a:spLocks noChangeArrowheads="1"/>
              </p:cNvSpPr>
              <p:nvPr userDrawn="1"/>
            </p:nvSpPr>
            <p:spPr bwMode="hidden">
              <a:xfrm>
                <a:off x="0" y="1824"/>
                <a:ext cx="5760" cy="28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7" name="Rectangle 5"/>
              <p:cNvSpPr>
                <a:spLocks noChangeArrowheads="1"/>
              </p:cNvSpPr>
              <p:nvPr userDrawn="1"/>
            </p:nvSpPr>
            <p:spPr bwMode="hidden">
              <a:xfrm>
                <a:off x="5616" y="2064"/>
                <a:ext cx="144" cy="225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8" name="Rectangle 6"/>
              <p:cNvSpPr>
                <a:spLocks noChangeArrowheads="1"/>
              </p:cNvSpPr>
              <p:nvPr userDrawn="1"/>
            </p:nvSpPr>
            <p:spPr bwMode="hidden">
              <a:xfrm>
                <a:off x="0" y="2112"/>
                <a:ext cx="144" cy="2208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9" name="Rectangle 7"/>
              <p:cNvSpPr>
                <a:spLocks noChangeArrowheads="1"/>
              </p:cNvSpPr>
              <p:nvPr userDrawn="1"/>
            </p:nvSpPr>
            <p:spPr bwMode="ltGray">
              <a:xfrm>
                <a:off x="144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00" name="Group 8"/>
              <p:cNvGrpSpPr>
                <a:grpSpLocks/>
              </p:cNvGrpSpPr>
              <p:nvPr userDrawn="1"/>
            </p:nvGrpSpPr>
            <p:grpSpPr bwMode="auto">
              <a:xfrm>
                <a:off x="8" y="2032"/>
                <a:ext cx="5724" cy="608"/>
                <a:chOff x="8" y="32"/>
                <a:chExt cx="5724" cy="608"/>
              </a:xfrm>
            </p:grpSpPr>
            <p:sp>
              <p:nvSpPr>
                <p:cNvPr id="33801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02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803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33804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05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33806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0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08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09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0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1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2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3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4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15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6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7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8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9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0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1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2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3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4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5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6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7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8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3829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0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1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2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33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4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5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36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7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8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9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40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3841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842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33843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44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33845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46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47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48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49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0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1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2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3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54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5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6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7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8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9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0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1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62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3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4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65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6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7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3868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69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0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1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72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3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4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75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6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7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78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9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3880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881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33882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83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884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5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6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3897" name="Rectangle 105"/>
              <p:cNvSpPr>
                <a:spLocks noChangeArrowheads="1"/>
              </p:cNvSpPr>
              <p:nvPr userDrawn="1"/>
            </p:nvSpPr>
            <p:spPr bwMode="hidden">
              <a:xfrm>
                <a:off x="480" y="2509"/>
                <a:ext cx="4786" cy="192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900" name="Group 108"/>
            <p:cNvGrpSpPr>
              <a:grpSpLocks/>
            </p:cNvGrpSpPr>
            <p:nvPr userDrawn="1"/>
          </p:nvGrpSpPr>
          <p:grpSpPr bwMode="auto">
            <a:xfrm>
              <a:off x="192" y="2592"/>
              <a:ext cx="240" cy="1152"/>
              <a:chOff x="192" y="2592"/>
              <a:chExt cx="384" cy="1728"/>
            </a:xfrm>
          </p:grpSpPr>
          <p:sp>
            <p:nvSpPr>
              <p:cNvPr id="33901" name="AutoShape 109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2" name="AutoShape 110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3" name="AutoShape 111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904" name="Group 112"/>
            <p:cNvGrpSpPr>
              <a:grpSpLocks/>
            </p:cNvGrpSpPr>
            <p:nvPr userDrawn="1"/>
          </p:nvGrpSpPr>
          <p:grpSpPr bwMode="auto">
            <a:xfrm>
              <a:off x="5328" y="2592"/>
              <a:ext cx="240" cy="1152"/>
              <a:chOff x="192" y="2592"/>
              <a:chExt cx="384" cy="1728"/>
            </a:xfrm>
          </p:grpSpPr>
          <p:sp>
            <p:nvSpPr>
              <p:cNvPr id="33905" name="AutoShape 113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6" name="AutoShape 114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7" name="AutoShape 115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3887" name="Rectangle 95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88" name="Rectangle 9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889" name="Rectangle 9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90" name="Rectangle 9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91" name="Rectangle 9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2D5842-E032-4B09-8B59-2FBB603F9B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D0937-2DB2-4033-99BF-3A4AFBED3C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02CA9-C6EB-4AF0-BA1B-E75E068D73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54A44-29A2-48E6-9A09-84206D4ACA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2D033-B605-4F6C-8D82-E3DFB4992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C0289-8507-46F6-B921-F5C93F204E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ECCB2-5FD8-4581-B2CA-CE05443ACB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978A8-7C7B-4FF3-ADB2-BBD92DE798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F6550-0653-463E-BE5F-91FFA3149D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D67B4-627C-4FCA-8A09-BDEC831B95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2AE3E-9739-4C91-87BD-A5F0074AAC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" name="Group 10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2628" name="Group 100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2531" name="Rectangle 3"/>
              <p:cNvSpPr>
                <a:spLocks noChangeArrowheads="1"/>
              </p:cNvSpPr>
              <p:nvPr/>
            </p:nvSpPr>
            <p:spPr bwMode="hidden">
              <a:xfrm>
                <a:off x="5280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2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5664" cy="9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ltGray">
              <a:xfrm>
                <a:off x="5616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hidden">
              <a:xfrm>
                <a:off x="144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22536" name="Group 8"/>
              <p:cNvGrpSpPr>
                <a:grpSpLocks/>
              </p:cNvGrpSpPr>
              <p:nvPr/>
            </p:nvGrpSpPr>
            <p:grpSpPr bwMode="auto">
              <a:xfrm>
                <a:off x="8" y="32"/>
                <a:ext cx="5724" cy="608"/>
                <a:chOff x="8" y="32"/>
                <a:chExt cx="5724" cy="608"/>
              </a:xfrm>
            </p:grpSpPr>
            <p:sp>
              <p:nvSpPr>
                <p:cNvPr id="22537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2539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2540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41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254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43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44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5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46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47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8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49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0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51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2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3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4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5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6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7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8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9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0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1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62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3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4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2565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66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67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68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569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0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71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572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7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75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6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577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578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2579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80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258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82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83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4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5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86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7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8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89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90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1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2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3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4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5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6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7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8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9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0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601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2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3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2604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05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0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07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608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09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10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611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2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13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14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5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616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617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2618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619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620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1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2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2629" name="Rectangle 101"/>
            <p:cNvSpPr>
              <a:spLocks noChangeArrowheads="1"/>
            </p:cNvSpPr>
            <p:nvPr userDrawn="1"/>
          </p:nvSpPr>
          <p:spPr bwMode="hidden">
            <a:xfrm>
              <a:off x="480" y="507"/>
              <a:ext cx="4786" cy="19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623" name="Rectangle 9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24" name="Rectangle 9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25" name="Rectangle 9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626" name="Rectangle 9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627" name="Rectangle 9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chemeClr val="tx2"/>
                </a:solidFill>
              </a:defRPr>
            </a:lvl1pPr>
          </a:lstStyle>
          <a:p>
            <a:fld id="{A4E7D5DB-4914-4612-94A3-D7D5F69804B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Territoriya-Otchuzhdeniya-Proklinayte-slova-N-Mahno-al_bom-quotAnarchy-budet33quot(muzofon.com).mp3" TargetMode="External"/><Relationship Id="rId2" Type="http://schemas.openxmlformats.org/officeDocument/2006/relationships/hyperlink" Target="&#1053;&#1040;&#1056;&#1054;&#1044;&#1053;&#1040;&#1071;%20-%20&#1071;&#1073;&#1083;&#1086;&#1095;&#1082;&#1086;.mp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7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41;&#1091;&#1084;&#1073;&#1072;&#1088;&#1072;&#1096;.mp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leksandr-Malinin-Kladbische-Sent-Zhenev_ev-De-Bua(muzofon.com).mp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or-quotValaamquot---Pesni-Belogo-Dvizheniya-Pust_-svischut-puli-l_etsya-krov_-Marsh-Alekseevskogo-polka(muzofon.com).mp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042;&#1072;&#1088;&#1096;&#1072;&#1074;&#1103;&#1085;&#1082;&#1072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85794"/>
            <a:ext cx="7772400" cy="2109806"/>
          </a:xfrm>
        </p:spPr>
        <p:txBody>
          <a:bodyPr/>
          <a:lstStyle/>
          <a:p>
            <a:r>
              <a:rPr lang="ru-RU" b="1" dirty="0" smtClean="0"/>
              <a:t>Интегрированный подход к преподаванию уроков истории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hlinkClick r:id="rId2" action="ppaction://hlinkfile"/>
              </a:rPr>
              <a:t>В поисках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hlinkClick r:id="rId3" action="ppaction://hlinkfile"/>
              </a:rPr>
              <a:t>«третьего пути»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пк\Desktop\Гражданская война в России\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2852498" cy="4525963"/>
          </a:xfrm>
          <a:prstGeom prst="rect">
            <a:avLst/>
          </a:prstGeom>
          <a:noFill/>
        </p:spPr>
      </p:pic>
      <p:pic>
        <p:nvPicPr>
          <p:cNvPr id="1027" name="Picture 3" descr="C:\Users\пк\Desktop\Гражданская война в России\img-12778287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316657"/>
            <a:ext cx="3314658" cy="4541343"/>
          </a:xfrm>
          <a:prstGeom prst="rect">
            <a:avLst/>
          </a:prstGeom>
          <a:noFill/>
        </p:spPr>
      </p:pic>
      <p:pic>
        <p:nvPicPr>
          <p:cNvPr id="1028" name="Picture 4" descr="C:\Users\пк\Desktop\Гражданская война в России\110617135454_antonov_224x280_unknowv_nocredi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1772816"/>
            <a:ext cx="3168352" cy="39604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Гражданская война в России\0_53c4b_9889782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5112568" cy="6139620"/>
          </a:xfrm>
          <a:prstGeom prst="rect">
            <a:avLst/>
          </a:prstGeom>
          <a:noFill/>
        </p:spPr>
      </p:pic>
      <p:pic>
        <p:nvPicPr>
          <p:cNvPr id="1027" name="Picture 3" descr="C:\Users\пк\Desktop\Гражданская война в России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5726" y="476672"/>
            <a:ext cx="7638273" cy="6000065"/>
          </a:xfrm>
          <a:prstGeom prst="rect">
            <a:avLst/>
          </a:prstGeom>
          <a:noFill/>
        </p:spPr>
      </p:pic>
      <p:pic>
        <p:nvPicPr>
          <p:cNvPr id="1028" name="Picture 4" descr="C:\Users\пк\Desktop\Гражданская война в России\100v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6569" y="1628800"/>
            <a:ext cx="7139948" cy="3960440"/>
          </a:xfrm>
          <a:prstGeom prst="rect">
            <a:avLst/>
          </a:prstGeom>
          <a:noFill/>
        </p:spPr>
      </p:pic>
      <p:pic>
        <p:nvPicPr>
          <p:cNvPr id="1029" name="Picture 5" descr="C:\Users\пк\Desktop\Гражданская война в России\10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1030" name="Picture 6" descr="C:\Users\пк\Desktop\Гражданская война в России\091285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18254"/>
            <a:ext cx="4541490" cy="6539746"/>
          </a:xfrm>
          <a:prstGeom prst="rect">
            <a:avLst/>
          </a:prstGeom>
          <a:noFill/>
        </p:spPr>
      </p:pic>
      <p:pic>
        <p:nvPicPr>
          <p:cNvPr id="1031" name="Picture 7" descr="C:\Users\пк\Desktop\Гражданская война в России\1284113517_le_0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6374" y="1128712"/>
            <a:ext cx="6840041" cy="5082677"/>
          </a:xfrm>
          <a:prstGeom prst="rect">
            <a:avLst/>
          </a:prstGeom>
          <a:noFill/>
        </p:spPr>
      </p:pic>
      <p:pic>
        <p:nvPicPr>
          <p:cNvPr id="1032" name="Picture 8" descr="C:\Users\пк\Desktop\Гражданская война в России\1296484225_plakat_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7000" y="654050"/>
            <a:ext cx="8890000" cy="5549900"/>
          </a:xfrm>
          <a:prstGeom prst="rect">
            <a:avLst/>
          </a:prstGeom>
          <a:noFill/>
        </p:spPr>
      </p:pic>
      <p:pic>
        <p:nvPicPr>
          <p:cNvPr id="1033" name="Picture 9" descr="C:\Users\пк\Desktop\Гражданская война в России\1296553271_1296176982_doseng-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764704"/>
            <a:ext cx="7848872" cy="5602839"/>
          </a:xfrm>
          <a:prstGeom prst="rect">
            <a:avLst/>
          </a:prstGeom>
          <a:noFill/>
        </p:spPr>
      </p:pic>
      <p:pic>
        <p:nvPicPr>
          <p:cNvPr id="1034" name="Picture 10" descr="C:\Users\пк\Desktop\Гражданская война в России\1296553317_1296177026_doseng-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375861"/>
            <a:ext cx="7776864" cy="6221491"/>
          </a:xfrm>
          <a:prstGeom prst="rect">
            <a:avLst/>
          </a:prstGeom>
          <a:noFill/>
        </p:spPr>
      </p:pic>
      <p:pic>
        <p:nvPicPr>
          <p:cNvPr id="1035" name="Picture 11" descr="C:\Users\пк\Desktop\Гражданская война в России\plakaty_vremen_grajdanskoj_vojny_v_rossii_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13602" y="0"/>
            <a:ext cx="4516795" cy="6858000"/>
          </a:xfrm>
          <a:prstGeom prst="rect">
            <a:avLst/>
          </a:prstGeom>
          <a:noFill/>
        </p:spPr>
      </p:pic>
      <p:pic>
        <p:nvPicPr>
          <p:cNvPr id="1036" name="Picture 12" descr="C:\Users\пк\Desktop\Гражданская война в России\plakaty_vremen_grajdanskoj_vojny_v_rossii_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3457" y="0"/>
            <a:ext cx="4577086" cy="6858000"/>
          </a:xfrm>
          <a:prstGeom prst="rect">
            <a:avLst/>
          </a:prstGeom>
          <a:noFill/>
        </p:spPr>
      </p:pic>
      <p:pic>
        <p:nvPicPr>
          <p:cNvPr id="1037" name="Picture 13" descr="C:\Users\пк\Desktop\Гражданская война в России\plakaty_vremen_grajdanskoj_vojny_v_rossii_2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10865" y="0"/>
            <a:ext cx="4322269" cy="6858000"/>
          </a:xfrm>
          <a:prstGeom prst="rect">
            <a:avLst/>
          </a:prstGeom>
          <a:noFill/>
        </p:spPr>
      </p:pic>
      <p:pic>
        <p:nvPicPr>
          <p:cNvPr id="1038" name="Picture 14" descr="C:\Users\пк\Desktop\Гражданская война в России\propaganda2-5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499" y="1023937"/>
            <a:ext cx="7845871" cy="5213375"/>
          </a:xfrm>
          <a:prstGeom prst="rect">
            <a:avLst/>
          </a:prstGeom>
          <a:noFill/>
        </p:spPr>
      </p:pic>
      <p:pic>
        <p:nvPicPr>
          <p:cNvPr id="1039" name="Picture 15" descr="C:\Users\пк\Desktop\Гражданская война в России\SovietPropaganda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52500" y="709612"/>
            <a:ext cx="7579940" cy="569492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1 (граница и черта) 1"/>
          <p:cNvSpPr/>
          <p:nvPr/>
        </p:nvSpPr>
        <p:spPr>
          <a:xfrm>
            <a:off x="3357522" y="1214422"/>
            <a:ext cx="5786478" cy="1071570"/>
          </a:xfrm>
          <a:prstGeom prst="accentBorderCallout1">
            <a:avLst>
              <a:gd name="adj1" fmla="val 18750"/>
              <a:gd name="adj2" fmla="val -2603"/>
              <a:gd name="adj3" fmla="val 180702"/>
              <a:gd name="adj4" fmla="val -2500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Потери Красной Армии в боях составили 939.755 чел., примерно столько же составили боевые потери ее противников. Остальные погибли от голода и эпидемий, связанных с войной – всего около 13 млн. чел. </a:t>
            </a:r>
          </a:p>
        </p:txBody>
      </p:sp>
      <p:sp>
        <p:nvSpPr>
          <p:cNvPr id="4" name="Выноска 1 (граница и черта) 3"/>
          <p:cNvSpPr/>
          <p:nvPr/>
        </p:nvSpPr>
        <p:spPr>
          <a:xfrm>
            <a:off x="3357522" y="2428868"/>
            <a:ext cx="5786478" cy="1214446"/>
          </a:xfrm>
          <a:prstGeom prst="accentBorderCallout1">
            <a:avLst>
              <a:gd name="adj1" fmla="val 18750"/>
              <a:gd name="adj2" fmla="val -2603"/>
              <a:gd name="adj3" fmla="val 52829"/>
              <a:gd name="adj4" fmla="val -2425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Эмигрировало из России около 2 млн.чел. Если же учесть снижение прироста населения в годы войны, т.е. посчитать неродившихся россиян, то сумму потери можно оценить примерно в 25 млн.чел.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chemeClr val="bg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Выноска 1 (граница и черта) 4"/>
          <p:cNvSpPr/>
          <p:nvPr/>
        </p:nvSpPr>
        <p:spPr>
          <a:xfrm>
            <a:off x="3357522" y="3786190"/>
            <a:ext cx="5786478" cy="928694"/>
          </a:xfrm>
          <a:prstGeom prst="accentBorderCallout1">
            <a:avLst>
              <a:gd name="adj1" fmla="val 18750"/>
              <a:gd name="adj2" fmla="val -2603"/>
              <a:gd name="adj3" fmla="val -71592"/>
              <a:gd name="adj4" fmla="val -2475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победы в гражданской войне большевикам удалось сохранить государственность, суверенитет и территориальную целостность России</a:t>
            </a:r>
          </a:p>
        </p:txBody>
      </p:sp>
      <p:sp>
        <p:nvSpPr>
          <p:cNvPr id="6" name="Выноска 1 (граница и черта) 5"/>
          <p:cNvSpPr/>
          <p:nvPr/>
        </p:nvSpPr>
        <p:spPr>
          <a:xfrm>
            <a:off x="3357522" y="4857760"/>
            <a:ext cx="5786478" cy="1214446"/>
          </a:xfrm>
          <a:prstGeom prst="accentBorderCallout1">
            <a:avLst>
              <a:gd name="adj1" fmla="val 18750"/>
              <a:gd name="adj2" fmla="val -2603"/>
              <a:gd name="adj3" fmla="val -140961"/>
              <a:gd name="adj4" fmla="val -2425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Победа большевиков в гражданской войне привела к свертыванию демократии, господству однопартийной системы, когда от имени народа правила партия, от имени партии ЦК, Политбюро и фактически Генсек или его окружение. </a:t>
            </a:r>
          </a:p>
        </p:txBody>
      </p:sp>
      <p:sp>
        <p:nvSpPr>
          <p:cNvPr id="7" name="Выноска 1 (граница и черта) 6"/>
          <p:cNvSpPr/>
          <p:nvPr/>
        </p:nvSpPr>
        <p:spPr>
          <a:xfrm>
            <a:off x="3357522" y="0"/>
            <a:ext cx="5786478" cy="1071546"/>
          </a:xfrm>
          <a:prstGeom prst="accentBorderCallout1">
            <a:avLst>
              <a:gd name="adj1" fmla="val 18750"/>
              <a:gd name="adj2" fmla="val -2603"/>
              <a:gd name="adj3" fmla="val 290240"/>
              <a:gd name="adj4" fmla="val -2478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Гражданская война привела к огромным материальным и людским потерям. Общая сумма ущерба составила 39 млрд. золотых рублей, а человеческие жертвы оцениваются сегодня в 13-16 млн. чел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0" y="2071678"/>
            <a:ext cx="1857388" cy="2143140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Итоги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Гражданской войны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52863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776810"/>
            <a:ext cx="853529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У российского общества существуют два полюса стабильности: или "народ безмолвствует", или "бунт решительный и беспощадный". Причем переход от одного к другому занимает немного времени.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В таком ментальном поле особая ответственность ложится на современную политическую элиту страны.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file"/>
              </a:rPr>
              <a:t>Исторический опыт свидетельствует, что гражданскую войну легче предотвратить, чем остановить.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«Во время гражданской войны история сводится к нулю, а география к подворотне»    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Дон-Амидо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4290"/>
            <a:ext cx="5025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Уроки гражданской войны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41182403_Risuno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482600"/>
            <a:ext cx="8877300" cy="589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64904"/>
            <a:ext cx="4756150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Карикатура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133600"/>
            <a:ext cx="8062664" cy="41148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6000" contrast="30000"/>
          </a:blip>
          <a:srcRect/>
          <a:stretch>
            <a:fillRect/>
          </a:stretch>
        </p:blipFill>
        <p:spPr bwMode="auto">
          <a:xfrm>
            <a:off x="3635896" y="2492896"/>
            <a:ext cx="4714875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кар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39" y="2204864"/>
            <a:ext cx="6832705" cy="439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1916832"/>
            <a:ext cx="4259262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52736"/>
            <a:ext cx="7772400" cy="648072"/>
          </a:xfrm>
        </p:spPr>
        <p:txBody>
          <a:bodyPr/>
          <a:lstStyle/>
          <a:p>
            <a:r>
              <a:rPr lang="ru-RU" b="1" dirty="0" smtClean="0"/>
              <a:t>Схема анализа карикатуры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4835624"/>
          </a:xfrm>
        </p:spPr>
        <p:txBody>
          <a:bodyPr/>
          <a:lstStyle/>
          <a:p>
            <a:pPr lvl="0"/>
            <a:r>
              <a:rPr lang="ru-RU" dirty="0" smtClean="0"/>
              <a:t>Можете ли вы узнать каких-нибудь персонажей, изображенных в карикатуре? Если это реальные люди, то назовите их занимаемое положение в обществе на момент создания карикатуры</a:t>
            </a:r>
          </a:p>
          <a:p>
            <a:r>
              <a:rPr lang="ru-RU" dirty="0" smtClean="0"/>
              <a:t> Какому событию или вопросу посвящена карикатура?</a:t>
            </a:r>
          </a:p>
          <a:p>
            <a:r>
              <a:rPr lang="ru-RU" dirty="0" smtClean="0"/>
              <a:t> Что вы знаете об этом событии или вопросе, а также о лицах , изображенных на карикатуре?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52736"/>
            <a:ext cx="7772400" cy="648072"/>
          </a:xfrm>
        </p:spPr>
        <p:txBody>
          <a:bodyPr/>
          <a:lstStyle/>
          <a:p>
            <a:r>
              <a:rPr lang="ru-RU" b="1" dirty="0" smtClean="0"/>
              <a:t>Схема анализа карикатуры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4835624"/>
          </a:xfrm>
        </p:spPr>
        <p:txBody>
          <a:bodyPr/>
          <a:lstStyle/>
          <a:p>
            <a:pPr lvl="0"/>
            <a:r>
              <a:rPr lang="ru-RU" dirty="0" smtClean="0"/>
              <a:t>Что обозначает подпись под карикатурой? </a:t>
            </a:r>
          </a:p>
          <a:p>
            <a:r>
              <a:rPr lang="ru-RU" dirty="0" smtClean="0"/>
              <a:t> Укажите все символы используемые карикатуристом. Почему художник использовал именно эти символы?</a:t>
            </a:r>
          </a:p>
          <a:p>
            <a:r>
              <a:rPr lang="ru-RU" dirty="0" smtClean="0"/>
              <a:t> Как изображены персонажи: позитивно или негативно?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Основная задача современного образования: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Подготовка учащихся к жизни в информационном обществе</a:t>
            </a:r>
          </a:p>
          <a:p>
            <a:r>
              <a:rPr lang="ru-RU" dirty="0"/>
              <a:t>Преодоление все более нарастающего отставания образования от потребностей развития страны.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Интеграция -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/>
              <a:t>   это не только изменение фактического содержания изучаемого в школе учебного материала, сколько существенное изменение в методах и организационных формах самого процесса обучения.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интеграции: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/>
              <a:t>Слияние</a:t>
            </a:r>
            <a:r>
              <a:rPr lang="ru-RU" dirty="0"/>
              <a:t>: части учебного плана представляют собой новое неразрывное единство, образуя новый учебный курс.</a:t>
            </a:r>
          </a:p>
          <a:p>
            <a:r>
              <a:rPr lang="ru-RU" i="1" dirty="0"/>
              <a:t>Вставка</a:t>
            </a:r>
            <a:r>
              <a:rPr lang="ru-RU" dirty="0"/>
              <a:t>: часть курса по одному из учебных предметов вставляется в учебный план другого.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интеграции: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/>
              <a:t>Корреляция</a:t>
            </a:r>
            <a:r>
              <a:rPr lang="ru-RU" dirty="0"/>
              <a:t>: установление соотношений достигается за счет синхронизации процесса обучения и выявления связей между отдельными его элементами.</a:t>
            </a:r>
          </a:p>
          <a:p>
            <a:r>
              <a:rPr lang="ru-RU" i="1" dirty="0"/>
              <a:t>Гармонизация</a:t>
            </a:r>
            <a:r>
              <a:rPr lang="ru-RU" dirty="0"/>
              <a:t>: несоизмеримые компоненты превращают в сопоставимые.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Перспективы интеграции: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Профильное обучение: интегративные курсы позволяют при меньшем количестве часов усвоить больший объем информации</a:t>
            </a:r>
          </a:p>
          <a:p>
            <a:pPr>
              <a:lnSpc>
                <a:spcPct val="90000"/>
              </a:lnSpc>
            </a:pPr>
            <a:r>
              <a:rPr lang="ru-RU" dirty="0"/>
              <a:t>Элективные курсы: наиболее популярны и перспективны интегративные курсы</a:t>
            </a:r>
          </a:p>
          <a:p>
            <a:pPr>
              <a:lnSpc>
                <a:spcPct val="90000"/>
              </a:lnSpc>
            </a:pPr>
            <a:r>
              <a:rPr lang="ru-RU" dirty="0"/>
              <a:t>Практическая направленность интегративных курсов.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Возможные проблемы: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Какой тип интеграции оптимален для данной ситуации?</a:t>
            </a:r>
          </a:p>
          <a:p>
            <a:r>
              <a:rPr lang="ru-RU" dirty="0"/>
              <a:t>Чему нужно научить, в какой последовательности, с помощью каких учебных материалов?</a:t>
            </a:r>
          </a:p>
          <a:p>
            <a:r>
              <a:rPr lang="ru-RU" dirty="0"/>
              <a:t>Как проверить степень достижения запланированных результатов?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435771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7602638" cy="714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Гражданская война</a:t>
            </a:r>
            <a:endParaRPr lang="ru-RU" sz="3200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429000"/>
            <a:ext cx="3687063" cy="272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4802" y="260648"/>
            <a:ext cx="229812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50" name="Picture 2" descr="C:\Users\пк\Desktop\Гражданская война в России\100v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980728"/>
            <a:ext cx="4824536" cy="2462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060848"/>
          <a:ext cx="8715436" cy="1981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43140"/>
                <a:gridCol w="65722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офицерство, чиновничество, дворянство, буржуазия, отдельные представители рабочих и крестьян.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Партийный состав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разнороден: черносотенно-монархические, либеральные, социалистические партии.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белого движения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свержение советской власти, власти большевиков, восстановление единой и неделимой России, созыв народного собрания на основе всеобщего избирательного права для определения будущего страны, признание права частной собственности, проведение земельной реформы, гарантию основных прав и свобод граждан.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22859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Белое движение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36712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Происхождение термина «Белая армия» связано с традиционной символикой белого цвета как цвета сторонников законного правопорядка и державной идеи в противопоставлении разрушительной «красной». Белый цвет использовался в политике ещё со времён «белых лилий Бурбонов» и символизировал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чистоту и благородство устремлений.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5229200"/>
          <a:ext cx="8715436" cy="1381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43140"/>
                <a:gridCol w="65722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часть раб. класса и беднейшее крестьянство, часть интеллигенции,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военных.  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Партийный состав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Революционные (левые) партии прежде всего РСДРП (б).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красного движения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 нации на самоопределение, общенародная собственность на средства производства ,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4" action="ppaction://hlinkfile"/>
                        </a:rPr>
                        <a:t>создание справедливого общества,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власть рабочих и крестьян.  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4437112"/>
            <a:ext cx="27860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Красное движение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тичность">
  <a:themeElements>
    <a:clrScheme name="Античность 1">
      <a:dk1>
        <a:srgbClr val="6E6958"/>
      </a:dk1>
      <a:lt1>
        <a:srgbClr val="EAEAEA"/>
      </a:lt1>
      <a:dk2>
        <a:srgbClr val="88826C"/>
      </a:dk2>
      <a:lt2>
        <a:srgbClr val="EDD39F"/>
      </a:lt2>
      <a:accent1>
        <a:srgbClr val="C9C6BB"/>
      </a:accent1>
      <a:accent2>
        <a:srgbClr val="ADA897"/>
      </a:accent2>
      <a:accent3>
        <a:srgbClr val="C3C1BA"/>
      </a:accent3>
      <a:accent4>
        <a:srgbClr val="C8C8C8"/>
      </a:accent4>
      <a:accent5>
        <a:srgbClr val="E1DFDA"/>
      </a:accent5>
      <a:accent6>
        <a:srgbClr val="9C9888"/>
      </a:accent6>
      <a:hlink>
        <a:srgbClr val="DEB54E"/>
      </a:hlink>
      <a:folHlink>
        <a:srgbClr val="A78B3D"/>
      </a:folHlink>
    </a:clrScheme>
    <a:fontScheme name="Античност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Античность 1">
        <a:dk1>
          <a:srgbClr val="6E6958"/>
        </a:dk1>
        <a:lt1>
          <a:srgbClr val="EAEAEA"/>
        </a:lt1>
        <a:dk2>
          <a:srgbClr val="88826C"/>
        </a:dk2>
        <a:lt2>
          <a:srgbClr val="EDD39F"/>
        </a:lt2>
        <a:accent1>
          <a:srgbClr val="C9C6BB"/>
        </a:accent1>
        <a:accent2>
          <a:srgbClr val="ADA897"/>
        </a:accent2>
        <a:accent3>
          <a:srgbClr val="C3C1BA"/>
        </a:accent3>
        <a:accent4>
          <a:srgbClr val="C8C8C8"/>
        </a:accent4>
        <a:accent5>
          <a:srgbClr val="E1DFDA"/>
        </a:accent5>
        <a:accent6>
          <a:srgbClr val="9C9888"/>
        </a:accent6>
        <a:hlink>
          <a:srgbClr val="DEB54E"/>
        </a:hlink>
        <a:folHlink>
          <a:srgbClr val="A78B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2">
        <a:dk1>
          <a:srgbClr val="523D24"/>
        </a:dk1>
        <a:lt1>
          <a:srgbClr val="FFFFFF"/>
        </a:lt1>
        <a:dk2>
          <a:srgbClr val="5C3324"/>
        </a:dk2>
        <a:lt2>
          <a:srgbClr val="948F60"/>
        </a:lt2>
        <a:accent1>
          <a:srgbClr val="D0CEB8"/>
        </a:accent1>
        <a:accent2>
          <a:srgbClr val="C1BFA1"/>
        </a:accent2>
        <a:accent3>
          <a:srgbClr val="FFFFFF"/>
        </a:accent3>
        <a:accent4>
          <a:srgbClr val="45331D"/>
        </a:accent4>
        <a:accent5>
          <a:srgbClr val="E4E3D8"/>
        </a:accent5>
        <a:accent6>
          <a:srgbClr val="AFAD91"/>
        </a:accent6>
        <a:hlink>
          <a:srgbClr val="E0C036"/>
        </a:hlink>
        <a:folHlink>
          <a:srgbClr val="D1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тичность 3">
        <a:dk1>
          <a:srgbClr val="333333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F3F3F3"/>
        </a:accent5>
        <a:accent6>
          <a:srgbClr val="C8C8C8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тичность 4">
        <a:dk1>
          <a:srgbClr val="4C4F60"/>
        </a:dk1>
        <a:lt1>
          <a:srgbClr val="EAEAEA"/>
        </a:lt1>
        <a:dk2>
          <a:srgbClr val="6C7188"/>
        </a:dk2>
        <a:lt2>
          <a:srgbClr val="EBCD5D"/>
        </a:lt2>
        <a:accent1>
          <a:srgbClr val="CECFD8"/>
        </a:accent1>
        <a:accent2>
          <a:srgbClr val="A8ABBA"/>
        </a:accent2>
        <a:accent3>
          <a:srgbClr val="BABBC3"/>
        </a:accent3>
        <a:accent4>
          <a:srgbClr val="C8C8C8"/>
        </a:accent4>
        <a:accent5>
          <a:srgbClr val="E3E4E9"/>
        </a:accent5>
        <a:accent6>
          <a:srgbClr val="989BA8"/>
        </a:accent6>
        <a:hlink>
          <a:srgbClr val="E8B5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5">
        <a:dk1>
          <a:srgbClr val="65515B"/>
        </a:dk1>
        <a:lt1>
          <a:srgbClr val="EAEAEA"/>
        </a:lt1>
        <a:dk2>
          <a:srgbClr val="886C7B"/>
        </a:dk2>
        <a:lt2>
          <a:srgbClr val="E9D95F"/>
        </a:lt2>
        <a:accent1>
          <a:srgbClr val="CECFD8"/>
        </a:accent1>
        <a:accent2>
          <a:srgbClr val="AB95A1"/>
        </a:accent2>
        <a:accent3>
          <a:srgbClr val="C3BABF"/>
        </a:accent3>
        <a:accent4>
          <a:srgbClr val="C8C8C8"/>
        </a:accent4>
        <a:accent5>
          <a:srgbClr val="E3E4E9"/>
        </a:accent5>
        <a:accent6>
          <a:srgbClr val="9B8791"/>
        </a:accent6>
        <a:hlink>
          <a:srgbClr val="E8C0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тичность 6">
        <a:dk1>
          <a:srgbClr val="333333"/>
        </a:dk1>
        <a:lt1>
          <a:srgbClr val="EAEAEA"/>
        </a:lt1>
        <a:dk2>
          <a:srgbClr val="000000"/>
        </a:dk2>
        <a:lt2>
          <a:srgbClr val="E1D8AB"/>
        </a:lt2>
        <a:accent1>
          <a:srgbClr val="808080"/>
        </a:accent1>
        <a:accent2>
          <a:srgbClr val="5F5F5F"/>
        </a:accent2>
        <a:accent3>
          <a:srgbClr val="AAAAAA"/>
        </a:accent3>
        <a:accent4>
          <a:srgbClr val="C8C8C8"/>
        </a:accent4>
        <a:accent5>
          <a:srgbClr val="C0C0C0"/>
        </a:accent5>
        <a:accent6>
          <a:srgbClr val="555555"/>
        </a:accent6>
        <a:hlink>
          <a:srgbClr val="D95045"/>
        </a:hlink>
        <a:folHlink>
          <a:srgbClr val="DCA23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Designs\Античность.pot</Template>
  <TotalTime>241</TotalTime>
  <Words>628</Words>
  <Application>Microsoft Office PowerPoint</Application>
  <PresentationFormat>Экран (4:3)</PresentationFormat>
  <Paragraphs>65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Античность</vt:lpstr>
      <vt:lpstr>Интегрированный подход к преподаванию уроков истории</vt:lpstr>
      <vt:lpstr>Основная задача современного образования:</vt:lpstr>
      <vt:lpstr>Интеграция - </vt:lpstr>
      <vt:lpstr>Способы интеграции:</vt:lpstr>
      <vt:lpstr>Способы интеграции:</vt:lpstr>
      <vt:lpstr>Перспективы интеграции:</vt:lpstr>
      <vt:lpstr>Возможные проблемы:</vt:lpstr>
      <vt:lpstr>Слайд 8</vt:lpstr>
      <vt:lpstr>Слайд 9</vt:lpstr>
      <vt:lpstr>В поисках «третьего пути»</vt:lpstr>
      <vt:lpstr>Слайд 11</vt:lpstr>
      <vt:lpstr>Слайд 12</vt:lpstr>
      <vt:lpstr>Слайд 13</vt:lpstr>
      <vt:lpstr>Слайд 14</vt:lpstr>
      <vt:lpstr>Карикатура</vt:lpstr>
      <vt:lpstr>Схема анализа карикатуры </vt:lpstr>
      <vt:lpstr>Схема анализа карикатуры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социально-экономических наук:</dc:title>
  <dc:creator>Надежда</dc:creator>
  <cp:lastModifiedBy>УВР</cp:lastModifiedBy>
  <cp:revision>9</cp:revision>
  <cp:lastPrinted>1601-01-01T00:00:00Z</cp:lastPrinted>
  <dcterms:created xsi:type="dcterms:W3CDTF">2007-04-20T14:22:52Z</dcterms:created>
  <dcterms:modified xsi:type="dcterms:W3CDTF">2014-04-14T09:11:20Z</dcterms:modified>
</cp:coreProperties>
</file>