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74" r:id="rId5"/>
    <p:sldId id="260" r:id="rId6"/>
    <p:sldId id="261" r:id="rId7"/>
    <p:sldId id="262" r:id="rId8"/>
    <p:sldId id="269" r:id="rId9"/>
    <p:sldId id="263" r:id="rId10"/>
    <p:sldId id="270" r:id="rId11"/>
    <p:sldId id="264" r:id="rId12"/>
    <p:sldId id="271" r:id="rId13"/>
    <p:sldId id="265" r:id="rId14"/>
    <p:sldId id="275" r:id="rId15"/>
    <p:sldId id="266" r:id="rId16"/>
    <p:sldId id="267" r:id="rId17"/>
    <p:sldId id="273" r:id="rId18"/>
    <p:sldId id="268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136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771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732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019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206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2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690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32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150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60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655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A6F6D-F3AC-428D-B309-5987E9494776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BF05-499C-4621-8015-6317E9D4C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521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48680"/>
            <a:ext cx="7848872" cy="5472608"/>
          </a:xfrm>
        </p:spPr>
        <p:txBody>
          <a:bodyPr/>
          <a:lstStyle/>
          <a:p>
            <a:pPr algn="l"/>
            <a:r>
              <a:rPr lang="ru-RU" sz="36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3600" dirty="0" smtClean="0">
                <a:solidFill>
                  <a:schemeClr val="tx1"/>
                </a:solidFill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Экологическая безопасность</a:t>
            </a:r>
          </a:p>
          <a:p>
            <a:pPr algn="l"/>
            <a:endParaRPr lang="ru-RU" dirty="0">
              <a:solidFill>
                <a:srgbClr val="0070C0"/>
              </a:solidFill>
            </a:endParaRPr>
          </a:p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2800" dirty="0" smtClean="0">
                <a:solidFill>
                  <a:schemeClr val="tx1"/>
                </a:solidFill>
              </a:rPr>
              <a:t> –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наука об отношениях растительных и животных организмов друг к другу и к окружающей среде.</a:t>
            </a:r>
          </a:p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sz="2800" dirty="0" smtClean="0">
                <a:solidFill>
                  <a:schemeClr val="tx1"/>
                </a:solidFill>
              </a:rPr>
              <a:t> –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состояние, при котором не угрожает опасность, есть защита от опасности.</a:t>
            </a:r>
          </a:p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ЭКОЛГИЧЕСКАЯ   БЕЗОПАСНОСТЬ </a:t>
            </a:r>
            <a:r>
              <a:rPr lang="ru-RU" sz="2800" dirty="0" smtClean="0">
                <a:solidFill>
                  <a:schemeClr val="tx1"/>
                </a:solidFill>
              </a:rPr>
              <a:t>–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защита от вредного воздействия загрязнённой окружающей среды.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36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1. Ответьте на вопросы.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Каким цветом нам карте изображена вода?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Какая вода пригодна для питья?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Какую воду следует пить и почему?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Можно ли купаться рядом с промышленными предприятиями? Докажите?</a:t>
            </a:r>
          </a:p>
          <a:p>
            <a:pPr marL="0" indent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2. Выявите источники загрязнения воды.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3. Составьте памятку «Как защититься от загрязнённой воды»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Строить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Очищать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бросать мусор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купаться</a:t>
            </a:r>
          </a:p>
          <a:p>
            <a:pPr marL="0" indent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06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496944" cy="604867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КЕЙС группы №3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56895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66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1. Ответьте на вопросы.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1.Чем являются продукты питания для человека?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2.Что содержат продукты, которыми питаются люди?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3.Почему некоторые продукты оказывают вредное воздействие на организм человека?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2. Выявите источники загрязнения продуктов питания.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marL="0" indent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3. Составьте памятку «Как защититься от продуктов питания, содержащих загрязнённые вещества».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Нельзя поливать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собирай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Перед едой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ешь</a:t>
            </a:r>
          </a:p>
          <a:p>
            <a:pPr marL="0" indent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3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784976" cy="6408712"/>
          </a:xfrm>
        </p:spPr>
        <p:txBody>
          <a:bodyPr>
            <a:normAutofit lnSpcReduction="1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КЕЙС </a:t>
            </a:r>
            <a:r>
              <a:rPr lang="ru-RU" sz="2800" dirty="0" smtClean="0">
                <a:solidFill>
                  <a:srgbClr val="FF0000"/>
                </a:solidFill>
              </a:rPr>
              <a:t>группы</a:t>
            </a:r>
            <a:r>
              <a:rPr lang="ru-RU" sz="2800" b="1" i="1" dirty="0" smtClean="0">
                <a:solidFill>
                  <a:srgbClr val="FF0000"/>
                </a:solidFill>
              </a:rPr>
              <a:t> №4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Есть одна планета-сад в этом космосе холодном.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Только здесь леса шумят, птиц скликая перелётных.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И стрекозы только тут в речку смотрят удивлённо.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Здесь в траве живёт беспечно стрекотун-певун кузнечик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Юный ветер, хулиган, щекочет старый океан, 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Грациозные дельфины вальс танцуют и поют,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 общем, счастливо живут.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Здесь лишь утро золотое, воздух нежно-голубой,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Дышится легко и вволю. Забываем мы порой-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Воздух дан в аренду нам, он один из всех землян.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Чтобы жизнь существовала, охранять природу надо.</a:t>
            </a:r>
          </a:p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Береги свою планету, ведь другой на свете нету!</a:t>
            </a:r>
          </a:p>
          <a:p>
            <a:pPr algn="l"/>
            <a:endParaRPr lang="ru-RU" sz="2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5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908720"/>
            <a:ext cx="7560840" cy="473008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Задание  </a:t>
            </a:r>
          </a:p>
          <a:p>
            <a:pPr algn="l"/>
            <a:r>
              <a:rPr lang="ru-RU" dirty="0" smtClean="0">
                <a:solidFill>
                  <a:schemeClr val="accent1"/>
                </a:solidFill>
              </a:rPr>
              <a:t>Прочитайте текст. Нарисуйте плакат.</a:t>
            </a:r>
          </a:p>
          <a:p>
            <a:pPr algn="l"/>
            <a:endParaRPr lang="ru-RU" dirty="0">
              <a:solidFill>
                <a:schemeClr val="accent1"/>
              </a:solidFill>
            </a:endParaRPr>
          </a:p>
          <a:p>
            <a:r>
              <a:rPr lang="ru-RU" sz="4800" dirty="0" smtClean="0">
                <a:solidFill>
                  <a:srgbClr val="FF0000"/>
                </a:solidFill>
              </a:rPr>
              <a:t>«Живи Земля, живи Земля, и вы живите, люди…»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54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424936" cy="6120680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 smtClean="0">
                <a:solidFill>
                  <a:srgbClr val="00B0F0"/>
                </a:solidFill>
              </a:rPr>
              <a:t>ВЫВОД: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Вначале урока мы определили проблему, что такое ЭБ, как вы считаете, достигли мы свами цели урока?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Какие опасности могут угрожать жизни и здоровью человека в природе?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Кто создаёт опасную экологию?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Что мы можем сделать, чтобы не стало ещё хуже?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Что  построили в нашем городе, чтобы нам с вами дышалось легче?  </a:t>
            </a:r>
            <a:endParaRPr lang="ru-RU" sz="2400" dirty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      Экологи пытаются определить, какое влияние оказывают друг на друга человек и природа, решают, как добиться взаимопонимания и сотрудничества.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64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60648"/>
            <a:ext cx="8208912" cy="6048672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600" b="1" i="1" dirty="0" smtClean="0">
                <a:solidFill>
                  <a:srgbClr val="00B0F0"/>
                </a:solidFill>
              </a:rPr>
              <a:t>ИТОГ УРОКА: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Давайте подведём итоги нашей работы:</a:t>
            </a:r>
          </a:p>
          <a:p>
            <a:pPr marL="342900" indent="-342900" algn="l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</a:rPr>
              <a:t>Какую цель мы поставили в начале урока?</a:t>
            </a:r>
          </a:p>
          <a:p>
            <a:pPr marL="342900" indent="-342900" algn="l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</a:rPr>
              <a:t>Что узнали на уроке?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   Какой вывод мы можем сделать?</a:t>
            </a:r>
          </a:p>
          <a:p>
            <a:pPr marL="342900" indent="-342900" algn="l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</a:rPr>
              <a:t>О чём заставил задуматься наш урок?</a:t>
            </a: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      Надо бережно относиться ко всему, что нас окружает. Нельзя уничтожать растения и животных, которые нам не нравятся, так как в природе всё взаимосвязано. И мы надеемся, что сегодня мы ещё раз прочувствовали, что экологическая безопасность планеты зависит от каждого из нас. Мы должны беречь и охранять природу и своё здоровье. А 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главное своими действиями не наносит ей вреда.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3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57192"/>
            <a:ext cx="8229600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20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48680"/>
            <a:ext cx="8136904" cy="5328592"/>
          </a:xfrm>
        </p:spPr>
        <p:txBody>
          <a:bodyPr>
            <a:normAutofit fontScale="92500" lnSpcReduction="10000"/>
          </a:bodyPr>
          <a:lstStyle/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rgbClr val="00B0F0"/>
                </a:solidFill>
              </a:rPr>
              <a:t>1. Оценка работы в группе.</a:t>
            </a:r>
          </a:p>
          <a:p>
            <a:pPr algn="l"/>
            <a:r>
              <a:rPr lang="ru-RU" sz="2400" b="1" dirty="0" smtClean="0">
                <a:solidFill>
                  <a:srgbClr val="00B0F0"/>
                </a:solidFill>
              </a:rPr>
              <a:t>2. Домашнее задание: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   1) исходя из опыта работы на нашем уроке попробуйте 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    подобрать из литературы или окружающей нас жизни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    примеры ситуаций, связанные с охраной ОС.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2) Индивидуально – ориентированные задания.</a:t>
            </a:r>
          </a:p>
          <a:p>
            <a:pPr algn="l"/>
            <a:r>
              <a:rPr lang="ru-RU" sz="2400" b="1" dirty="0" smtClean="0">
                <a:solidFill>
                  <a:srgbClr val="00B0F0"/>
                </a:solidFill>
              </a:rPr>
              <a:t>3. Рефлексия: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Урок привлёк меня тем,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Урок показался мне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Урок взволновал меня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- Урок заставил меня задуматься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                                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                                     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94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" y="1499528"/>
            <a:ext cx="9144000" cy="537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56" y="98531"/>
            <a:ext cx="822960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192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052736"/>
            <a:ext cx="7992888" cy="468052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just"/>
            <a:r>
              <a:rPr lang="ru-RU" sz="3600" b="1" i="1" dirty="0" smtClean="0">
                <a:solidFill>
                  <a:srgbClr val="00B0F0"/>
                </a:solidFill>
              </a:rPr>
              <a:t>Цель урока:</a:t>
            </a: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	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Узнать, что такое экологическая безопасность, выявить причина загрязнения окружающей среды и учиться способам защиты от их воздействия на организм человека.</a:t>
            </a:r>
          </a:p>
          <a:p>
            <a:pPr algn="just"/>
            <a:endParaRPr lang="ru-RU" sz="36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l"/>
            <a:endParaRPr lang="ru-RU" sz="2800" dirty="0" smtClean="0">
              <a:solidFill>
                <a:schemeClr val="tx2"/>
              </a:solidFill>
            </a:endParaRPr>
          </a:p>
          <a:p>
            <a:pPr algn="l"/>
            <a:endParaRPr lang="ru-RU" sz="3600" dirty="0">
              <a:solidFill>
                <a:srgbClr val="FF0000"/>
              </a:solidFill>
            </a:endParaRPr>
          </a:p>
          <a:p>
            <a:pPr algn="l"/>
            <a:endParaRPr lang="ru-RU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0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76672"/>
            <a:ext cx="8784976" cy="5976664"/>
          </a:xfrm>
        </p:spPr>
        <p:txBody>
          <a:bodyPr/>
          <a:lstStyle/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r>
              <a:rPr lang="ru-RU" sz="3600" b="1" i="1" dirty="0" smtClean="0">
                <a:solidFill>
                  <a:srgbClr val="00B0F0"/>
                </a:solidFill>
                <a:cs typeface="Times New Roman" pitchFamily="18" charset="0"/>
              </a:rPr>
              <a:t>Задачи: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1.Систематизировать и расширить знания учащихся о    состоянии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природы нашей планеты. Раскрыть некоторые экологические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проблемы.    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2.Учиться находить способы защиты от воздействия загрязнён-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ной окружающей среды и применять их в жизненных  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ситуациях.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3.Развивать речь, мышление, умение сравнивать, обобщать.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 4.Воспитывать экологическую культуру и выполнять правила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личной экологической безопасности.   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    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64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48680"/>
            <a:ext cx="8784976" cy="5544616"/>
          </a:xfrm>
        </p:spPr>
        <p:txBody>
          <a:bodyPr>
            <a:normAutofit/>
          </a:bodyPr>
          <a:lstStyle/>
          <a:p>
            <a:pPr algn="l"/>
            <a:endParaRPr lang="ru-RU" sz="4400" dirty="0" smtClean="0"/>
          </a:p>
          <a:p>
            <a:pPr algn="just"/>
            <a:r>
              <a:rPr lang="ru-RU" sz="4000" dirty="0" smtClean="0">
                <a:solidFill>
                  <a:srgbClr val="FF0000"/>
                </a:solidFill>
              </a:rPr>
              <a:t>КЕЙС - </a:t>
            </a:r>
            <a:r>
              <a:rPr lang="ru-RU" sz="3600" dirty="0" smtClean="0">
                <a:solidFill>
                  <a:srgbClr val="002060"/>
                </a:solidFill>
              </a:rPr>
              <a:t>это учебный материал, в котором  </a:t>
            </a:r>
          </a:p>
          <a:p>
            <a:pPr algn="just"/>
            <a:r>
              <a:rPr lang="ru-RU" sz="3600" dirty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            словесно в письменной форме или</a:t>
            </a:r>
          </a:p>
          <a:p>
            <a:pPr algn="just"/>
            <a:r>
              <a:rPr lang="ru-RU" sz="3600" dirty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            техническими средствами обучения</a:t>
            </a:r>
          </a:p>
          <a:p>
            <a:pPr algn="just"/>
            <a:r>
              <a:rPr lang="ru-RU" sz="3600" dirty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            представлена ситуация, содержащая</a:t>
            </a:r>
          </a:p>
          <a:p>
            <a:pPr algn="just"/>
            <a:r>
              <a:rPr lang="ru-RU" sz="3600" dirty="0">
                <a:solidFill>
                  <a:srgbClr val="002060"/>
                </a:solidFill>
              </a:rPr>
              <a:t>  </a:t>
            </a:r>
            <a:r>
              <a:rPr lang="ru-RU" sz="3600" dirty="0" smtClean="0">
                <a:solidFill>
                  <a:srgbClr val="002060"/>
                </a:solidFill>
              </a:rPr>
              <a:t>           какую-либо проблему.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04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4664"/>
            <a:ext cx="8064896" cy="5904656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Правила работы в группе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1231900"/>
            <a:ext cx="9234488" cy="439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19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620688"/>
            <a:ext cx="7848872" cy="5472608"/>
          </a:xfrm>
        </p:spPr>
        <p:txBody>
          <a:bodyPr>
            <a:normAutofit/>
          </a:bodyPr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3600" b="1" i="1" dirty="0" smtClean="0">
                <a:solidFill>
                  <a:srgbClr val="00B0F0"/>
                </a:solidFill>
              </a:rPr>
              <a:t>Работа с текстом</a:t>
            </a:r>
          </a:p>
          <a:p>
            <a:pPr algn="l"/>
            <a:r>
              <a:rPr lang="ru-RU" sz="2800" b="1" dirty="0" smtClean="0">
                <a:solidFill>
                  <a:srgbClr val="C00000"/>
                </a:solidFill>
              </a:rPr>
              <a:t>Умения: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- беглое чтение;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- находить ключевые слова;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- сравнивать  (выделять существенные признаки);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- анализировать (находить главное в изучаемом);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- устанавливать главную причину явления;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- кратко оформлять высказывание;</a:t>
            </a:r>
          </a:p>
          <a:p>
            <a:pPr marL="457200" indent="-457200" algn="l">
              <a:buFontTx/>
              <a:buChar char="-"/>
            </a:pP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6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496944" cy="626469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КЕЙС группы №1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9300"/>
            <a:ext cx="8928992" cy="535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352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1. Ответьте на вопросы.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называют атмосферой? 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такое воздух?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 необходимо человеку для дыхания?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называют «Зелёными лёгкими планеты»?</a:t>
            </a:r>
          </a:p>
          <a:p>
            <a:pPr marL="0" indent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2. Выявите и запишите источники загрязнения воздуха.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marL="0" indent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3. Составьте памятку «Как защититься от грязного воздуха»?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1.Если в городе есть предприятия с вредным производством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2.Не гуляй по улицам во время 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3.Не стой рядом с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Разводи и сажай 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55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568952" cy="604867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КЕЙС группы №2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65188"/>
            <a:ext cx="8856984" cy="512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48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820</Words>
  <Application>Microsoft Office PowerPoint</Application>
  <PresentationFormat>Экран (4:3)</PresentationFormat>
  <Paragraphs>139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2013-04-23T12:43:10Z</dcterms:created>
  <dcterms:modified xsi:type="dcterms:W3CDTF">2013-04-25T02:39:27Z</dcterms:modified>
</cp:coreProperties>
</file>