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84" r:id="rId5"/>
    <p:sldId id="257" r:id="rId6"/>
    <p:sldId id="267" r:id="rId7"/>
    <p:sldId id="260" r:id="rId8"/>
    <p:sldId id="273" r:id="rId9"/>
    <p:sldId id="272" r:id="rId10"/>
    <p:sldId id="264" r:id="rId11"/>
    <p:sldId id="261" r:id="rId12"/>
    <p:sldId id="274" r:id="rId13"/>
    <p:sldId id="277" r:id="rId14"/>
    <p:sldId id="283" r:id="rId15"/>
    <p:sldId id="276" r:id="rId16"/>
    <p:sldId id="285" r:id="rId17"/>
    <p:sldId id="286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C9FC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63.3</c:v>
                </c:pt>
                <c:pt idx="1">
                  <c:v>44.5</c:v>
                </c:pt>
                <c:pt idx="2">
                  <c:v>46.7</c:v>
                </c:pt>
                <c:pt idx="3">
                  <c:v>56.1</c:v>
                </c:pt>
                <c:pt idx="4">
                  <c:v>52.9</c:v>
                </c:pt>
                <c:pt idx="5">
                  <c:v>54.5</c:v>
                </c:pt>
                <c:pt idx="6">
                  <c:v>59.3</c:v>
                </c:pt>
                <c:pt idx="7">
                  <c:v>54.8</c:v>
                </c:pt>
                <c:pt idx="8">
                  <c:v>55.3</c:v>
                </c:pt>
                <c:pt idx="9">
                  <c:v>47.6</c:v>
                </c:pt>
                <c:pt idx="10">
                  <c:v>49.8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63</c:v>
                </c:pt>
                <c:pt idx="1">
                  <c:v>45.1</c:v>
                </c:pt>
                <c:pt idx="2">
                  <c:v>56</c:v>
                </c:pt>
                <c:pt idx="3">
                  <c:v>56.1</c:v>
                </c:pt>
                <c:pt idx="4">
                  <c:v>58.8</c:v>
                </c:pt>
                <c:pt idx="5">
                  <c:v>54</c:v>
                </c:pt>
                <c:pt idx="6">
                  <c:v>62.5</c:v>
                </c:pt>
                <c:pt idx="7">
                  <c:v>54</c:v>
                </c:pt>
                <c:pt idx="8">
                  <c:v>57.8</c:v>
                </c:pt>
                <c:pt idx="9">
                  <c:v>68.599999999999994</c:v>
                </c:pt>
                <c:pt idx="10">
                  <c:v>52.9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РФ-13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62.1</c:v>
                </c:pt>
                <c:pt idx="1">
                  <c:v>44.1</c:v>
                </c:pt>
                <c:pt idx="2">
                  <c:v>43.8</c:v>
                </c:pt>
                <c:pt idx="3">
                  <c:v>55.6</c:v>
                </c:pt>
                <c:pt idx="4">
                  <c:v>51.6</c:v>
                </c:pt>
                <c:pt idx="5">
                  <c:v>53.8</c:v>
                </c:pt>
                <c:pt idx="6">
                  <c:v>56.7</c:v>
                </c:pt>
                <c:pt idx="7">
                  <c:v>52.5</c:v>
                </c:pt>
                <c:pt idx="8">
                  <c:v>58.8</c:v>
                </c:pt>
                <c:pt idx="9">
                  <c:v>57.9</c:v>
                </c:pt>
                <c:pt idx="10">
                  <c:v>51.5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63.9</c:v>
                </c:pt>
                <c:pt idx="1">
                  <c:v>49</c:v>
                </c:pt>
                <c:pt idx="2">
                  <c:v>54.6</c:v>
                </c:pt>
                <c:pt idx="3">
                  <c:v>68.5</c:v>
                </c:pt>
                <c:pt idx="4">
                  <c:v>60.1</c:v>
                </c:pt>
                <c:pt idx="5">
                  <c:v>59</c:v>
                </c:pt>
                <c:pt idx="6">
                  <c:v>63.5</c:v>
                </c:pt>
                <c:pt idx="7">
                  <c:v>55.9</c:v>
                </c:pt>
                <c:pt idx="8">
                  <c:v>60.1</c:v>
                </c:pt>
                <c:pt idx="9">
                  <c:v>73</c:v>
                </c:pt>
                <c:pt idx="10">
                  <c:v>59.9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РФ-14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Рус.яз.</c:v>
                </c:pt>
                <c:pt idx="1">
                  <c:v>Мат-ка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Общ-ие</c:v>
                </c:pt>
                <c:pt idx="5">
                  <c:v>Био-ия</c:v>
                </c:pt>
                <c:pt idx="6">
                  <c:v>ИКТ</c:v>
                </c:pt>
                <c:pt idx="7">
                  <c:v>Ист-ия</c:v>
                </c:pt>
                <c:pt idx="8">
                  <c:v>Гео-ия</c:v>
                </c:pt>
                <c:pt idx="9">
                  <c:v>Анг.яз.</c:v>
                </c:pt>
                <c:pt idx="10">
                  <c:v>Лит-ра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62.5</c:v>
                </c:pt>
                <c:pt idx="1">
                  <c:v>39.6</c:v>
                </c:pt>
                <c:pt idx="2">
                  <c:v>45.7</c:v>
                </c:pt>
                <c:pt idx="3">
                  <c:v>55.6</c:v>
                </c:pt>
                <c:pt idx="4">
                  <c:v>53.1</c:v>
                </c:pt>
                <c:pt idx="5">
                  <c:v>54.3</c:v>
                </c:pt>
                <c:pt idx="6">
                  <c:v>57.2</c:v>
                </c:pt>
                <c:pt idx="7">
                  <c:v>47.5</c:v>
                </c:pt>
                <c:pt idx="8">
                  <c:v>53.1</c:v>
                </c:pt>
                <c:pt idx="9">
                  <c:v>61.2</c:v>
                </c:pt>
                <c:pt idx="10">
                  <c:v>54</c:v>
                </c:pt>
              </c:numCache>
            </c:numRef>
          </c:val>
        </c:ser>
        <c:axId val="75188864"/>
        <c:axId val="75207040"/>
      </c:barChart>
      <c:catAx>
        <c:axId val="75188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207040"/>
        <c:crosses val="autoZero"/>
        <c:auto val="1"/>
        <c:lblAlgn val="ctr"/>
        <c:lblOffset val="100"/>
      </c:catAx>
      <c:valAx>
        <c:axId val="75207040"/>
        <c:scaling>
          <c:orientation val="minMax"/>
          <c:min val="35"/>
        </c:scaling>
        <c:axPos val="l"/>
        <c:majorGridlines/>
        <c:numFmt formatCode="General" sourceLinked="1"/>
        <c:minorTickMark val="cross"/>
        <c:tickLblPos val="nextTo"/>
        <c:crossAx val="75188864"/>
        <c:crosses val="autoZero"/>
        <c:crossBetween val="between"/>
      </c:valAx>
    </c:plotArea>
    <c:legend>
      <c:legendPos val="tr"/>
      <c:overlay val="1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7F1AF-2DCB-415E-82F1-BC2D5F53FF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A2A38-F2F1-485C-8240-DBDC24D495B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DBFB-880C-4201-BE8B-773A357B2F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59445-A262-4544-BF51-3097C7CE95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0837A-EBDD-404C-8099-852B7849E1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B3B1-E1CE-49EC-94CE-062614D141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D186-C76F-48E9-AC46-D0160AEFD2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A6DA0-4CC7-4824-9A99-361DBBA0236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0BE8B-9F6C-46D4-A8CA-D9025A2522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E4C67-DC69-40D4-ABE2-1F1C826F76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9CB93-D8B2-4C7A-8063-758622B73E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80D48B-5A98-4F75-8F20-C8177464CD5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1142984"/>
            <a:ext cx="9144000" cy="2000264"/>
          </a:xfrm>
          <a:prstGeom prst="roundRect">
            <a:avLst>
              <a:gd name="adj" fmla="val 286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706563"/>
            <a:ext cx="8715375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независимой оценки качества образования </a:t>
            </a:r>
            <a:b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2013-2014 учебном году</a:t>
            </a:r>
            <a:endParaRPr lang="fr-FR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6215082"/>
            <a:ext cx="9144000" cy="642918"/>
          </a:xfrm>
          <a:prstGeom prst="roundRect">
            <a:avLst>
              <a:gd name="adj" fmla="val 286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6286500"/>
            <a:ext cx="7000875" cy="50006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Петрук Валентина Геннадьевна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начальника отдела образования</a:t>
            </a:r>
            <a:endParaRPr lang="fr-F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066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ЕГЭ (математика) в 2014г.</a:t>
            </a:r>
            <a:endParaRPr 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1397000"/>
          <a:ext cx="8501092" cy="4556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00000"/>
                <a:gridCol w="914614"/>
                <a:gridCol w="1245386"/>
                <a:gridCol w="1080000"/>
                <a:gridCol w="1389390"/>
                <a:gridCol w="1143008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Стандарт 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Минимальный порог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 55 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 от 70 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Ср.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№1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ч./38.8%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41.6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</a:t>
                      </a:r>
                      <a:r>
                        <a:rPr lang="ru-RU" sz="1600" u="none" strike="noStrike" dirty="0"/>
                        <a:t>№2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ч./13.9%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41.7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/>
                        <a:t>МБОУ СОШ №4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ч./52%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54.1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ч./11.6%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38.1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ч./37%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48.8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ч./32%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48.4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</a:t>
                      </a:r>
                      <a:r>
                        <a:rPr lang="ru-RU" sz="1600" u="none" strike="noStrike" dirty="0" smtClean="0"/>
                        <a:t>Лицей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 ч./30.6%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45.2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Гимназия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ч./30.5%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45.1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№18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87.5/66.6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/4             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ч./18.7%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34.4</a:t>
                      </a:r>
                    </a:p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24.4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Город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414/12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97.34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11/4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 ч./29.4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52/12.5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44.1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066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ЕГЭ (русский язык) в 2014г.</a:t>
            </a:r>
            <a:endParaRPr 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1397000"/>
          <a:ext cx="8460000" cy="4556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000"/>
                <a:gridCol w="914614"/>
                <a:gridCol w="1143008"/>
                <a:gridCol w="1182378"/>
                <a:gridCol w="1317952"/>
                <a:gridCol w="1071570"/>
                <a:gridCol w="10304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Стандарт 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Минимальный порог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 55 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 от 70 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Ср.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№1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ч./25%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61,6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</a:t>
                      </a:r>
                      <a:r>
                        <a:rPr lang="ru-RU" sz="1600" u="none" strike="noStrike" dirty="0"/>
                        <a:t>№2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97,67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1/2.3%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ч./25.5%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62.3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/>
                        <a:t>МБОУ СОШ №4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ч./45.8%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69.8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ч./31.6%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63.7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ч./25.9%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61.0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ч./36%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64.5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</a:t>
                      </a:r>
                      <a:r>
                        <a:rPr lang="ru-RU" sz="1600" u="none" strike="noStrike" dirty="0" smtClean="0"/>
                        <a:t>Лицей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1/1%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ч./28,1%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62.1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Гимназия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ч./29.7%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60.2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№18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16/10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100/90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/1(12 кл)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ч./12.5%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54.4/</a:t>
                      </a:r>
                    </a:p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41.9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Город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62.1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214313"/>
            <a:ext cx="9144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среднего балла по ЕГЭ за 3 года</a:t>
            </a:r>
            <a:endParaRPr kumimoji="0" lang="fr-FR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550688"/>
          <a:ext cx="8001055" cy="44510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5348"/>
                <a:gridCol w="1633122"/>
                <a:gridCol w="1166517"/>
                <a:gridCol w="1166517"/>
                <a:gridCol w="1166517"/>
                <a:gridCol w="1166517"/>
                <a:gridCol w="1166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2013 РФ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2014 РФ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Русский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63.3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63.0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63.9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62.1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62.5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2.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44.5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45.1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49.0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44.1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/>
                        <a:t>39.6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Физика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46.7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56.0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54.6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43.8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45.7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4.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Химия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56.1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56.1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68.5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55.6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55.6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5.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Обществ.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52.9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58.8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60.1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51.6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53.1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6.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Биология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54.5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54.0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59.0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53.8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54.3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7.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ИКТ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59.3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62.5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63.5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56.7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57.2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8.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История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54.8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54.0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55.9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52.5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/>
                        <a:t>47.5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9.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География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55.3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57.8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60.1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58.8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/>
                        <a:t>53.1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10.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Английский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47.6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68.6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73.0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57.9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61.2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11.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Литература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49.8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52.9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59.9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51.5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/>
                        <a:t>54.0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214313"/>
            <a:ext cx="9144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среднего балла по ЕГЭ за 3 года</a:t>
            </a:r>
            <a:endParaRPr kumimoji="0" lang="fr-FR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285860"/>
          <a:ext cx="885831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Изменения в ГИА 2015</a:t>
            </a:r>
            <a:endParaRPr 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1600200"/>
            <a:ext cx="79724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2063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2400" kern="0" baseline="0" dirty="0" smtClean="0">
                <a:latin typeface="+mn-lt"/>
              </a:rPr>
              <a:t>9.1. Итоговое сочинение (изложение) как условие допуска к ГИА проводится для обучающихся </a:t>
            </a:r>
            <a:r>
              <a:rPr lang="en-US" sz="2400" kern="0" dirty="0" smtClean="0">
                <a:latin typeface="+mn-lt"/>
              </a:rPr>
              <a:t>XI</a:t>
            </a:r>
            <a:r>
              <a:rPr lang="ru-RU" sz="2400" kern="0" dirty="0" smtClean="0">
                <a:latin typeface="+mn-lt"/>
              </a:rPr>
              <a:t> классов в декабре последнего года обучения по темам (текстам), сформированным по часовым поясам Федеральной службой по надзору в сфере образования и науки (далее – </a:t>
            </a:r>
            <a:r>
              <a:rPr lang="ru-RU" sz="2400" kern="0" dirty="0" err="1" smtClean="0">
                <a:latin typeface="+mn-lt"/>
              </a:rPr>
              <a:t>Рособрнадзор</a:t>
            </a:r>
            <a:r>
              <a:rPr lang="ru-RU" sz="2400" kern="0" dirty="0" smtClean="0">
                <a:latin typeface="+mn-lt"/>
              </a:rPr>
              <a:t>).</a:t>
            </a:r>
          </a:p>
          <a:p>
            <a:pPr marL="342900" marR="0" lvl="0" indent="2063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20638" algn="r">
              <a:spcBef>
                <a:spcPct val="20000"/>
              </a:spcBef>
            </a:pPr>
            <a:r>
              <a:rPr lang="ru-RU" sz="2000" i="1" kern="0" dirty="0" smtClean="0"/>
              <a:t>Приказ Министерства образования и науки РФ </a:t>
            </a:r>
          </a:p>
          <a:p>
            <a:pPr marL="342900" indent="20638" algn="r">
              <a:spcBef>
                <a:spcPct val="20000"/>
              </a:spcBef>
            </a:pPr>
            <a:r>
              <a:rPr lang="ru-RU" sz="2000" i="1" kern="0" dirty="0" smtClean="0"/>
              <a:t>№923 от 05.08.2014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Изменения в ГИА 2015</a:t>
            </a:r>
            <a:endParaRPr 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28596" y="1428736"/>
            <a:ext cx="807249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2400" kern="0" dirty="0" smtClean="0">
                <a:latin typeface="+mn-lt"/>
              </a:rPr>
              <a:t>Учащиеся, освоившие образовательные про- граммы основного общего образования и получившие на государственной итоговой аттестации неудовлетворительные результаты, по усмотрению их родителей (законных представителей) оставляются на повторное обучение, кроме лиц, обладающих дееспособностью в силу статей 21 т 27 Гражданского кодекса РФ (Собрание законодательства РФ, 1994, №32, ст. 3301).</a:t>
            </a:r>
          </a:p>
          <a:p>
            <a:pPr marL="342900" marR="0" lvl="0" indent="2063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20638" algn="r">
              <a:spcBef>
                <a:spcPct val="20000"/>
              </a:spcBef>
            </a:pPr>
            <a:r>
              <a:rPr lang="ru-RU" sz="2000" i="1" kern="0" dirty="0" smtClean="0"/>
              <a:t>Приказ Министерства образования и науки РФ </a:t>
            </a:r>
          </a:p>
          <a:p>
            <a:pPr marL="342900" indent="20638" algn="r">
              <a:spcBef>
                <a:spcPct val="20000"/>
              </a:spcBef>
            </a:pPr>
            <a:r>
              <a:rPr lang="ru-RU" sz="2000" i="1" kern="0" dirty="0" smtClean="0"/>
              <a:t>№598 от 28.05.2014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214313"/>
            <a:ext cx="9144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Основные проблемы школьной оценки качества образования</a:t>
            </a:r>
            <a:endParaRPr kumimoji="0" lang="fr-FR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000660"/>
          </a:xfrm>
        </p:spPr>
        <p:txBody>
          <a:bodyPr/>
          <a:lstStyle/>
          <a:p>
            <a:pPr marL="514350" indent="-514350" algn="just">
              <a:buFont typeface="Wingdings" pitchFamily="2" charset="2"/>
              <a:buAutoNum type="arabicParenR"/>
              <a:defRPr/>
            </a:pPr>
            <a:r>
              <a:rPr lang="ru-RU" sz="2300" dirty="0" smtClean="0"/>
              <a:t>Не осуществляется переход от идеологии контроля качества образования к управлению качеством образования;</a:t>
            </a:r>
          </a:p>
          <a:p>
            <a:pPr marL="514350" indent="-514350" algn="just">
              <a:buFont typeface="Wingdings" pitchFamily="2" charset="2"/>
              <a:buAutoNum type="arabicParenR"/>
              <a:defRPr/>
            </a:pPr>
            <a:r>
              <a:rPr lang="ru-RU" sz="2300" dirty="0" smtClean="0"/>
              <a:t>Не реализуются подходы к оценке качества образования, способствующей развитию школы и ориентированной на непосредственных участников образовательного процесса – учителей, учеников и их родителей;</a:t>
            </a:r>
          </a:p>
          <a:p>
            <a:pPr marL="514350" indent="-514350" algn="just">
              <a:buFont typeface="+mj-lt"/>
              <a:buAutoNum type="arabicParenR" startAt="3"/>
              <a:defRPr/>
            </a:pPr>
            <a:r>
              <a:rPr lang="ru-RU" sz="2300" dirty="0" smtClean="0"/>
              <a:t>Педагоги не владеют современными технологиями оценивания;</a:t>
            </a:r>
          </a:p>
          <a:p>
            <a:pPr marL="514350" indent="-514350" algn="just">
              <a:buFont typeface="Wingdings" pitchFamily="2" charset="2"/>
              <a:buNone/>
              <a:defRPr/>
            </a:pPr>
            <a:r>
              <a:rPr lang="ru-RU" sz="2300" dirty="0" smtClean="0"/>
              <a:t>4) В образовательных учреждениях для оценки часто используется не апробированный и не стандартизированный инструментарий;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300" dirty="0" smtClean="0"/>
              <a:t>5)   Отсутствует система работы с результатами.</a:t>
            </a:r>
          </a:p>
          <a:p>
            <a:pPr marL="514350" indent="-514350">
              <a:buNone/>
              <a:defRPr/>
            </a:pPr>
            <a:endParaRPr sz="2300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sz="23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2071678"/>
            <a:ext cx="9144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Calibri" pitchFamily="34" charset="0"/>
              </a:rPr>
              <a:t>Спасибо за внимание!</a:t>
            </a:r>
            <a:endParaRPr kumimoji="0" lang="fr-FR" sz="4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2893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 началом нового учебного года!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Freeform 3"/>
          <p:cNvSpPr/>
          <p:nvPr/>
        </p:nvSpPr>
        <p:spPr>
          <a:xfrm>
            <a:off x="141288" y="2320925"/>
            <a:ext cx="5692775" cy="2108200"/>
          </a:xfrm>
          <a:custGeom>
            <a:avLst/>
            <a:gdLst>
              <a:gd name="connsiteX0" fmla="*/ 38100 w 5692775"/>
              <a:gd name="connsiteY0" fmla="*/ 2070100 h 2108200"/>
              <a:gd name="connsiteX1" fmla="*/ 5654675 w 5692775"/>
              <a:gd name="connsiteY1" fmla="*/ 2070100 h 2108200"/>
              <a:gd name="connsiteX2" fmla="*/ 5654675 w 5692775"/>
              <a:gd name="connsiteY2" fmla="*/ 38100 h 2108200"/>
              <a:gd name="connsiteX3" fmla="*/ 38100 w 5692775"/>
              <a:gd name="connsiteY3" fmla="*/ 38100 h 2108200"/>
              <a:gd name="connsiteX4" fmla="*/ 38100 w 5692775"/>
              <a:gd name="connsiteY4" fmla="*/ 2070100 h 2108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5692775" h="2108200">
                <a:moveTo>
                  <a:pt x="38100" y="2070100"/>
                </a:moveTo>
                <a:lnTo>
                  <a:pt x="5654675" y="2070100"/>
                </a:lnTo>
                <a:lnTo>
                  <a:pt x="5654675" y="38100"/>
                </a:lnTo>
                <a:lnTo>
                  <a:pt x="38100" y="38100"/>
                </a:lnTo>
                <a:lnTo>
                  <a:pt x="38100" y="2070100"/>
                </a:lnTo>
              </a:path>
            </a:pathLst>
          </a:custGeom>
          <a:solidFill>
            <a:srgbClr val="000000">
              <a:alpha val="0"/>
            </a:srgbClr>
          </a:solidFill>
          <a:ln w="76200">
            <a:solidFill>
              <a:srgbClr val="000099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6010275" y="2320925"/>
            <a:ext cx="3014663" cy="2108200"/>
          </a:xfrm>
          <a:custGeom>
            <a:avLst/>
            <a:gdLst>
              <a:gd name="connsiteX0" fmla="*/ 38100 w 3014598"/>
              <a:gd name="connsiteY0" fmla="*/ 2070100 h 2108200"/>
              <a:gd name="connsiteX1" fmla="*/ 2976498 w 3014598"/>
              <a:gd name="connsiteY1" fmla="*/ 2070100 h 2108200"/>
              <a:gd name="connsiteX2" fmla="*/ 2976498 w 3014598"/>
              <a:gd name="connsiteY2" fmla="*/ 38100 h 2108200"/>
              <a:gd name="connsiteX3" fmla="*/ 38100 w 3014598"/>
              <a:gd name="connsiteY3" fmla="*/ 38100 h 2108200"/>
              <a:gd name="connsiteX4" fmla="*/ 38100 w 3014598"/>
              <a:gd name="connsiteY4" fmla="*/ 2070100 h 2108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014598" h="2108200">
                <a:moveTo>
                  <a:pt x="38100" y="2070100"/>
                </a:moveTo>
                <a:lnTo>
                  <a:pt x="2976498" y="2070100"/>
                </a:lnTo>
                <a:lnTo>
                  <a:pt x="2976498" y="38100"/>
                </a:lnTo>
                <a:lnTo>
                  <a:pt x="38100" y="38100"/>
                </a:lnTo>
                <a:lnTo>
                  <a:pt x="38100" y="2070100"/>
                </a:lnTo>
              </a:path>
            </a:pathLst>
          </a:custGeom>
          <a:solidFill>
            <a:srgbClr val="000000">
              <a:alpha val="0"/>
            </a:srgbClr>
          </a:solidFill>
          <a:ln w="76200">
            <a:solidFill>
              <a:srgbClr val="C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Freeform 3"/>
          <p:cNvSpPr/>
          <p:nvPr/>
        </p:nvSpPr>
        <p:spPr>
          <a:xfrm>
            <a:off x="5345113" y="3133725"/>
            <a:ext cx="703262" cy="485775"/>
          </a:xfrm>
          <a:custGeom>
            <a:avLst/>
            <a:gdLst>
              <a:gd name="connsiteX0" fmla="*/ 0 w 702817"/>
              <a:gd name="connsiteY0" fmla="*/ 121411 h 485775"/>
              <a:gd name="connsiteX1" fmla="*/ 459866 w 702817"/>
              <a:gd name="connsiteY1" fmla="*/ 121411 h 485775"/>
              <a:gd name="connsiteX2" fmla="*/ 459866 w 702817"/>
              <a:gd name="connsiteY2" fmla="*/ 0 h 485775"/>
              <a:gd name="connsiteX3" fmla="*/ 702817 w 702817"/>
              <a:gd name="connsiteY3" fmla="*/ 242823 h 485775"/>
              <a:gd name="connsiteX4" fmla="*/ 459866 w 702817"/>
              <a:gd name="connsiteY4" fmla="*/ 485775 h 485775"/>
              <a:gd name="connsiteX5" fmla="*/ 459866 w 702817"/>
              <a:gd name="connsiteY5" fmla="*/ 364235 h 485775"/>
              <a:gd name="connsiteX6" fmla="*/ 0 w 702817"/>
              <a:gd name="connsiteY6" fmla="*/ 364235 h 485775"/>
              <a:gd name="connsiteX7" fmla="*/ 0 w 702817"/>
              <a:gd name="connsiteY7" fmla="*/ 121411 h 4857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702817" h="485775">
                <a:moveTo>
                  <a:pt x="0" y="121411"/>
                </a:moveTo>
                <a:lnTo>
                  <a:pt x="459866" y="121411"/>
                </a:lnTo>
                <a:lnTo>
                  <a:pt x="459866" y="0"/>
                </a:lnTo>
                <a:lnTo>
                  <a:pt x="702817" y="242823"/>
                </a:lnTo>
                <a:lnTo>
                  <a:pt x="459866" y="485775"/>
                </a:lnTo>
                <a:lnTo>
                  <a:pt x="459866" y="364235"/>
                </a:lnTo>
                <a:lnTo>
                  <a:pt x="0" y="364235"/>
                </a:lnTo>
                <a:lnTo>
                  <a:pt x="0" y="121411"/>
                </a:lnTo>
              </a:path>
            </a:pathLst>
          </a:custGeom>
          <a:solidFill>
            <a:srgbClr val="00009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Freeform 3"/>
          <p:cNvSpPr/>
          <p:nvPr/>
        </p:nvSpPr>
        <p:spPr>
          <a:xfrm>
            <a:off x="5343536" y="3121025"/>
            <a:ext cx="728662" cy="511175"/>
          </a:xfrm>
          <a:custGeom>
            <a:avLst/>
            <a:gdLst>
              <a:gd name="connsiteX0" fmla="*/ 12700 w 728217"/>
              <a:gd name="connsiteY0" fmla="*/ 134111 h 511175"/>
              <a:gd name="connsiteX1" fmla="*/ 472566 w 728217"/>
              <a:gd name="connsiteY1" fmla="*/ 134111 h 511175"/>
              <a:gd name="connsiteX2" fmla="*/ 472566 w 728217"/>
              <a:gd name="connsiteY2" fmla="*/ 12700 h 511175"/>
              <a:gd name="connsiteX3" fmla="*/ 715517 w 728217"/>
              <a:gd name="connsiteY3" fmla="*/ 255523 h 511175"/>
              <a:gd name="connsiteX4" fmla="*/ 472566 w 728217"/>
              <a:gd name="connsiteY4" fmla="*/ 498475 h 511175"/>
              <a:gd name="connsiteX5" fmla="*/ 472566 w 728217"/>
              <a:gd name="connsiteY5" fmla="*/ 376935 h 511175"/>
              <a:gd name="connsiteX6" fmla="*/ 12700 w 728217"/>
              <a:gd name="connsiteY6" fmla="*/ 376935 h 511175"/>
              <a:gd name="connsiteX7" fmla="*/ 12700 w 728217"/>
              <a:gd name="connsiteY7" fmla="*/ 134111 h 5111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728217" h="511175">
                <a:moveTo>
                  <a:pt x="12700" y="134111"/>
                </a:moveTo>
                <a:lnTo>
                  <a:pt x="472566" y="134111"/>
                </a:lnTo>
                <a:lnTo>
                  <a:pt x="472566" y="12700"/>
                </a:lnTo>
                <a:lnTo>
                  <a:pt x="715517" y="255523"/>
                </a:lnTo>
                <a:lnTo>
                  <a:pt x="472566" y="498475"/>
                </a:lnTo>
                <a:lnTo>
                  <a:pt x="472566" y="376935"/>
                </a:lnTo>
                <a:lnTo>
                  <a:pt x="12700" y="376935"/>
                </a:lnTo>
                <a:lnTo>
                  <a:pt x="12700" y="134111"/>
                </a:lnTo>
              </a:path>
            </a:pathLst>
          </a:custGeom>
          <a:solidFill>
            <a:srgbClr val="000000">
              <a:alpha val="0"/>
            </a:srgbClr>
          </a:solidFill>
          <a:ln w="25400">
            <a:solidFill>
              <a:srgbClr val="385D8A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Freeform 3"/>
          <p:cNvSpPr/>
          <p:nvPr/>
        </p:nvSpPr>
        <p:spPr>
          <a:xfrm>
            <a:off x="347663" y="4706938"/>
            <a:ext cx="4968875" cy="15875"/>
          </a:xfrm>
          <a:custGeom>
            <a:avLst/>
            <a:gdLst>
              <a:gd name="connsiteX0" fmla="*/ 0 w 4968278"/>
              <a:gd name="connsiteY0" fmla="*/ 0 h 15240"/>
              <a:gd name="connsiteX1" fmla="*/ 1242098 w 4968278"/>
              <a:gd name="connsiteY1" fmla="*/ 0 h 15240"/>
              <a:gd name="connsiteX2" fmla="*/ 2484158 w 4968278"/>
              <a:gd name="connsiteY2" fmla="*/ 0 h 15240"/>
              <a:gd name="connsiteX3" fmla="*/ 3726218 w 4968278"/>
              <a:gd name="connsiteY3" fmla="*/ 0 h 15240"/>
              <a:gd name="connsiteX4" fmla="*/ 4968278 w 4968278"/>
              <a:gd name="connsiteY4" fmla="*/ 0 h 15240"/>
              <a:gd name="connsiteX5" fmla="*/ 4968278 w 4968278"/>
              <a:gd name="connsiteY5" fmla="*/ 15239 h 15240"/>
              <a:gd name="connsiteX6" fmla="*/ 3726218 w 4968278"/>
              <a:gd name="connsiteY6" fmla="*/ 15239 h 15240"/>
              <a:gd name="connsiteX7" fmla="*/ 2484158 w 4968278"/>
              <a:gd name="connsiteY7" fmla="*/ 15239 h 15240"/>
              <a:gd name="connsiteX8" fmla="*/ 1242098 w 4968278"/>
              <a:gd name="connsiteY8" fmla="*/ 15239 h 15240"/>
              <a:gd name="connsiteX9" fmla="*/ 0 w 4968278"/>
              <a:gd name="connsiteY9" fmla="*/ 15239 h 15240"/>
              <a:gd name="connsiteX10" fmla="*/ 0 w 4968278"/>
              <a:gd name="connsiteY10" fmla="*/ 0 h 152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968278" h="15240">
                <a:moveTo>
                  <a:pt x="0" y="0"/>
                </a:moveTo>
                <a:lnTo>
                  <a:pt x="1242098" y="0"/>
                </a:lnTo>
                <a:lnTo>
                  <a:pt x="2484158" y="0"/>
                </a:lnTo>
                <a:lnTo>
                  <a:pt x="3726218" y="0"/>
                </a:lnTo>
                <a:lnTo>
                  <a:pt x="4968278" y="0"/>
                </a:lnTo>
                <a:lnTo>
                  <a:pt x="4968278" y="15239"/>
                </a:lnTo>
                <a:lnTo>
                  <a:pt x="3726218" y="15239"/>
                </a:lnTo>
                <a:lnTo>
                  <a:pt x="2484158" y="15239"/>
                </a:lnTo>
                <a:lnTo>
                  <a:pt x="1242098" y="15239"/>
                </a:lnTo>
                <a:lnTo>
                  <a:pt x="0" y="15239"/>
                </a:lnTo>
                <a:lnTo>
                  <a:pt x="0" y="0"/>
                </a:lnTo>
              </a:path>
            </a:pathLst>
          </a:custGeom>
          <a:solidFill>
            <a:srgbClr val="C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Freeform 3"/>
          <p:cNvSpPr/>
          <p:nvPr/>
        </p:nvSpPr>
        <p:spPr>
          <a:xfrm>
            <a:off x="2149475" y="5011738"/>
            <a:ext cx="1365250" cy="15875"/>
          </a:xfrm>
          <a:custGeom>
            <a:avLst/>
            <a:gdLst>
              <a:gd name="connsiteX0" fmla="*/ 0 w 1365504"/>
              <a:gd name="connsiteY0" fmla="*/ 0 h 15240"/>
              <a:gd name="connsiteX1" fmla="*/ 682752 w 1365504"/>
              <a:gd name="connsiteY1" fmla="*/ 0 h 15240"/>
              <a:gd name="connsiteX2" fmla="*/ 1365504 w 1365504"/>
              <a:gd name="connsiteY2" fmla="*/ 0 h 15240"/>
              <a:gd name="connsiteX3" fmla="*/ 1365504 w 1365504"/>
              <a:gd name="connsiteY3" fmla="*/ 15239 h 15240"/>
              <a:gd name="connsiteX4" fmla="*/ 682752 w 1365504"/>
              <a:gd name="connsiteY4" fmla="*/ 15239 h 15240"/>
              <a:gd name="connsiteX5" fmla="*/ 0 w 1365504"/>
              <a:gd name="connsiteY5" fmla="*/ 15239 h 15240"/>
              <a:gd name="connsiteX6" fmla="*/ 0 w 1365504"/>
              <a:gd name="connsiteY6" fmla="*/ 0 h 152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365504" h="15240">
                <a:moveTo>
                  <a:pt x="0" y="0"/>
                </a:moveTo>
                <a:lnTo>
                  <a:pt x="682752" y="0"/>
                </a:lnTo>
                <a:lnTo>
                  <a:pt x="1365504" y="0"/>
                </a:lnTo>
                <a:lnTo>
                  <a:pt x="1365504" y="15239"/>
                </a:lnTo>
                <a:lnTo>
                  <a:pt x="682752" y="15239"/>
                </a:lnTo>
                <a:lnTo>
                  <a:pt x="0" y="15239"/>
                </a:lnTo>
                <a:lnTo>
                  <a:pt x="0" y="0"/>
                </a:lnTo>
              </a:path>
            </a:pathLst>
          </a:custGeom>
          <a:solidFill>
            <a:srgbClr val="C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56148"/>
            <a:ext cx="3670300" cy="215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4" name="TextBox 33"/>
          <p:cNvSpPr txBox="1"/>
          <p:nvPr/>
        </p:nvSpPr>
        <p:spPr>
          <a:xfrm>
            <a:off x="241300" y="203200"/>
            <a:ext cx="1549400" cy="330200"/>
          </a:xfrm>
          <a:prstGeom prst="rect">
            <a:avLst/>
          </a:prstGeom>
          <a:noFill/>
        </p:spPr>
        <p:txBody>
          <a:bodyPr wrap="none" lIns="0" tIns="0" rIns="0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4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Концепция</a:t>
            </a:r>
          </a:p>
        </p:txBody>
      </p:sp>
      <p:sp>
        <p:nvSpPr>
          <p:cNvPr id="35" name="TextBox 1"/>
          <p:cNvSpPr txBox="1"/>
          <p:nvPr/>
        </p:nvSpPr>
        <p:spPr>
          <a:xfrm>
            <a:off x="2362200" y="203200"/>
            <a:ext cx="2146300" cy="330200"/>
          </a:xfrm>
          <a:prstGeom prst="rect">
            <a:avLst/>
          </a:prstGeom>
          <a:noFill/>
        </p:spPr>
        <p:txBody>
          <a:bodyPr wrap="none" lIns="0" tIns="0" rIns="0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4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долгосрочного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5067300" y="203200"/>
            <a:ext cx="4025900" cy="330200"/>
          </a:xfrm>
          <a:prstGeom prst="rect">
            <a:avLst/>
          </a:prstGeom>
          <a:noFill/>
        </p:spPr>
        <p:txBody>
          <a:bodyPr wrap="none" lIns="0" tIns="0" rIns="0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4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социально-экономического</a:t>
            </a:r>
          </a:p>
        </p:txBody>
      </p:sp>
      <p:sp>
        <p:nvSpPr>
          <p:cNvPr id="37" name="TextBox 1"/>
          <p:cNvSpPr txBox="1"/>
          <p:nvPr/>
        </p:nvSpPr>
        <p:spPr>
          <a:xfrm>
            <a:off x="6134100" y="2425700"/>
            <a:ext cx="2743200" cy="1943100"/>
          </a:xfrm>
          <a:prstGeom prst="rect">
            <a:avLst/>
          </a:prstGeom>
          <a:noFill/>
        </p:spPr>
        <p:txBody>
          <a:bodyPr wrap="none" lIns="0" tIns="0" rIns="0">
            <a:spAutoFit/>
          </a:bodyPr>
          <a:lstStyle/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406400" algn="l"/>
                <a:tab pos="762000" algn="l"/>
                <a:tab pos="825500" algn="l"/>
                <a:tab pos="1066800" algn="l"/>
              </a:tabLst>
              <a:defRPr/>
            </a:pPr>
            <a:r>
              <a:rPr lang="en-US" altLang="zh-CN" dirty="0">
                <a:latin typeface="+mn-lt"/>
              </a:rPr>
              <a:t>				</a:t>
            </a: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Система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406400" algn="l"/>
                <a:tab pos="762000" algn="l"/>
                <a:tab pos="825500" algn="l"/>
                <a:tab pos="1066800" algn="l"/>
              </a:tabLst>
              <a:defRPr/>
            </a:pP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образования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должна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406400" algn="l"/>
                <a:tab pos="762000" algn="l"/>
                <a:tab pos="825500" algn="l"/>
                <a:tab pos="1066800" algn="l"/>
              </a:tabLst>
              <a:defRPr/>
            </a:pPr>
            <a:r>
              <a:rPr lang="en-US" altLang="zh-CN" dirty="0">
                <a:latin typeface="+mn-lt"/>
              </a:rPr>
              <a:t>					</a:t>
            </a: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быть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406400" algn="l"/>
                <a:tab pos="762000" algn="l"/>
                <a:tab pos="825500" algn="l"/>
                <a:tab pos="1066800" algn="l"/>
              </a:tabLst>
              <a:defRPr/>
            </a:pPr>
            <a:r>
              <a:rPr lang="en-US" altLang="zh-CN" dirty="0">
                <a:latin typeface="+mn-lt"/>
              </a:rPr>
              <a:t>	</a:t>
            </a: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модернизирована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в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406400" algn="l"/>
                <a:tab pos="762000" algn="l"/>
                <a:tab pos="825500" algn="l"/>
                <a:tab pos="10668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sz="1802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соответствии</a:t>
            </a:r>
            <a:r>
              <a:rPr lang="en-US" altLang="zh-CN" sz="180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2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с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406400" algn="l"/>
                <a:tab pos="762000" algn="l"/>
                <a:tab pos="825500" algn="l"/>
                <a:tab pos="10668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потребностями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88900" algn="l"/>
                <a:tab pos="406400" algn="l"/>
                <a:tab pos="762000" algn="l"/>
                <a:tab pos="825500" algn="l"/>
                <a:tab pos="1066800" algn="l"/>
              </a:tabLst>
              <a:defRPr/>
            </a:pPr>
            <a:r>
              <a:rPr lang="en-US" altLang="zh-CN" dirty="0">
                <a:latin typeface="+mn-lt"/>
              </a:rPr>
              <a:t>			</a:t>
            </a:r>
            <a:r>
              <a:rPr lang="en-US" altLang="zh-CN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общества</a:t>
            </a:r>
          </a:p>
        </p:txBody>
      </p:sp>
      <p:sp>
        <p:nvSpPr>
          <p:cNvPr id="38" name="TextBox 1"/>
          <p:cNvSpPr txBox="1"/>
          <p:nvPr/>
        </p:nvSpPr>
        <p:spPr>
          <a:xfrm>
            <a:off x="241301" y="609600"/>
            <a:ext cx="8902700" cy="173893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2" dirty="0" err="1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развития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9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2" dirty="0" err="1" smtClean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Российской</a:t>
            </a:r>
            <a:r>
              <a:rPr lang="en-US" altLang="zh-CN" sz="1992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992" dirty="0" err="1" smtClean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Федерации</a:t>
            </a:r>
            <a:r>
              <a:rPr lang="en-US" altLang="zh-CN" sz="1992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992" dirty="0" err="1" smtClean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на</a:t>
            </a:r>
            <a:r>
              <a:rPr lang="en-US" altLang="zh-CN" sz="1992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992" dirty="0" err="1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период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992" dirty="0" err="1" smtClean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до</a:t>
            </a:r>
            <a:r>
              <a:rPr lang="en-US" altLang="zh-CN" sz="1992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2020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г.</a:t>
            </a:r>
          </a:p>
          <a:p>
            <a:pPr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Утверждена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распоряжением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Правительства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Российской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Федерации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от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17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ноября</a:t>
            </a:r>
            <a:r>
              <a:rPr lang="en-US" altLang="zh-CN" sz="13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4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2008</a:t>
            </a:r>
          </a:p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г.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N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1662-р</a:t>
            </a:r>
          </a:p>
          <a:p>
            <a:pPr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4" dirty="0" err="1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Стратегия</a:t>
            </a:r>
            <a:r>
              <a:rPr lang="en-US" altLang="zh-CN" sz="1994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994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994" dirty="0" err="1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инновационного</a:t>
            </a:r>
            <a:r>
              <a:rPr lang="en-US" altLang="zh-CN" sz="1994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199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4" dirty="0" err="1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развития</a:t>
            </a:r>
            <a:r>
              <a:rPr lang="en-US" altLang="zh-CN" sz="1994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994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zh-CN" sz="1994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Российской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Федерации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на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период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до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2020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1992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г.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Утверждена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распоряжением</a:t>
            </a:r>
          </a:p>
          <a:p>
            <a:pPr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Правительства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РФ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от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8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декабря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2011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г.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№</a:t>
            </a:r>
            <a:r>
              <a:rPr lang="en-US" altLang="zh-CN" sz="13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39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2227-р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88900" y="2514600"/>
            <a:ext cx="5499100" cy="4432300"/>
          </a:xfrm>
          <a:prstGeom prst="rect">
            <a:avLst/>
          </a:prstGeom>
          <a:noFill/>
        </p:spPr>
        <p:txBody>
          <a:bodyPr wrap="none" lIns="0" tIns="0" rIns="0">
            <a:spAutoFit/>
          </a:bodyPr>
          <a:lstStyle/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Стратегическая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цель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государственной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политики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в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области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Arial Black" pitchFamily="18" charset="0"/>
                <a:cs typeface="Arial Black" pitchFamily="18" charset="0"/>
              </a:rPr>
              <a:t>образования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—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«повышение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доступности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качественного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образования,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соответствующего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sz="180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требованиям</a:t>
            </a:r>
            <a:r>
              <a:rPr lang="en-US" altLang="zh-CN" sz="180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инновационного</a:t>
            </a:r>
            <a:r>
              <a:rPr lang="en-US" altLang="zh-CN" sz="180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2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развития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экономики,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современным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потребностям</a:t>
            </a:r>
          </a:p>
          <a:p>
            <a:pPr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общества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и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каждого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Arial Black" pitchFamily="18" charset="0"/>
                <a:cs typeface="Arial Black" pitchFamily="18" charset="0"/>
              </a:rPr>
              <a:t>гражданина»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	</a:t>
            </a:r>
            <a:r>
              <a:rPr lang="en-US" altLang="zh-CN" sz="1992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Сформулирован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2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государственный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			</a:t>
            </a:r>
            <a:r>
              <a:rPr lang="en-US" altLang="zh-CN" sz="1994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заказ</a:t>
            </a:r>
            <a:r>
              <a:rPr lang="en-US" altLang="zh-CN" sz="19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4" dirty="0">
                <a:solidFill>
                  <a:srgbClr val="C00000"/>
                </a:solidFill>
                <a:latin typeface="Arial Black" pitchFamily="18" charset="0"/>
                <a:cs typeface="Arial Black" pitchFamily="18" charset="0"/>
              </a:rPr>
              <a:t>на:</a:t>
            </a:r>
          </a:p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1)личность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обучающегося</a:t>
            </a:r>
          </a:p>
          <a:p>
            <a:pPr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2)деятельность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образовательного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учреждения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3)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образовательные</a:t>
            </a:r>
            <a:r>
              <a:rPr lang="en-US" altLang="zh-CN" sz="1992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2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программы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dirty="0">
                <a:latin typeface="+mn-lt"/>
              </a:rPr>
              <a:t>	</a:t>
            </a:r>
            <a:r>
              <a:rPr lang="en-US" altLang="zh-CN" sz="1994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4)педагогические</a:t>
            </a:r>
            <a:r>
              <a:rPr lang="en-US" altLang="zh-CN" sz="199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994" dirty="0">
                <a:solidFill>
                  <a:srgbClr val="000099"/>
                </a:solidFill>
                <a:latin typeface="Arial Black" pitchFamily="18" charset="0"/>
                <a:cs typeface="Arial Black" pitchFamily="18" charset="0"/>
              </a:rPr>
              <a:t>кадры</a:t>
            </a:r>
          </a:p>
          <a:p>
            <a:pPr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</a:endParaRPr>
          </a:p>
          <a:p>
            <a:pPr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tabLst>
                <a:tab pos="152400" algn="l"/>
                <a:tab pos="177800" algn="l"/>
                <a:tab pos="254000" algn="l"/>
                <a:tab pos="2057400" algn="l"/>
              </a:tabLst>
              <a:defRPr/>
            </a:pPr>
            <a:r>
              <a:rPr lang="en-US" altLang="zh-CN" sz="792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FokinaLida.75@mail.ru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Некоторые тенденции в развитии общероссийской системы оценки качества образования</a:t>
            </a:r>
            <a:endParaRPr lang="fr-FR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1600201"/>
            <a:ext cx="7972452" cy="382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2063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2400" kern="0" dirty="0" smtClean="0">
                <a:latin typeface="+mn-lt"/>
              </a:rPr>
              <a:t>более широкое понимание образовательных достижений;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ru-RU" sz="2400" kern="0" dirty="0" smtClean="0">
              <a:latin typeface="+mn-lt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ru-RU" sz="2400" kern="0" dirty="0" smtClean="0">
                <a:latin typeface="+mn-lt"/>
              </a:rPr>
              <a:t>разработка и распространение  подходов к оценке качества образования, способствующей развитию школы и ориентированной на </a:t>
            </a:r>
            <a:r>
              <a:rPr lang="ru-RU" sz="2400" b="1" kern="0" dirty="0" smtClean="0">
                <a:latin typeface="+mn-lt"/>
              </a:rPr>
              <a:t>непосредственных участников</a:t>
            </a:r>
            <a:r>
              <a:rPr lang="ru-RU" sz="2400" kern="0" dirty="0" smtClean="0">
                <a:latin typeface="+mn-lt"/>
              </a:rPr>
              <a:t> образовательного процесса – учителей, учеников и их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Инструменты оценки качества образования в начальной школе</a:t>
            </a:r>
            <a:endParaRPr lang="fr-FR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86874" cy="5425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982927"/>
                <a:gridCol w="1803947"/>
              </a:tblGrid>
              <a:tr h="180000"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6367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Стартовая диагностика «Оценка готовности первоклассников к школьному обучению»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/>
                        <a:t>1 класс</a:t>
                      </a:r>
                      <a:br>
                        <a:rPr kumimoji="0" lang="ru-RU" sz="1600" kern="1200" dirty="0" smtClean="0"/>
                      </a:br>
                      <a:r>
                        <a:rPr kumimoji="0" lang="ru-RU" sz="1600" kern="1200" dirty="0" smtClean="0"/>
                        <a:t>сентябрь-октябрь</a:t>
                      </a:r>
                      <a:endParaRPr lang="ru-RU" sz="1600" dirty="0" smtClean="0"/>
                    </a:p>
                  </a:txBody>
                  <a:tcPr/>
                </a:tc>
              </a:tr>
              <a:tr h="826322">
                <a:tc gridSpan="2"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общее развитие ребёнка, психофизиологическая и интеллектуальная зрелость, предпосылки овладения грамотой и математикой, личностные особенности детей,</a:t>
                      </a:r>
                      <a:r>
                        <a:rPr kumimoji="0" lang="ru-RU" sz="1800" kern="1200" baseline="0" dirty="0" smtClean="0"/>
                        <a:t> ресурсы и цена адаптации ребёнка к школе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528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Итоговая диагностика учащихся 1-х, 2-х, 3-х классов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1, 2, 3 класс</a:t>
                      </a:r>
                    </a:p>
                    <a:p>
                      <a:pPr algn="ctr"/>
                      <a:r>
                        <a:rPr kumimoji="0" lang="ru-RU" sz="1400" kern="1200" dirty="0" smtClean="0"/>
                        <a:t>март-апрель</a:t>
                      </a:r>
                      <a:endParaRPr lang="ru-RU" sz="1400" dirty="0" smtClean="0"/>
                    </a:p>
                  </a:txBody>
                  <a:tcPr/>
                </a:tc>
              </a:tr>
              <a:tr h="826322">
                <a:tc gridSpan="2">
                  <a:txBody>
                    <a:bodyPr/>
                    <a:lstStyle/>
                    <a:p>
                      <a:r>
                        <a:rPr kumimoji="0" lang="ru-RU" sz="1800" u="sng" kern="1200" dirty="0" smtClean="0"/>
                        <a:t>предметные результаты</a:t>
                      </a:r>
                      <a:r>
                        <a:rPr kumimoji="0" lang="ru-RU" sz="1800" kern="1200" dirty="0" smtClean="0"/>
                        <a:t>: освоение программы по русскому языку, математике; </a:t>
                      </a:r>
                      <a:r>
                        <a:rPr kumimoji="0" lang="ru-RU" sz="1800" u="sng" kern="1200" dirty="0" err="1" smtClean="0"/>
                        <a:t>метапредметные</a:t>
                      </a:r>
                      <a:r>
                        <a:rPr kumimoji="0" lang="ru-RU" sz="1800" u="sng" kern="1200" dirty="0" smtClean="0"/>
                        <a:t> результаты</a:t>
                      </a:r>
                      <a:r>
                        <a:rPr kumimoji="0" lang="ru-RU" sz="1800" kern="1200" dirty="0" smtClean="0"/>
                        <a:t>: уровень </a:t>
                      </a:r>
                      <a:r>
                        <a:rPr kumimoji="0" lang="ru-RU" sz="1800" kern="1200" dirty="0" err="1" smtClean="0"/>
                        <a:t>сформированности</a:t>
                      </a:r>
                      <a:r>
                        <a:rPr kumimoji="0" lang="ru-RU" sz="1800" kern="1200" dirty="0" smtClean="0"/>
                        <a:t>  читательской грамотности;</a:t>
                      </a:r>
                      <a:r>
                        <a:rPr kumimoji="0" lang="ru-RU" sz="1800" kern="1200" baseline="0" dirty="0" smtClean="0"/>
                        <a:t> </a:t>
                      </a:r>
                      <a:r>
                        <a:rPr kumimoji="0" lang="ru-RU" sz="1800" u="sng" kern="1200" dirty="0" smtClean="0"/>
                        <a:t>личностные особенности детей</a:t>
                      </a:r>
                      <a:r>
                        <a:rPr kumimoji="0" lang="ru-RU" sz="1800" kern="1200" dirty="0" smtClean="0"/>
                        <a:t>,</a:t>
                      </a:r>
                      <a:r>
                        <a:rPr kumimoji="0" lang="ru-RU" sz="1800" kern="1200" baseline="0" dirty="0" smtClean="0"/>
                        <a:t> ресурсы и цена адаптации ребёнка к школе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663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Итоговая работа для выпускников начальной школы (оценка</a:t>
                      </a:r>
                      <a:r>
                        <a:rPr kumimoji="0" lang="ru-RU" sz="1800" kern="1200" baseline="0" dirty="0" smtClean="0"/>
                        <a:t> </a:t>
                      </a:r>
                      <a:r>
                        <a:rPr kumimoji="0" lang="ru-RU" sz="1800" kern="1200" dirty="0" smtClean="0"/>
                        <a:t>индивидуальных достижений обучающихся)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/>
                        <a:t>4 класс</a:t>
                      </a:r>
                      <a:r>
                        <a:rPr kumimoji="0" lang="ru-RU" sz="2400" kern="1200" dirty="0" smtClean="0"/>
                        <a:t/>
                      </a:r>
                      <a:br>
                        <a:rPr kumimoji="0" lang="ru-RU" sz="2400" kern="1200" dirty="0" smtClean="0"/>
                      </a:br>
                      <a:r>
                        <a:rPr kumimoji="0" lang="ru-RU" sz="1400" kern="1200" dirty="0" smtClean="0"/>
                        <a:t>апрель</a:t>
                      </a:r>
                      <a:endParaRPr lang="ru-RU" sz="1400" dirty="0" smtClean="0"/>
                    </a:p>
                  </a:txBody>
                  <a:tcPr/>
                </a:tc>
              </a:tr>
              <a:tr h="330528">
                <a:tc gridSpan="2">
                  <a:txBody>
                    <a:bodyPr/>
                    <a:lstStyle/>
                    <a:p>
                      <a:r>
                        <a:rPr kumimoji="0" lang="ru-RU" sz="1800" u="sng" kern="1200" dirty="0" smtClean="0"/>
                        <a:t>предметные результаты</a:t>
                      </a:r>
                      <a:r>
                        <a:rPr kumimoji="0" lang="ru-RU" sz="1800" kern="1200" dirty="0" smtClean="0"/>
                        <a:t>: освоение программы по русскому языку, математике, окружающему миру; </a:t>
                      </a:r>
                      <a:r>
                        <a:rPr kumimoji="0" lang="ru-RU" sz="1800" u="sng" kern="1200" dirty="0" err="1" smtClean="0"/>
                        <a:t>метапредметные</a:t>
                      </a:r>
                      <a:r>
                        <a:rPr kumimoji="0" lang="ru-RU" sz="1800" u="sng" kern="1200" dirty="0" smtClean="0"/>
                        <a:t> результаты</a:t>
                      </a:r>
                      <a:r>
                        <a:rPr kumimoji="0" lang="ru-RU" sz="1800" kern="1200" dirty="0" smtClean="0"/>
                        <a:t>: овладение</a:t>
                      </a:r>
                      <a:r>
                        <a:rPr kumimoji="0" lang="ru-RU" sz="1800" kern="1200" baseline="0" dirty="0" smtClean="0"/>
                        <a:t> регулятивными, коммуникативными и познавательными действиями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066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ККР 4е классы в 2014г.</a:t>
            </a:r>
            <a:endParaRPr 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214422"/>
          <a:ext cx="8640000" cy="5364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Русский язык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ОУУ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76,70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77,36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81,19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МБОУ СОШ №2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79,82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74,91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78,32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78,82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МБОУ СОШ №6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87,57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92,07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81,62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70,09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69,14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66,28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69,14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73,17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70,02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МКОУ СОШ №14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67,57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68,86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58,14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Лицей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83,06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85,52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77,65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Гимназия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69,14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65,46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60,59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№18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61,60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65,73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62,67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Прав.</a:t>
                      </a:r>
                      <a:r>
                        <a:rPr lang="ru-RU" sz="1600" baseline="0" dirty="0" smtClean="0"/>
                        <a:t> гимназия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76,40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70,64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78,50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НОУ Знание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67,33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73,33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77,50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76,42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78,29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74,54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Край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68,80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71,72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67,10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066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ККР 4е классы в 2014г.</a:t>
            </a:r>
            <a:endParaRPr lang="fr-F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3" name="Диаграмма 3"/>
          <p:cNvGraphicFramePr>
            <a:graphicFrameLocks/>
          </p:cNvGraphicFramePr>
          <p:nvPr/>
        </p:nvGraphicFramePr>
        <p:xfrm>
          <a:off x="71406" y="1620855"/>
          <a:ext cx="9040813" cy="4308475"/>
        </p:xfrm>
        <a:graphic>
          <a:graphicData uri="http://schemas.openxmlformats.org/presentationml/2006/ole">
            <p:oleObj spid="_x0000_s5123" name="Worksheet" r:id="rId4" imgW="8839200" imgH="4229172" progId="Excel.Sheet.8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42938" y="3357562"/>
            <a:ext cx="77866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8429625" y="3214686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76,42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2938" y="3214686"/>
            <a:ext cx="778668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8429625" y="3000372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78,29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42910" y="3643314"/>
            <a:ext cx="7786687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8429625" y="3478215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74,54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Итоги ГИА – 9 в 2014г.</a:t>
            </a:r>
            <a:b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(математика)</a:t>
            </a:r>
            <a:endParaRPr 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41120"/>
          <a:ext cx="7858179" cy="502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21428"/>
                <a:gridCol w="1316525"/>
                <a:gridCol w="1333084"/>
                <a:gridCol w="1872697"/>
                <a:gridCol w="12144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lt1"/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Кач-во</a:t>
                      </a:r>
                      <a:r>
                        <a:rPr lang="ru-RU" sz="1600" dirty="0" smtClean="0"/>
                        <a:t> (%)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Неуд.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№1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</a:t>
                      </a:r>
                      <a:r>
                        <a:rPr lang="ru-RU" sz="1600" u="none" strike="noStrike" dirty="0"/>
                        <a:t>№2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/>
                        <a:t>МБОУ СОШ №4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МБОУ ООШ №5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МКОУ ООШ №14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Лицей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Гимназия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Город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Итоги ГИА – 9 в 2014г.</a:t>
            </a:r>
            <a:b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(русский язык)</a:t>
            </a:r>
            <a:endParaRPr 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42910" y="1341120"/>
          <a:ext cx="7858179" cy="502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1428"/>
                <a:gridCol w="1316525"/>
                <a:gridCol w="1333084"/>
                <a:gridCol w="1872697"/>
                <a:gridCol w="12144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Кач-во</a:t>
                      </a:r>
                      <a:r>
                        <a:rPr lang="ru-RU" sz="1600" dirty="0" smtClean="0"/>
                        <a:t> (%)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/>
                        <a:t>Неуд.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№1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4,0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МБОУ СОШ </a:t>
                      </a:r>
                      <a:r>
                        <a:rPr lang="ru-RU" sz="1600" u="none" strike="noStrike" dirty="0"/>
                        <a:t>№2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59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МБОУ ООШ №5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47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57,4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101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60,4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57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38,6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2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85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4,1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82,3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МКОУ ООШ №14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20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СОШ №18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40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МБОУ Лицей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114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smtClean="0"/>
                        <a:t>4,0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71,5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0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/>
                        <a:t>МБОУ Гимназия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29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4,1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83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kern="1200" dirty="0" smtClean="0"/>
                        <a:t>0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/>
                        <a:t>Город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648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3,7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56,3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/>
                        <a:t>13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Итоги ГИА – 9 в 2014г.</a:t>
            </a:r>
            <a:b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(математика, русский язык)</a:t>
            </a:r>
            <a:endParaRPr lang="fr-F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6866" name="Диаграмма 3"/>
          <p:cNvGraphicFramePr>
            <a:graphicFrameLocks/>
          </p:cNvGraphicFramePr>
          <p:nvPr/>
        </p:nvGraphicFramePr>
        <p:xfrm>
          <a:off x="149225" y="1428750"/>
          <a:ext cx="8845550" cy="4640263"/>
        </p:xfrm>
        <a:graphic>
          <a:graphicData uri="http://schemas.openxmlformats.org/presentationml/2006/ole">
            <p:oleObj spid="_x0000_s36866" name="Worksheet" r:id="rId4" imgW="8677359" imgH="4552851" progId="Excel.Sheet.8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42938" y="4214818"/>
            <a:ext cx="77866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29625" y="4071942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3,23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42938" y="3071810"/>
            <a:ext cx="778668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8429625" y="2906711"/>
            <a:ext cx="714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3,7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1216</Words>
  <Application>Microsoft Office PowerPoint</Application>
  <PresentationFormat>Экран (4:3)</PresentationFormat>
  <Paragraphs>512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Modèle par défaut</vt:lpstr>
      <vt:lpstr>Worksheet</vt:lpstr>
      <vt:lpstr>Результаты независимой оценки качества образования  в 2013-2014 учебном году</vt:lpstr>
      <vt:lpstr>Слайд 2</vt:lpstr>
      <vt:lpstr>Некоторые тенденции в развитии общероссийской системы оценки качества образования</vt:lpstr>
      <vt:lpstr>Инструменты оценки качества образования в начальной школе</vt:lpstr>
      <vt:lpstr>Результаты ККР 4е классы в 2014г.</vt:lpstr>
      <vt:lpstr>Результаты ККР 4е классы в 2014г.</vt:lpstr>
      <vt:lpstr>Итоги ГИА – 9 в 2014г. (математика)</vt:lpstr>
      <vt:lpstr>Итоги ГИА – 9 в 2014г. (русский язык)</vt:lpstr>
      <vt:lpstr>Итоги ГИА – 9 в 2014г. (математика, русский язык)</vt:lpstr>
      <vt:lpstr>Результаты ЕГЭ (математика) в 2014г.</vt:lpstr>
      <vt:lpstr>Результаты ЕГЭ (русский язык) в 2014г.</vt:lpstr>
      <vt:lpstr>Слайд 12</vt:lpstr>
      <vt:lpstr>Слайд 13</vt:lpstr>
      <vt:lpstr>Изменения в ГИА 2015</vt:lpstr>
      <vt:lpstr>Изменения в ГИА 2015</vt:lpstr>
      <vt:lpstr>Слайд 16</vt:lpstr>
      <vt:lpstr>Слайд 17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Mediac</dc:creator>
  <cp:lastModifiedBy>ПользовательХ</cp:lastModifiedBy>
  <cp:revision>142</cp:revision>
  <dcterms:created xsi:type="dcterms:W3CDTF">2007-06-01T15:54:39Z</dcterms:created>
  <dcterms:modified xsi:type="dcterms:W3CDTF">2014-09-09T01:36:47Z</dcterms:modified>
</cp:coreProperties>
</file>