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0" r:id="rId3"/>
    <p:sldId id="256" r:id="rId4"/>
    <p:sldId id="257" r:id="rId5"/>
    <p:sldId id="267" r:id="rId6"/>
    <p:sldId id="261" r:id="rId7"/>
    <p:sldId id="262" r:id="rId8"/>
    <p:sldId id="264" r:id="rId9"/>
    <p:sldId id="266" r:id="rId10"/>
    <p:sldId id="265" r:id="rId11"/>
    <p:sldId id="268" r:id="rId12"/>
    <p:sldId id="270" r:id="rId13"/>
    <p:sldId id="269" r:id="rId14"/>
    <p:sldId id="271" r:id="rId15"/>
  </p:sldIdLst>
  <p:sldSz cx="10704513" cy="741203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5" autoAdjust="0"/>
    <p:restoredTop sz="94660"/>
  </p:normalViewPr>
  <p:slideViewPr>
    <p:cSldViewPr>
      <p:cViewPr varScale="1">
        <p:scale>
          <a:sx n="74" d="100"/>
          <a:sy n="74" d="100"/>
        </p:scale>
        <p:origin x="-120" y="-366"/>
      </p:cViewPr>
      <p:guideLst>
        <p:guide orient="horz" pos="2334"/>
        <p:guide pos="33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40;&#1076;&#1072;&#1087;&#1090;&#1054;&#1055;%20&#1053;&#1054;&#1054;_%202013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39688" y="321643"/>
          <a:ext cx="10153128" cy="7246620"/>
        </p:xfrm>
        <a:graphic>
          <a:graphicData uri="http://schemas.openxmlformats.org/drawingml/2006/table">
            <a:tbl>
              <a:tblPr/>
              <a:tblGrid>
                <a:gridCol w="10153128"/>
              </a:tblGrid>
              <a:tr h="13269779">
                <a:tc>
                  <a:txBody>
                    <a:bodyPr/>
                    <a:lstStyle/>
                    <a:p>
                      <a:pPr algn="just">
                        <a:lnSpc>
                          <a:spcPts val="89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1400" b="1" i="1" spc="0" dirty="0" smtClean="0">
                        <a:latin typeface="Times New Roman"/>
                        <a:ea typeface="Arial Unicode MS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r>
                        <a:rPr lang="ru-RU" sz="3600" b="1" i="0" spc="0" dirty="0" smtClean="0">
                          <a:solidFill>
                            <a:srgbClr val="FF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Образовательная программа начального общего образования МБОУ «СОШ №6»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3600" b="1" i="1" spc="0" dirty="0" smtClean="0">
                        <a:latin typeface="Times New Roman"/>
                        <a:ea typeface="Arial Unicode MS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r>
                        <a:rPr lang="ru-RU" sz="3600" b="1" i="1" spc="0" dirty="0" smtClean="0">
                          <a:latin typeface="Times New Roman"/>
                          <a:ea typeface="Arial Unicode MS"/>
                          <a:cs typeface="Times New Roman"/>
                        </a:rPr>
                        <a:t>П 2.5</a:t>
                      </a:r>
                      <a:r>
                        <a:rPr lang="ru-RU" sz="3600" b="1" i="1" spc="0" dirty="0">
                          <a:latin typeface="Times New Roman"/>
                          <a:ea typeface="Arial Unicode MS"/>
                          <a:cs typeface="Times New Roman"/>
                        </a:rPr>
                        <a:t>. </a:t>
                      </a:r>
                      <a:r>
                        <a:rPr lang="ru-RU" sz="3600" b="1" i="1" spc="0" dirty="0" smtClean="0">
                          <a:latin typeface="Times New Roman"/>
                          <a:ea typeface="Arial Unicode MS"/>
                          <a:cs typeface="Times New Roman"/>
                        </a:rPr>
                        <a:t> -  Программа </a:t>
                      </a:r>
                      <a:r>
                        <a:rPr lang="ru-RU" sz="3600" b="1" i="1" spc="0" dirty="0">
                          <a:latin typeface="Times New Roman"/>
                          <a:ea typeface="Arial Unicode MS"/>
                          <a:cs typeface="Times New Roman"/>
                        </a:rPr>
                        <a:t>коррекционной работы </a:t>
                      </a:r>
                      <a:endParaRPr lang="ru-RU" sz="3600" b="1" i="1" spc="0" dirty="0" smtClean="0">
                        <a:latin typeface="Times New Roman"/>
                        <a:ea typeface="Arial Unicode MS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r>
                        <a:rPr lang="ru-RU" sz="3600" b="0" spc="0" dirty="0" smtClean="0">
                          <a:latin typeface="Times New Roman"/>
                          <a:ea typeface="Arial Unicode MS"/>
                          <a:cs typeface="Times New Roman"/>
                        </a:rPr>
                        <a:t>(</a:t>
                      </a:r>
                      <a:r>
                        <a:rPr lang="ru-RU" sz="3600" b="0" spc="0" dirty="0" err="1" smtClean="0">
                          <a:latin typeface="Times New Roman"/>
                          <a:ea typeface="Arial Unicode MS"/>
                          <a:cs typeface="Times New Roman"/>
                        </a:rPr>
                        <a:t>стр</a:t>
                      </a:r>
                      <a:r>
                        <a:rPr lang="ru-RU" sz="3600" b="0" spc="0" dirty="0" smtClean="0">
                          <a:latin typeface="Times New Roman"/>
                          <a:ea typeface="Arial Unicode MS"/>
                          <a:cs typeface="Times New Roman"/>
                        </a:rPr>
                        <a:t> 112):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предусматривает </a:t>
                      </a:r>
                      <a:r>
                        <a:rPr lang="ru-RU" sz="3200" i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специальных условий обучения и воспитания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позволяющих учитывать особые образовательные потребности детей с ограниченными возможностями здоровья,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endParaRPr lang="ru-RU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этого предусматривает их специальное сопровождение в отдельном классе, </a:t>
                      </a:r>
                      <a:r>
                        <a:rPr lang="ru-RU" sz="320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обучение по адаптированным программам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320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39688" y="321643"/>
          <a:ext cx="10153128" cy="9681926"/>
        </p:xfrm>
        <a:graphic>
          <a:graphicData uri="http://schemas.openxmlformats.org/drawingml/2006/table">
            <a:tbl>
              <a:tblPr/>
              <a:tblGrid>
                <a:gridCol w="10153128"/>
              </a:tblGrid>
              <a:tr h="9681926">
                <a:tc>
                  <a:txBody>
                    <a:bodyPr/>
                    <a:lstStyle/>
                    <a:p>
                      <a:pPr algn="just">
                        <a:lnSpc>
                          <a:spcPts val="89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2000" b="1" i="1" spc="0" dirty="0" smtClean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требования к результатам реализации АП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Требования к результатам реализации Программы проектируются </a:t>
                      </a:r>
                      <a:r>
                        <a:rPr lang="ru-RU" sz="240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параллельно с описанием содержания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рамках обозначенных выше компонентов.</a:t>
                      </a:r>
                    </a:p>
                    <a:p>
                      <a:pPr lvl="0"/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Эти требования являются основой для осуществления промежуточной и итоговой оценки результативности АП. </a:t>
                      </a:r>
                    </a:p>
                    <a:p>
                      <a:pPr lvl="0"/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контрольно-измерительных материалов </a:t>
                      </a:r>
                    </a:p>
                    <a:p>
                      <a:pPr lvl="0"/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включает в себя тестовые материалы, тексты контрольных работ, вопросы для промежуточной и итоговой аттестации, включает критерии оценки проверочных работ.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9768" y="393651"/>
            <a:ext cx="907300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Адаптированная образовательная программа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1736" y="4066059"/>
            <a:ext cx="4248473" cy="31085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Индивидуальные адаптированные программы по предметам учебного плана </a:t>
            </a:r>
            <a:r>
              <a:rPr lang="ru-RU" sz="2800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детей, не справляющихся с нормами класса</a:t>
            </a:r>
          </a:p>
          <a:p>
            <a:pPr algn="ctr"/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год </a:t>
            </a:r>
            <a:endParaRPr lang="ru-RU" sz="28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736" y="1401764"/>
            <a:ext cx="4248473" cy="2246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Адаптированные программы по предметам учебного плана </a:t>
            </a:r>
            <a:r>
              <a:rPr lang="ru-RU" sz="2800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детей с ЛУО</a:t>
            </a:r>
          </a:p>
          <a:p>
            <a:pPr algn="ctr"/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ступень</a:t>
            </a:r>
            <a:endParaRPr lang="ru-RU" sz="28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8280" y="1401764"/>
            <a:ext cx="4248473" cy="2246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Адаптированные программы по предметам учебного плана </a:t>
            </a:r>
            <a:r>
              <a:rPr lang="ru-RU" sz="2800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детей с ТУО </a:t>
            </a:r>
          </a:p>
          <a:p>
            <a:pPr algn="ctr"/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год</a:t>
            </a:r>
            <a:endParaRPr lang="ru-RU" sz="28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0288" y="4066060"/>
            <a:ext cx="4248473" cy="26776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Индивидуальные адаптированные программы по предметам учебного плана </a:t>
            </a:r>
          </a:p>
          <a:p>
            <a:pPr algn="ctr"/>
            <a:r>
              <a:rPr lang="ru-RU" sz="2800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Иванова Дмитрия</a:t>
            </a:r>
          </a:p>
          <a:p>
            <a:pPr algn="ctr"/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год </a:t>
            </a:r>
            <a:endParaRPr lang="ru-RU" sz="28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416152" y="969715"/>
            <a:ext cx="21602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192015" y="370601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144345" y="969715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656512" y="370601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984104" y="3706019"/>
            <a:ext cx="331236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7680" y="393651"/>
          <a:ext cx="4536504" cy="5767615"/>
        </p:xfrm>
        <a:graphic>
          <a:graphicData uri="http://schemas.openxmlformats.org/drawingml/2006/table">
            <a:tbl>
              <a:tblPr/>
              <a:tblGrid>
                <a:gridCol w="1828143"/>
                <a:gridCol w="2182862"/>
                <a:gridCol w="525499"/>
              </a:tblGrid>
              <a:tr h="57606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Учебный план 1-4 классов для детей с ОВЗ, </a:t>
                      </a:r>
                      <a:r>
                        <a:rPr kumimoji="0" lang="ru-RU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имеющих ЛУО</a:t>
                      </a:r>
                      <a:endParaRPr kumimoji="0" lang="ru-RU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2е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400" dirty="0" smtClean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79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Обязательная часть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088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Филология 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 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Литературное чтение 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1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 и информатика 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 и естествознание</a:t>
                      </a: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Окружающий мир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Искусство</a:t>
                      </a: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 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2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Изобразительное искусство 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8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848200" y="393650"/>
          <a:ext cx="5496271" cy="5726822"/>
        </p:xfrm>
        <a:graphic>
          <a:graphicData uri="http://schemas.openxmlformats.org/drawingml/2006/table">
            <a:tbl>
              <a:tblPr/>
              <a:tblGrid>
                <a:gridCol w="492203"/>
                <a:gridCol w="4367392"/>
                <a:gridCol w="636676"/>
              </a:tblGrid>
              <a:tr h="72008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Учебный план 1-4 классов для детей с ОВЗ, </a:t>
                      </a:r>
                      <a:r>
                        <a:rPr kumimoji="0" lang="ru-RU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имеющих ТУО</a:t>
                      </a:r>
                      <a:endParaRPr kumimoji="0" lang="ru-RU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2ж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400" dirty="0" smtClean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Обязательная часть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70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Фил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 (графика и письмо)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Литературное чтение (альтернативное чтение)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 (математические представления и конструирование)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Окружающий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мир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94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Иск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Изобразительное искусство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Технология (ручной труд)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ourier New"/>
                        <a:cs typeface="Courier New"/>
                      </a:endParaRPr>
                    </a:p>
                  </a:txBody>
                  <a:tcPr marL="26316" marR="26316" marT="5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3374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 (адаптивная физическая культура)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87759" y="465659"/>
          <a:ext cx="9217024" cy="5819556"/>
        </p:xfrm>
        <a:graphic>
          <a:graphicData uri="http://schemas.openxmlformats.org/drawingml/2006/table">
            <a:tbl>
              <a:tblPr/>
              <a:tblGrid>
                <a:gridCol w="2989837"/>
                <a:gridCol w="3112775"/>
                <a:gridCol w="3114412"/>
              </a:tblGrid>
              <a:tr h="490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2д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2е / 2ж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матем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культ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</a:t>
                      </a:r>
                      <a:r>
                        <a:rPr lang="ru-RU" sz="28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культ</a:t>
                      </a: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культ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окр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мир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</a:t>
                      </a: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русский яз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лит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чтен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лит чтен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лит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чтен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лит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чтен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ИЗО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ИЗО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ИЗО</a:t>
                      </a: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лит чтен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лит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чтен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матем</a:t>
                      </a: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матем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матем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</a:t>
                      </a:r>
                    </a:p>
                  </a:txBody>
                  <a:tcPr marL="50325" marR="50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ремесло</a:t>
                      </a:r>
                    </a:p>
                  </a:txBody>
                  <a:tcPr marL="50325" marR="50325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матем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матем</a:t>
                      </a: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матем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6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окр мир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окр мир</a:t>
                      </a: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окр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мир</a:t>
                      </a: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лит чтен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русский яз</a:t>
                      </a: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</a:t>
                      </a: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лит </a:t>
                      </a:r>
                      <a:r>
                        <a:rPr lang="ru-RU" sz="28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чтен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ИЗО</a:t>
                      </a: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3706" y="207059"/>
          <a:ext cx="10009110" cy="7124891"/>
        </p:xfrm>
        <a:graphic>
          <a:graphicData uri="http://schemas.openxmlformats.org/drawingml/2006/table">
            <a:tbl>
              <a:tblPr/>
              <a:tblGrid>
                <a:gridCol w="288030"/>
                <a:gridCol w="1728192"/>
                <a:gridCol w="1584176"/>
                <a:gridCol w="1440160"/>
                <a:gridCol w="1334705"/>
                <a:gridCol w="1210923"/>
                <a:gridCol w="1211462"/>
                <a:gridCol w="1211462"/>
              </a:tblGrid>
              <a:tr h="720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Расписание </a:t>
                      </a: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ИКЗ </a:t>
                      </a:r>
                      <a:endParaRPr lang="ru-RU" sz="1400" b="1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2014-15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Понедельник </a:t>
                      </a:r>
                    </a:p>
                  </a:txBody>
                  <a:tcPr marL="41497" marR="414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Вторник </a:t>
                      </a:r>
                    </a:p>
                  </a:txBody>
                  <a:tcPr marL="41497" marR="414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Среда </a:t>
                      </a:r>
                    </a:p>
                  </a:txBody>
                  <a:tcPr marL="41497" marR="414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Четверг </a:t>
                      </a:r>
                    </a:p>
                  </a:txBody>
                  <a:tcPr marL="41497" marR="414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Пятница </a:t>
                      </a:r>
                    </a:p>
                  </a:txBody>
                  <a:tcPr marL="41497" marR="414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Суббота </a:t>
                      </a:r>
                    </a:p>
                  </a:txBody>
                  <a:tcPr marL="41497" marR="414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7"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Г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Андрющенко Алексей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ЛФК-11.50  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  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Пс-12.00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Закомолкин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Валентин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</a:t>
                      </a: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ЛФК-10.50   </a:t>
                      </a: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Лог-11.15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Лог-12.15   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Пс-12.00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Шимон Юлия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   </a:t>
                      </a:r>
                      <a:endParaRPr lang="ru-RU" sz="1400" b="1" i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Лог-12.20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   </a:t>
                      </a: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ЛФК-12.20    </a:t>
                      </a: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Сировецкий Семен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   </a:t>
                      </a:r>
                      <a:endParaRPr lang="ru-RU" sz="1400" b="1" i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Лог-12.20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   </a:t>
                      </a: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ЛФК-12.20    </a:t>
                      </a: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Пс-12.10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Нуриева Сакина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Лог-12.10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ЛФК-10.50    </a:t>
                      </a: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Пс-12.00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Козырев Иван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   </a:t>
                      </a:r>
                      <a:endParaRPr lang="ru-RU" sz="1400" b="1" i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Лог-12.20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   </a:t>
                      </a: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ЛФК-12.20    </a:t>
                      </a: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Карпинский Никита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ЛФК-11.50  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  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Пс-12.00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Ходальский Максим  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Пс-11.50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ЛФК-11.50   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  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Пс-12.00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11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Лог- 8з по 20 минут, пс-4з. по 20 минут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ЛФК-3з. по 15 минут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387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2Е+2Ж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Габдрахманов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Никита 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Пс-12.20       </a:t>
                      </a:r>
                      <a:endParaRPr lang="ru-RU" sz="1400" b="1" i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Лог-12.45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Пс-12.10         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Лог-12.40     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ЛФК-12.10 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Лог-12.10 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Рассолов Максим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Пс-12.20       </a:t>
                      </a:r>
                      <a:endParaRPr lang="ru-RU" sz="1400" b="1" i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Лог-12.45    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Пс-12.10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ЛФК-12.10  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Лог-12.10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Мозгов Роман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Пс-12.20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ЛФК-12.20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Пс-12.10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Лог-12.40     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Лог-12.30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Ерикайлов Юрий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Пс-12.20            </a:t>
                      </a:r>
                      <a:endParaRPr lang="ru-RU" sz="1400" b="1" i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Лог-12.45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ЛФК-12.20   </a:t>
                      </a: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Пс-10.30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Лог-11.35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Рябкин Алексей</a:t>
                      </a: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Пс-12.20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Лог-11.50    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ЛФК-12.20   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Пс-10.30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Лог-10.20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56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Лог- 8з по 20 минут, пс-4з. по 20 минут. ЛФК-3з. по 15 минут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497" marR="41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39688" y="321643"/>
          <a:ext cx="10153128" cy="7019156"/>
        </p:xfrm>
        <a:graphic>
          <a:graphicData uri="http://schemas.openxmlformats.org/drawingml/2006/table">
            <a:tbl>
              <a:tblPr/>
              <a:tblGrid>
                <a:gridCol w="10153128"/>
              </a:tblGrid>
              <a:tr h="9745241">
                <a:tc>
                  <a:txBody>
                    <a:bodyPr/>
                    <a:lstStyle/>
                    <a:p>
                      <a:pPr algn="just">
                        <a:lnSpc>
                          <a:spcPts val="89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1400" b="1" i="1" spc="0" dirty="0" smtClean="0">
                        <a:latin typeface="Times New Roman"/>
                        <a:ea typeface="Arial Unicode MS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r>
                        <a:rPr lang="ru-RU" sz="3600" b="1" i="1" spc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Программа </a:t>
                      </a:r>
                      <a:r>
                        <a:rPr lang="ru-RU" sz="3600" b="1" i="1" spc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коррекционной работы </a:t>
                      </a:r>
                      <a:r>
                        <a:rPr lang="ru-RU" sz="3600" b="1" i="1" spc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ОП НОО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endParaRPr lang="ru-RU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Описывает условия и механизм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предоставления этих условий в целом</a:t>
                      </a:r>
                      <a:endParaRPr lang="ru-RU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3600" b="1" i="1" spc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r>
                        <a:rPr lang="ru-RU" sz="3600" b="1" i="1" spc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Адаптированная образовательная программа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endParaRPr lang="ru-RU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Конкретизирует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механизм,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содержание,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79980" algn="l"/>
                        </a:tabLst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организацию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образовательной деятельности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320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5792" y="3081334"/>
            <a:ext cx="9217024" cy="433070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2969" y="65425"/>
            <a:ext cx="8785711" cy="572882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11698" y="135273"/>
            <a:ext cx="1008111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-6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АОП разрабатывается самостоятельно образовательной организацией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учетом федеральных государственных образовательных стандартов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 </a:t>
            </a:r>
          </a:p>
          <a:p>
            <a:pPr marL="457200" marR="0" lvl="1" indent="-6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1" indent="-6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основании основной общеобразовательной программы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457200" marR="0" lvl="1" indent="-6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1" indent="-6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особыми образовательными потребностями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детей с ОВЗ.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Адаптация общеобразовательной программы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осуществляется с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учетом рекомендаций ПМПК (городской, затем - школьной),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индивидуальной программы реабилитации инвалида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включает следующие направления деятельности: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3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и подбор содержания;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3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изменение структуры и временных рамок;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3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использование разных форм, методов и приемов организации учебной деятельности.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737" y="1113731"/>
            <a:ext cx="95770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379980" algn="l"/>
              </a:tabLst>
            </a:pPr>
            <a:r>
              <a:rPr lang="ru-RU" sz="6600" b="1" i="1" dirty="0" smtClean="0">
                <a:solidFill>
                  <a:srgbClr val="FF0000"/>
                </a:solidFill>
                <a:latin typeface="Times New Roman"/>
                <a:ea typeface="Arial Unicode MS"/>
                <a:cs typeface="Times New Roman"/>
                <a:hlinkClick r:id="rId2" action="ppaction://hlinkfile"/>
              </a:rPr>
              <a:t>Адаптированная образовательная программа НОО МБОУ «СОШ №6»</a:t>
            </a:r>
            <a:endParaRPr lang="ru-RU" sz="6600" b="1" i="1" dirty="0" smtClean="0">
              <a:solidFill>
                <a:srgbClr val="FF0000"/>
              </a:solidFill>
              <a:latin typeface="Times New Roman"/>
              <a:ea typeface="Arial Unicode MS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39688" y="321643"/>
          <a:ext cx="10153128" cy="10483917"/>
        </p:xfrm>
        <a:graphic>
          <a:graphicData uri="http://schemas.openxmlformats.org/drawingml/2006/table">
            <a:tbl>
              <a:tblPr/>
              <a:tblGrid>
                <a:gridCol w="10153128"/>
              </a:tblGrid>
              <a:tr h="10483917">
                <a:tc>
                  <a:txBody>
                    <a:bodyPr/>
                    <a:lstStyle/>
                    <a:p>
                      <a:pPr algn="just">
                        <a:lnSpc>
                          <a:spcPts val="89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2000" b="1" i="1" spc="0" dirty="0" smtClean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  <a:p>
                      <a:r>
                        <a:rPr lang="ru-RU" sz="2000" b="1" i="1" cap="all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Общие положения</a:t>
                      </a:r>
                      <a:endParaRPr lang="ru-RU" sz="20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b="1" i="1" cap="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en-US" sz="2000" b="1" i="1" cap="all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b="1" i="1" cap="all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</a:t>
                      </a:r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</a:t>
                      </a:r>
                      <a:r>
                        <a:rPr lang="ru-RU" sz="2000" b="1" i="1" cap="all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ru-RU" sz="2000" b="0" i="0" cap="none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cap="all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 образования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n-US" sz="2000" b="1" cap="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I.</a:t>
                      </a:r>
                      <a:r>
                        <a:rPr lang="en-US" sz="2000" b="1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ru-RU" sz="2000" b="1" cap="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Образовательный компонент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8"/>
                      <a:r>
                        <a:rPr lang="ru-RU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en-US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ru-RU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1. Содержание обучения детей с легкой умственной отсталостью.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8"/>
                      <a:r>
                        <a:rPr lang="ru-RU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  <a:r>
                        <a:rPr lang="en-US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ru-RU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Содержание обучения детей с умеренной и тяжелой  умственной отсталостью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8"/>
                      <a:r>
                        <a:rPr lang="ru-RU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  <a:r>
                        <a:rPr lang="en-US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ru-RU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Ожидаемые результаты освоения обучающимися адаптированной образовательной программы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8"/>
                      <a:r>
                        <a:rPr lang="ru-RU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  <a:r>
                        <a:rPr lang="en-US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ru-RU" sz="2000" b="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Оценка достижения планируемых результатов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n-US" sz="2000" b="1" cap="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II.</a:t>
                      </a:r>
                      <a:r>
                        <a:rPr lang="en-US" sz="2000" b="1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ru-RU" sz="2000" b="1" cap="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коррекционный компонент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n-US" sz="2000" b="1" cap="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III. </a:t>
                      </a:r>
                      <a:r>
                        <a:rPr lang="ru-RU" sz="2000" b="1" cap="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воспитательный компонент 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b="1" i="1" cap="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b="1" i="1" cap="all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</a:t>
                      </a:r>
                      <a:r>
                        <a:rPr lang="ru-RU" sz="2000" b="1" i="1" cap="all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Организационный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000" b="1" cap="sm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Структура программ отдельных учебных предметов, курсов</a:t>
                      </a:r>
                    </a:p>
                    <a:p>
                      <a:pPr lvl="0"/>
                      <a:r>
                        <a:rPr lang="ru-RU" sz="2000" b="1" cap="sm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Механизм реализации адаптированной образовательной программы</a:t>
                      </a:r>
                    </a:p>
                    <a:p>
                      <a:pPr lvl="0"/>
                      <a:r>
                        <a:rPr lang="ru-RU" sz="2000" b="1" cap="sm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Учебный план начального общего образования для классов для детей с ОВЗ, с умственной отсталостью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раздел. </a:t>
                      </a:r>
                      <a:r>
                        <a:rPr lang="ru-RU" sz="2000" b="1" i="1" cap="all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Требования к условиям реализации адаптированной программы</a:t>
                      </a:r>
                      <a:endParaRPr lang="ru-RU" sz="20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11697" y="249635"/>
          <a:ext cx="10081120" cy="10599994"/>
        </p:xfrm>
        <a:graphic>
          <a:graphicData uri="http://schemas.openxmlformats.org/drawingml/2006/table">
            <a:tbl>
              <a:tblPr/>
              <a:tblGrid>
                <a:gridCol w="10081120"/>
              </a:tblGrid>
              <a:tr h="10599994">
                <a:tc>
                  <a:txBody>
                    <a:bodyPr/>
                    <a:lstStyle/>
                    <a:p>
                      <a:pPr algn="just">
                        <a:lnSpc>
                          <a:spcPts val="89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2000" b="1" i="1" spc="0" dirty="0" smtClean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Адаптированные  программы по предметам – приложение к АОП НОО.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 algn="ctr"/>
                      <a:r>
                        <a:rPr lang="ru-RU" sz="3600" b="1" cap="small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Структура программ отдельных учебных предметов, курсов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Титульный лист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lang="ru-RU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Пояснительная записка 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lang="ru-RU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 программы по трем блокам: образовательный, коррекционный и воспитательный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требования к результатам реализации АП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контрольно-измерительных материалов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3705" y="321643"/>
          <a:ext cx="10009112" cy="11897953"/>
        </p:xfrm>
        <a:graphic>
          <a:graphicData uri="http://schemas.openxmlformats.org/drawingml/2006/table">
            <a:tbl>
              <a:tblPr/>
              <a:tblGrid>
                <a:gridCol w="10009112"/>
              </a:tblGrid>
              <a:tr h="11897953">
                <a:tc>
                  <a:txBody>
                    <a:bodyPr/>
                    <a:lstStyle/>
                    <a:p>
                      <a:pPr algn="just">
                        <a:lnSpc>
                          <a:spcPts val="89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2000" b="1" i="1" spc="0" dirty="0" smtClean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  <a:p>
                      <a:pPr lvl="0"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Пояснительная записка</a:t>
                      </a:r>
                      <a:r>
                        <a:rPr lang="ru-RU" sz="2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endParaRPr lang="ru-RU" sz="28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Излагается краткая психолого-педагогическая характеристика лиц с ОВЗ, с описанием особенностей их психофизического развития (в частности, умственная отсталость определенной степени).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основе данных психолого-педагогической диагностики формулируется цель и задачи обучения по предмету на текущий период (ступень или год).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Указываются примерные программы, на основе которых подготовлена АП, а также обосновывается варьирование, если имеет место перераспределение количества часов, отводимых на изучение определенных разделов и тем, изменение последовательности изучения тем и др.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39688" y="321643"/>
          <a:ext cx="10153128" cy="11581378"/>
        </p:xfrm>
        <a:graphic>
          <a:graphicData uri="http://schemas.openxmlformats.org/drawingml/2006/table">
            <a:tbl>
              <a:tblPr/>
              <a:tblGrid>
                <a:gridCol w="10153128"/>
              </a:tblGrid>
              <a:tr h="11581378">
                <a:tc>
                  <a:txBody>
                    <a:bodyPr/>
                    <a:lstStyle/>
                    <a:p>
                      <a:pPr algn="just">
                        <a:lnSpc>
                          <a:spcPts val="89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tabLst>
                          <a:tab pos="2379980" algn="l"/>
                        </a:tabLst>
                      </a:pPr>
                      <a:endParaRPr lang="ru-RU" sz="2000" b="1" i="1" spc="0" dirty="0" smtClean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 программы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трем блокам</a:t>
                      </a:r>
                      <a:r>
                        <a:rPr lang="ru-RU" sz="240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образовательный, коррекционный и воспитательный. </a:t>
                      </a:r>
                    </a:p>
                    <a:p>
                      <a:pPr lvl="0"/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Проектирование каждого из трех блоков должно идти </a:t>
                      </a:r>
                      <a:r>
                        <a:rPr lang="ru-RU" sz="240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учетом развития предметных, </a:t>
                      </a:r>
                      <a:r>
                        <a:rPr lang="ru-RU" sz="2400" u="sng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метапредметных</a:t>
                      </a:r>
                      <a:r>
                        <a:rPr lang="ru-RU" sz="240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личностных результатов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освоения обучающимися  АП.</a:t>
                      </a:r>
                    </a:p>
                    <a:p>
                      <a:pPr lvl="2"/>
                      <a:endParaRPr lang="ru-RU" sz="24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2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Образовательный компонент АП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раскрывается содержание образования по годам обучения, ожидаемые результаты предметных достижений, формы оценивания предметных достижений обучающихся с ОВЗ; </a:t>
                      </a:r>
                    </a:p>
                    <a:p>
                      <a:pPr lvl="0"/>
                      <a:endParaRPr lang="ru-RU" sz="24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Коррекционный компонент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излагает направления коррекционной работы с обучающимся (обучающимися) в рамках предмета, ее приемы, методы и формы. </a:t>
                      </a:r>
                    </a:p>
                    <a:p>
                      <a:pPr lvl="0"/>
                      <a:endParaRPr lang="ru-RU" sz="24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Воспитательный компонент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содержит описание приемов, методов и форм работы, реализуемых в урочное и внеурочное время.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784</Words>
  <Application>Microsoft Office PowerPoint</Application>
  <PresentationFormat>Произвольный</PresentationFormat>
  <Paragraphs>273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111</cp:lastModifiedBy>
  <cp:revision>41</cp:revision>
  <dcterms:modified xsi:type="dcterms:W3CDTF">2014-10-18T05:05:56Z</dcterms:modified>
</cp:coreProperties>
</file>