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72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76" autoAdjust="0"/>
    <p:restoredTop sz="94660"/>
  </p:normalViewPr>
  <p:slideViewPr>
    <p:cSldViewPr showGuides="1">
      <p:cViewPr varScale="1">
        <p:scale>
          <a:sx n="99" d="100"/>
          <a:sy n="99" d="100"/>
        </p:scale>
        <p:origin x="-8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D78AE3-53D3-4942-A48F-182553CF1D70}" type="datetimeFigureOut">
              <a:rPr lang="ru-RU" smtClean="0"/>
              <a:t>15.12.2010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F0EB84-8763-4830-94B2-C9A5BD03514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C1A919-3E54-4048-9236-B3E0D25AEB7A}" type="datetimeFigureOut">
              <a:rPr lang="ru-RU" smtClean="0"/>
              <a:t>15.12.2010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005021-0137-4788-885C-980DCD56A1A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1563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D8F739BA-43BB-4F47-BAB3-5A4685FE4C72}" type="datetime1">
              <a:rPr lang="ru-RU" smtClean="0"/>
              <a:t>15.12.2010</a:t>
            </a:fld>
            <a:endParaRPr lang="ru-RU" dirty="0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49E73356-ACE0-47CF-9CE7-512F71A956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1"/>
          <p:cNvSpPr>
            <a:spLocks noChangeArrowheads="1"/>
          </p:cNvSpPr>
          <p:nvPr userDrawn="1"/>
        </p:nvSpPr>
        <p:spPr bwMode="auto">
          <a:xfrm>
            <a:off x="8677275" y="6419850"/>
            <a:ext cx="336550" cy="274638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200">
                <a:solidFill>
                  <a:schemeClr val="bg1"/>
                </a:solidFill>
                <a:latin typeface="Times New Roman" pitchFamily="18" charset="0"/>
              </a:rPr>
              <a:t>    </a:t>
            </a:r>
          </a:p>
        </p:txBody>
      </p:sp>
      <p:sp>
        <p:nvSpPr>
          <p:cNvPr id="10" name="Line 12"/>
          <p:cNvSpPr>
            <a:spLocks noChangeShapeType="1"/>
          </p:cNvSpPr>
          <p:nvPr userDrawn="1"/>
        </p:nvSpPr>
        <p:spPr bwMode="auto">
          <a:xfrm>
            <a:off x="0" y="6243638"/>
            <a:ext cx="9177338" cy="0"/>
          </a:xfrm>
          <a:prstGeom prst="line">
            <a:avLst/>
          </a:prstGeom>
          <a:noFill/>
          <a:ln w="57150" cmpd="thickThin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 descr="_0040084"/>
          <p:cNvPicPr>
            <a:picLocks noChangeAspect="1" noChangeArrowheads="1"/>
          </p:cNvPicPr>
          <p:nvPr userDrawn="1"/>
        </p:nvPicPr>
        <p:blipFill>
          <a:blip r:embed="rId3">
            <a:lum bright="54000" contrast="-62000"/>
          </a:blip>
          <a:srcRect/>
          <a:stretch>
            <a:fillRect/>
          </a:stretch>
        </p:blipFill>
        <p:spPr bwMode="auto">
          <a:xfrm>
            <a:off x="0" y="0"/>
            <a:ext cx="9144000" cy="625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8"/>
          <p:cNvSpPr>
            <a:spLocks noChangeArrowheads="1"/>
          </p:cNvSpPr>
          <p:nvPr userDrawn="1"/>
        </p:nvSpPr>
        <p:spPr bwMode="auto">
          <a:xfrm>
            <a:off x="0" y="6248400"/>
            <a:ext cx="9144000" cy="636588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1563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9CB8994C-B174-429A-868C-CD3521AB03D5}" type="datetime1">
              <a:rPr lang="ru-RU" smtClean="0"/>
              <a:t>15.12.2010</a:t>
            </a:fld>
            <a:endParaRPr lang="ru-RU" dirty="0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49E73356-ACE0-47CF-9CE7-512F71A956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Rectangle 11"/>
          <p:cNvSpPr>
            <a:spLocks noChangeArrowheads="1"/>
          </p:cNvSpPr>
          <p:nvPr userDrawn="1"/>
        </p:nvSpPr>
        <p:spPr bwMode="auto">
          <a:xfrm>
            <a:off x="8677275" y="6419850"/>
            <a:ext cx="336550" cy="274638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200">
                <a:solidFill>
                  <a:schemeClr val="bg1"/>
                </a:solidFill>
                <a:latin typeface="Times New Roman" pitchFamily="18" charset="0"/>
              </a:rPr>
              <a:t>    </a:t>
            </a:r>
          </a:p>
        </p:txBody>
      </p:sp>
      <p:sp>
        <p:nvSpPr>
          <p:cNvPr id="12" name="Line 12"/>
          <p:cNvSpPr>
            <a:spLocks noChangeShapeType="1"/>
          </p:cNvSpPr>
          <p:nvPr userDrawn="1"/>
        </p:nvSpPr>
        <p:spPr bwMode="auto">
          <a:xfrm>
            <a:off x="0" y="6243638"/>
            <a:ext cx="9177338" cy="0"/>
          </a:xfrm>
          <a:prstGeom prst="line">
            <a:avLst/>
          </a:prstGeom>
          <a:noFill/>
          <a:ln w="57150" cmpd="thickThin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4"/>
          <a:srcRect l="15549" t="5882" r="21600" b="34560"/>
          <a:stretch>
            <a:fillRect/>
          </a:stretch>
        </p:blipFill>
        <p:spPr bwMode="auto">
          <a:xfrm>
            <a:off x="12700" y="6273800"/>
            <a:ext cx="1071563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4"/>
          <p:cNvSpPr txBox="1">
            <a:spLocks noChangeArrowheads="1"/>
          </p:cNvSpPr>
          <p:nvPr userDrawn="1"/>
        </p:nvSpPr>
        <p:spPr bwMode="auto">
          <a:xfrm>
            <a:off x="2428860" y="6286520"/>
            <a:ext cx="5715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762000" eaLnBrk="0" hangingPunct="0"/>
            <a:r>
              <a:rPr lang="ru-RU" sz="2400" b="1" i="1" dirty="0" smtClean="0">
                <a:solidFill>
                  <a:schemeClr val="bg1"/>
                </a:solidFill>
              </a:rPr>
              <a:t>ЗЕНШ  при  СФУ</a:t>
            </a:r>
            <a:endParaRPr lang="ru-RU" sz="2400" b="1" i="1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ransition>
    <p:wipe dir="r"/>
  </p:transition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8F739BA-43BB-4F47-BAB3-5A4685FE4C72}" type="datetime1">
              <a:rPr lang="ru-RU" smtClean="0"/>
              <a:t>15.12.2010</a:t>
            </a:fld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9E73356-ACE0-47CF-9CE7-512F71A95625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733421" y="1643050"/>
            <a:ext cx="7339041" cy="2483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ЦП «Одаренные дети Красноярья» и возможности ЗЕНШ при СФУ</a:t>
            </a:r>
            <a:endParaRPr lang="ru-RU" sz="1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29256" y="4644434"/>
            <a:ext cx="3082318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Директор ЗЕНШ при СФУ</a:t>
            </a:r>
          </a:p>
          <a:p>
            <a:r>
              <a:rPr lang="ru-RU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Осипенко О. А.</a:t>
            </a:r>
            <a:endParaRPr lang="ru-RU" b="1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9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8F739BA-43BB-4F47-BAB3-5A4685FE4C72}" type="datetime1">
              <a:rPr lang="ru-RU" smtClean="0"/>
              <a:t>15.12.2010</a:t>
            </a:fld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9E73356-ACE0-47CF-9CE7-512F71A95625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643438" y="1987660"/>
            <a:ext cx="3854287" cy="585418"/>
          </a:xfrm>
          <a:prstGeom prst="rect">
            <a:avLst/>
          </a:prstGeom>
          <a:solidFill>
            <a:srgbClr val="99FF99">
              <a:alpha val="58431"/>
            </a:srgb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ru-RU" sz="3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Профильные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071538" y="285728"/>
            <a:ext cx="6929486" cy="1077860"/>
          </a:xfrm>
          <a:prstGeom prst="rect">
            <a:avLst/>
          </a:prstGeom>
          <a:solidFill>
            <a:srgbClr val="FFFF66"/>
          </a:solidFill>
          <a:ln w="53975" cmpd="thickThin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Учебные курсы</a:t>
            </a:r>
            <a:br>
              <a:rPr lang="ru-RU" sz="3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</a:br>
            <a:endParaRPr lang="ru-RU" sz="1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643438" y="2702040"/>
            <a:ext cx="3854287" cy="3109185"/>
          </a:xfrm>
          <a:prstGeom prst="rect">
            <a:avLst/>
          </a:prstGeom>
          <a:solidFill>
            <a:schemeClr val="bg1">
              <a:alpha val="58823"/>
            </a:scheme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endParaRPr lang="ru-RU" sz="2800" b="1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8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Биофизика</a:t>
            </a:r>
          </a:p>
          <a:p>
            <a:endParaRPr lang="ru-RU" sz="2800" b="1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8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Дополнительные главы математики</a:t>
            </a:r>
          </a:p>
          <a:p>
            <a:endParaRPr lang="ru-RU" sz="2800" b="1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endParaRPr lang="ru-RU" sz="28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 rot="5400000">
            <a:off x="6143636" y="1428736"/>
            <a:ext cx="457200" cy="4572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99FF99"/>
          </a:solidFill>
          <a:ln w="19050">
            <a:solidFill>
              <a:srgbClr val="00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500034" y="1993950"/>
            <a:ext cx="3854287" cy="585418"/>
          </a:xfrm>
          <a:prstGeom prst="rect">
            <a:avLst/>
          </a:prstGeom>
          <a:solidFill>
            <a:srgbClr val="99FF99">
              <a:alpha val="58431"/>
            </a:srgb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ru-RU" sz="3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Базовые</a:t>
            </a: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500034" y="2708330"/>
            <a:ext cx="3854287" cy="3109185"/>
          </a:xfrm>
          <a:prstGeom prst="rect">
            <a:avLst/>
          </a:prstGeom>
          <a:solidFill>
            <a:schemeClr val="bg1">
              <a:alpha val="58823"/>
            </a:scheme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ru-RU" sz="28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Физика</a:t>
            </a:r>
          </a:p>
          <a:p>
            <a:r>
              <a:rPr lang="ru-RU" sz="28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Химия</a:t>
            </a:r>
          </a:p>
          <a:p>
            <a:r>
              <a:rPr lang="ru-RU" sz="28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Биология</a:t>
            </a:r>
          </a:p>
          <a:p>
            <a:r>
              <a:rPr lang="ru-RU" sz="28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Обществознание</a:t>
            </a:r>
          </a:p>
          <a:p>
            <a:r>
              <a:rPr lang="ru-RU" sz="28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Русский язык</a:t>
            </a:r>
          </a:p>
          <a:p>
            <a:r>
              <a:rPr lang="ru-RU" sz="28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История</a:t>
            </a:r>
          </a:p>
          <a:p>
            <a:r>
              <a:rPr lang="ru-RU" sz="28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математика</a:t>
            </a:r>
            <a:endParaRPr lang="ru-RU" sz="28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AutoShape 9"/>
          <p:cNvSpPr>
            <a:spLocks noChangeArrowheads="1"/>
          </p:cNvSpPr>
          <p:nvPr/>
        </p:nvSpPr>
        <p:spPr bwMode="auto">
          <a:xfrm rot="5400000">
            <a:off x="2285984" y="1428736"/>
            <a:ext cx="457200" cy="4572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99FF99"/>
          </a:solidFill>
          <a:ln w="19050">
            <a:solidFill>
              <a:srgbClr val="00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8F739BA-43BB-4F47-BAB3-5A4685FE4C72}" type="datetime1">
              <a:rPr lang="ru-RU" smtClean="0"/>
              <a:t>15.12.2010</a:t>
            </a:fld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9E73356-ACE0-47CF-9CE7-512F71A95625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429124" y="1214422"/>
            <a:ext cx="4568667" cy="493085"/>
          </a:xfrm>
          <a:prstGeom prst="rect">
            <a:avLst/>
          </a:prstGeom>
          <a:solidFill>
            <a:schemeClr val="bg1">
              <a:alpha val="58823"/>
            </a:scheme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ru-RU" sz="2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2570 учащихся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42844" y="1909020"/>
            <a:ext cx="3643338" cy="1431803"/>
          </a:xfrm>
          <a:prstGeom prst="rect">
            <a:avLst/>
          </a:prstGeom>
          <a:solidFill>
            <a:srgbClr val="FFFF66"/>
          </a:solidFill>
          <a:ln w="53975" cmpd="thickThin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ru-RU" sz="29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Дополнительные образовательные услуги </a:t>
            </a:r>
            <a:r>
              <a:rPr lang="ru-RU" sz="29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ЗЕНШ </a:t>
            </a:r>
            <a:endParaRPr lang="ru-RU" sz="29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429124" y="1871052"/>
            <a:ext cx="4568667" cy="893194"/>
          </a:xfrm>
          <a:prstGeom prst="rect">
            <a:avLst/>
          </a:prstGeom>
          <a:solidFill>
            <a:schemeClr val="bg1">
              <a:alpha val="58823"/>
            </a:scheme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ru-RU" sz="2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23 территории Красноярского края</a:t>
            </a:r>
            <a:endParaRPr lang="ru-RU" sz="26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3857620" y="2357430"/>
            <a:ext cx="457200" cy="4572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99FF99"/>
          </a:solidFill>
          <a:ln w="19050">
            <a:solidFill>
              <a:srgbClr val="00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4432489" y="2913747"/>
            <a:ext cx="4568667" cy="1693413"/>
          </a:xfrm>
          <a:prstGeom prst="rect">
            <a:avLst/>
          </a:prstGeom>
          <a:solidFill>
            <a:schemeClr val="bg1">
              <a:alpha val="58823"/>
            </a:scheme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ru-RU" sz="2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Сотрудничество с соседними территориями </a:t>
            </a:r>
            <a:r>
              <a:rPr lang="ru-RU" sz="26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(Хакассия, Иркутская область, Забайкалье и др.)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4429124" y="4771135"/>
            <a:ext cx="4568667" cy="493085"/>
          </a:xfrm>
          <a:prstGeom prst="rect">
            <a:avLst/>
          </a:prstGeom>
          <a:solidFill>
            <a:schemeClr val="bg1">
              <a:alpha val="58823"/>
            </a:scheme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ru-RU" sz="2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70 школьных учителей</a:t>
            </a:r>
          </a:p>
        </p:txBody>
      </p:sp>
    </p:spTree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8F739BA-43BB-4F47-BAB3-5A4685FE4C72}" type="datetime1">
              <a:rPr lang="ru-RU" smtClean="0"/>
              <a:t>15.12.2010</a:t>
            </a:fld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9E73356-ACE0-47CF-9CE7-512F71A95625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01449" y="2266210"/>
            <a:ext cx="2170287" cy="1631858"/>
          </a:xfrm>
          <a:prstGeom prst="rect">
            <a:avLst/>
          </a:prstGeom>
          <a:solidFill>
            <a:srgbClr val="FFFF66"/>
          </a:solidFill>
          <a:ln w="53975" cmpd="thickThin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Новые задачи</a:t>
            </a:r>
            <a:br>
              <a:rPr lang="ru-RU" sz="3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</a:br>
            <a:endParaRPr lang="ru-RU" sz="1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354190" y="2285992"/>
            <a:ext cx="5357850" cy="585418"/>
          </a:xfrm>
          <a:prstGeom prst="rect">
            <a:avLst/>
          </a:prstGeom>
          <a:solidFill>
            <a:schemeClr val="bg1">
              <a:alpha val="58823"/>
            </a:scheme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ru-RU" sz="3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Переход на ИКТ</a:t>
            </a:r>
            <a:endParaRPr lang="ru-RU" sz="32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2643174" y="2786058"/>
            <a:ext cx="457200" cy="4572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99FF99"/>
          </a:solidFill>
          <a:ln w="19050">
            <a:solidFill>
              <a:srgbClr val="00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3357555" y="3000372"/>
            <a:ext cx="5357850" cy="1077860"/>
          </a:xfrm>
          <a:prstGeom prst="rect">
            <a:avLst/>
          </a:prstGeom>
          <a:solidFill>
            <a:schemeClr val="bg1">
              <a:alpha val="58823"/>
            </a:scheme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ru-RU" sz="3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Развитие интерактивных методов</a:t>
            </a:r>
          </a:p>
        </p:txBody>
      </p:sp>
    </p:spTree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8F739BA-43BB-4F47-BAB3-5A4685FE4C72}" type="datetime1">
              <a:rPr lang="ru-RU" smtClean="0"/>
              <a:t>15.12.2010</a:t>
            </a:fld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9E73356-ACE0-47CF-9CE7-512F71A95625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572001" y="1978623"/>
            <a:ext cx="4214841" cy="1570303"/>
          </a:xfrm>
          <a:prstGeom prst="rect">
            <a:avLst/>
          </a:prstGeom>
          <a:solidFill>
            <a:schemeClr val="bg1">
              <a:alpha val="58823"/>
            </a:scheme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ru-RU" sz="3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Развитие очных форм обучения (школьные сессии)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28597" y="1691538"/>
            <a:ext cx="3527609" cy="2308966"/>
          </a:xfrm>
          <a:prstGeom prst="rect">
            <a:avLst/>
          </a:prstGeom>
          <a:solidFill>
            <a:srgbClr val="FFFF66"/>
          </a:solidFill>
          <a:ln w="53975" cmpd="thickThin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ЦП «Одаренные дети Красноярья»</a:t>
            </a:r>
            <a:endParaRPr lang="ru-RU" sz="1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4071935" y="2550127"/>
            <a:ext cx="457200" cy="4572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99FF99"/>
          </a:solidFill>
          <a:ln w="19050">
            <a:solidFill>
              <a:srgbClr val="00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8F739BA-43BB-4F47-BAB3-5A4685FE4C72}" type="datetime1">
              <a:rPr lang="ru-RU" smtClean="0"/>
              <a:t>15.12.2010</a:t>
            </a:fld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9E73356-ACE0-47CF-9CE7-512F71A95625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698859" y="1285860"/>
            <a:ext cx="5302297" cy="585418"/>
          </a:xfrm>
          <a:prstGeom prst="rect">
            <a:avLst/>
          </a:prstGeom>
          <a:solidFill>
            <a:schemeClr val="bg1">
              <a:alpha val="58823"/>
            </a:scheme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ru-RU" sz="3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Учащиеся ЗЕНШ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214282" y="2000240"/>
            <a:ext cx="2809863" cy="2185856"/>
          </a:xfrm>
          <a:prstGeom prst="rect">
            <a:avLst/>
          </a:prstGeom>
          <a:solidFill>
            <a:srgbClr val="FFFF66"/>
          </a:solidFill>
          <a:ln w="53975" cmpd="thickThin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Участники школьных сессий</a:t>
            </a:r>
            <a:br>
              <a:rPr lang="ru-RU" sz="3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</a:br>
            <a:endParaRPr lang="ru-RU" sz="1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698859" y="2000240"/>
            <a:ext cx="5302297" cy="585418"/>
          </a:xfrm>
          <a:prstGeom prst="rect">
            <a:avLst/>
          </a:prstGeom>
          <a:solidFill>
            <a:schemeClr val="bg1">
              <a:alpha val="58823"/>
            </a:scheme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ru-RU" sz="3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Учащиеся КЛШ</a:t>
            </a:r>
            <a:endParaRPr lang="ru-RU" sz="32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3095584" y="2800202"/>
            <a:ext cx="457200" cy="4572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99FF99"/>
          </a:solidFill>
          <a:ln w="19050">
            <a:solidFill>
              <a:srgbClr val="00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698859" y="2714620"/>
            <a:ext cx="5302297" cy="1077860"/>
          </a:xfrm>
          <a:prstGeom prst="rect">
            <a:avLst/>
          </a:prstGeom>
          <a:solidFill>
            <a:schemeClr val="bg1">
              <a:alpha val="58823"/>
            </a:scheme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ru-RU" sz="3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Учащиеся Школы космонавтики</a:t>
            </a:r>
            <a:endParaRPr lang="ru-RU" sz="3200" b="1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3698859" y="3922776"/>
            <a:ext cx="5302297" cy="1077860"/>
          </a:xfrm>
          <a:prstGeom prst="rect">
            <a:avLst/>
          </a:prstGeom>
          <a:solidFill>
            <a:schemeClr val="bg1">
              <a:alpha val="58823"/>
            </a:scheme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ru-RU" sz="3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Талантливые школьники из территорий</a:t>
            </a:r>
          </a:p>
        </p:txBody>
      </p:sp>
    </p:spTree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8F739BA-43BB-4F47-BAB3-5A4685FE4C72}" type="datetime1">
              <a:rPr lang="ru-RU" smtClean="0"/>
              <a:t>15.12.2010</a:t>
            </a:fld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9E73356-ACE0-47CF-9CE7-512F71A95625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698859" y="857232"/>
            <a:ext cx="5302297" cy="1570303"/>
          </a:xfrm>
          <a:prstGeom prst="rect">
            <a:avLst/>
          </a:prstGeom>
          <a:solidFill>
            <a:schemeClr val="bg1">
              <a:alpha val="58823"/>
            </a:scheme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ru-RU" sz="3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Лекции ведущих ученых СФУ по современным проблемам науки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214282" y="2000240"/>
            <a:ext cx="2809863" cy="1631858"/>
          </a:xfrm>
          <a:prstGeom prst="rect">
            <a:avLst/>
          </a:prstGeom>
          <a:solidFill>
            <a:srgbClr val="FFFF66"/>
          </a:solidFill>
          <a:ln w="53975" cmpd="thickThin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Школьные сессии</a:t>
            </a:r>
            <a:br>
              <a:rPr lang="ru-RU" sz="3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</a:br>
            <a:endParaRPr lang="ru-RU" sz="1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698859" y="2564120"/>
            <a:ext cx="5302297" cy="1077860"/>
          </a:xfrm>
          <a:prstGeom prst="rect">
            <a:avLst/>
          </a:prstGeom>
          <a:solidFill>
            <a:schemeClr val="bg1">
              <a:alpha val="58823"/>
            </a:scheme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ru-RU" sz="3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Работа в современных лабораториях</a:t>
            </a:r>
            <a:endParaRPr lang="ru-RU" sz="32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3095584" y="2571744"/>
            <a:ext cx="457200" cy="4572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99FF99"/>
          </a:solidFill>
          <a:ln w="19050">
            <a:solidFill>
              <a:srgbClr val="00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698859" y="3778566"/>
            <a:ext cx="5302297" cy="585418"/>
          </a:xfrm>
          <a:prstGeom prst="rect">
            <a:avLst/>
          </a:prstGeom>
          <a:solidFill>
            <a:schemeClr val="bg1">
              <a:alpha val="58823"/>
            </a:scheme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ru-RU" sz="3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Научный эксперимент</a:t>
            </a:r>
            <a:endParaRPr lang="ru-RU" sz="3200" b="1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3698859" y="4486656"/>
            <a:ext cx="5302297" cy="585418"/>
          </a:xfrm>
          <a:prstGeom prst="rect">
            <a:avLst/>
          </a:prstGeom>
          <a:solidFill>
            <a:schemeClr val="bg1">
              <a:alpha val="58823"/>
            </a:scheme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ru-RU" sz="3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Диалог с учеными</a:t>
            </a:r>
          </a:p>
        </p:txBody>
      </p:sp>
    </p:spTree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8F739BA-43BB-4F47-BAB3-5A4685FE4C72}" type="datetime1">
              <a:rPr lang="ru-RU" smtClean="0"/>
              <a:t>15.12.2010</a:t>
            </a:fld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9E73356-ACE0-47CF-9CE7-512F71A95625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698859" y="1285860"/>
            <a:ext cx="5302297" cy="1077860"/>
          </a:xfrm>
          <a:prstGeom prst="rect">
            <a:avLst/>
          </a:prstGeom>
          <a:solidFill>
            <a:schemeClr val="bg1">
              <a:alpha val="58823"/>
            </a:scheme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ru-RU" sz="3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660041, г. Красноярск, проспект Свободный, 79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214282" y="2000240"/>
            <a:ext cx="2809863" cy="1077860"/>
          </a:xfrm>
          <a:prstGeom prst="rect">
            <a:avLst/>
          </a:prstGeom>
          <a:solidFill>
            <a:srgbClr val="FFFF66"/>
          </a:solidFill>
          <a:ln w="53975" cmpd="thickThin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Реквизиты</a:t>
            </a:r>
            <a:br>
              <a:rPr lang="ru-RU" sz="3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</a:br>
            <a:endParaRPr lang="ru-RU" sz="1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698859" y="2500306"/>
            <a:ext cx="5302297" cy="585418"/>
          </a:xfrm>
          <a:prstGeom prst="rect">
            <a:avLst/>
          </a:prstGeom>
          <a:solidFill>
            <a:schemeClr val="bg1">
              <a:alpha val="58823"/>
            </a:scheme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ru-RU" sz="3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Телефон 8(319) 244-55-50</a:t>
            </a:r>
            <a:endParaRPr lang="ru-RU" sz="32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3095584" y="2800202"/>
            <a:ext cx="457200" cy="4572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99FF99"/>
          </a:solidFill>
          <a:ln w="19050">
            <a:solidFill>
              <a:srgbClr val="00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698859" y="3214686"/>
            <a:ext cx="5302297" cy="1077860"/>
          </a:xfrm>
          <a:prstGeom prst="rect">
            <a:avLst/>
          </a:prstGeom>
          <a:solidFill>
            <a:schemeClr val="bg1">
              <a:alpha val="58823"/>
            </a:scheme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ru-RU" sz="3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Интернет сайт: </a:t>
            </a:r>
            <a:r>
              <a:rPr lang="en-US" sz="3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www.zench.ru</a:t>
            </a:r>
            <a:endParaRPr lang="ru-RU" sz="3200" b="1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3698859" y="4422842"/>
            <a:ext cx="5302297" cy="585418"/>
          </a:xfrm>
          <a:prstGeom prst="rect">
            <a:avLst/>
          </a:prstGeom>
          <a:solidFill>
            <a:schemeClr val="bg1">
              <a:alpha val="58823"/>
            </a:scheme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US" sz="3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E-mail: </a:t>
            </a:r>
            <a:r>
              <a:rPr lang="en-US" sz="3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zench</a:t>
            </a:r>
            <a:r>
              <a:rPr lang="en-US" sz="3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@mail.ru </a:t>
            </a:r>
            <a:endParaRPr lang="ru-RU" sz="3200" b="1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09BA3061-877E-40E6-A483-99EC59AC7AE1}" type="datetime1">
              <a:rPr lang="ru-RU" smtClean="0"/>
              <a:t>15.12.2010</a:t>
            </a:fld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9E73356-ACE0-47CF-9CE7-512F71A95625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159125" y="2071678"/>
            <a:ext cx="5926138" cy="770084"/>
          </a:xfrm>
          <a:prstGeom prst="rect">
            <a:avLst/>
          </a:prstGeom>
          <a:solidFill>
            <a:schemeClr val="bg1">
              <a:alpha val="58823"/>
            </a:scheme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ru-RU" sz="2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Заочная </a:t>
            </a:r>
            <a:r>
              <a:rPr lang="ru-RU" sz="2200" b="1" dirty="0" err="1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естественно-научная</a:t>
            </a:r>
            <a:r>
              <a:rPr lang="ru-RU" sz="2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школа при Сибирском федеральном университете  </a:t>
            </a:r>
            <a:endParaRPr lang="ru-RU" sz="22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19063" y="2474234"/>
            <a:ext cx="2493962" cy="954750"/>
          </a:xfrm>
          <a:prstGeom prst="rect">
            <a:avLst/>
          </a:prstGeom>
          <a:solidFill>
            <a:srgbClr val="FFFF66"/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ЗЕНШ </a:t>
            </a:r>
            <a:br>
              <a:rPr lang="ru-RU" sz="28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при СФУ</a:t>
            </a:r>
            <a:endParaRPr lang="ru-RU" sz="28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159125" y="3211769"/>
            <a:ext cx="5926138" cy="431529"/>
          </a:xfrm>
          <a:prstGeom prst="rect">
            <a:avLst/>
          </a:prstGeom>
          <a:solidFill>
            <a:schemeClr val="bg1">
              <a:alpha val="58823"/>
            </a:scheme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ru-RU" sz="2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Год создания 1994</a:t>
            </a:r>
            <a:endParaRPr lang="ru-RU" sz="22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2643174" y="2759970"/>
            <a:ext cx="457200" cy="4572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99FF99"/>
          </a:solidFill>
          <a:ln w="19050">
            <a:solidFill>
              <a:srgbClr val="00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8F739BA-43BB-4F47-BAB3-5A4685FE4C72}" type="datetime1">
              <a:rPr lang="ru-RU" smtClean="0"/>
              <a:t>15.12.2010</a:t>
            </a:fld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9E73356-ACE0-47CF-9CE7-512F71A95625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798702" y="1571612"/>
            <a:ext cx="4913337" cy="585418"/>
          </a:xfrm>
          <a:prstGeom prst="rect">
            <a:avLst/>
          </a:prstGeom>
          <a:solidFill>
            <a:schemeClr val="bg1">
              <a:alpha val="58823"/>
            </a:scheme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ru-RU" sz="3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Разрыв школа – вуз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01449" y="2266210"/>
            <a:ext cx="2809863" cy="1077860"/>
          </a:xfrm>
          <a:prstGeom prst="rect">
            <a:avLst/>
          </a:prstGeom>
          <a:solidFill>
            <a:srgbClr val="FFFF66"/>
          </a:solidFill>
          <a:ln w="53975" cmpd="thickThin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Проблемы</a:t>
            </a:r>
            <a:br>
              <a:rPr lang="ru-RU" sz="3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</a:br>
            <a:endParaRPr lang="ru-RU" sz="1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798702" y="2285992"/>
            <a:ext cx="4913337" cy="1077860"/>
          </a:xfrm>
          <a:prstGeom prst="rect">
            <a:avLst/>
          </a:prstGeom>
          <a:solidFill>
            <a:schemeClr val="bg1">
              <a:alpha val="58823"/>
            </a:scheme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ru-RU" sz="3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Уровень преподавания физики и математики</a:t>
            </a:r>
            <a:endParaRPr lang="ru-RU" sz="32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3282751" y="2551946"/>
            <a:ext cx="457200" cy="4572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99FF99"/>
          </a:solidFill>
          <a:ln w="19050">
            <a:solidFill>
              <a:srgbClr val="00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802067" y="3506728"/>
            <a:ext cx="4913337" cy="1077860"/>
          </a:xfrm>
          <a:prstGeom prst="rect">
            <a:avLst/>
          </a:prstGeom>
          <a:solidFill>
            <a:schemeClr val="bg1">
              <a:alpha val="58823"/>
            </a:scheme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ru-RU" sz="3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Стратегия развития вуза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8F739BA-43BB-4F47-BAB3-5A4685FE4C72}" type="datetime1">
              <a:rPr lang="ru-RU" smtClean="0"/>
              <a:t>15.12.2010</a:t>
            </a:fld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9E73356-ACE0-47CF-9CE7-512F71A95625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938345" y="1700574"/>
            <a:ext cx="1844868" cy="585418"/>
          </a:xfrm>
          <a:prstGeom prst="rect">
            <a:avLst/>
          </a:prstGeom>
          <a:solidFill>
            <a:schemeClr val="bg1">
              <a:alpha val="58823"/>
            </a:scheme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ru-RU" sz="3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МФТИ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541091" y="2266210"/>
            <a:ext cx="2809863" cy="1631858"/>
          </a:xfrm>
          <a:prstGeom prst="rect">
            <a:avLst/>
          </a:prstGeom>
          <a:solidFill>
            <a:srgbClr val="FFFF66"/>
          </a:solidFill>
          <a:ln w="53975" cmpd="thickThin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Школы при вузах</a:t>
            </a:r>
            <a:br>
              <a:rPr lang="ru-RU" sz="3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</a:br>
            <a:endParaRPr lang="ru-RU" sz="1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938345" y="2414954"/>
            <a:ext cx="1844868" cy="585418"/>
          </a:xfrm>
          <a:prstGeom prst="rect">
            <a:avLst/>
          </a:prstGeom>
          <a:solidFill>
            <a:schemeClr val="bg1">
              <a:alpha val="58823"/>
            </a:scheme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ru-RU" sz="3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МГУ</a:t>
            </a:r>
            <a:endParaRPr lang="ru-RU" sz="32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4422393" y="2823784"/>
            <a:ext cx="457200" cy="4572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99FF99"/>
          </a:solidFill>
          <a:ln w="19050">
            <a:solidFill>
              <a:srgbClr val="00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4941710" y="3129334"/>
            <a:ext cx="1844868" cy="585418"/>
          </a:xfrm>
          <a:prstGeom prst="rect">
            <a:avLst/>
          </a:prstGeom>
          <a:solidFill>
            <a:schemeClr val="bg1">
              <a:alpha val="58823"/>
            </a:scheme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ru-RU" sz="3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НГУ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4925825" y="3843714"/>
            <a:ext cx="1844868" cy="585418"/>
          </a:xfrm>
          <a:prstGeom prst="rect">
            <a:avLst/>
          </a:prstGeom>
          <a:solidFill>
            <a:schemeClr val="bg1">
              <a:alpha val="58823"/>
            </a:scheme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ru-RU" sz="3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СФУ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8F739BA-43BB-4F47-BAB3-5A4685FE4C72}" type="datetime1">
              <a:rPr lang="ru-RU" smtClean="0"/>
              <a:t>15.12.2010</a:t>
            </a:fld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9E73356-ACE0-47CF-9CE7-512F71A95625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456139" y="1571612"/>
            <a:ext cx="5357850" cy="523862"/>
          </a:xfrm>
          <a:prstGeom prst="rect">
            <a:avLst/>
          </a:prstGeom>
          <a:solidFill>
            <a:schemeClr val="bg1">
              <a:alpha val="58823"/>
            </a:scheme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ru-RU" sz="28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Более 12 000 выпускников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57158" y="2266210"/>
            <a:ext cx="2456039" cy="1631858"/>
          </a:xfrm>
          <a:prstGeom prst="rect">
            <a:avLst/>
          </a:prstGeom>
          <a:solidFill>
            <a:srgbClr val="FFFF66"/>
          </a:solidFill>
          <a:ln w="53975" cmpd="thickThin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ЗЕНШ при СФУ</a:t>
            </a:r>
            <a:br>
              <a:rPr lang="ru-RU" sz="3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</a:br>
            <a:endParaRPr lang="ru-RU" sz="1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456139" y="2285992"/>
            <a:ext cx="5357850" cy="954750"/>
          </a:xfrm>
          <a:prstGeom prst="rect">
            <a:avLst/>
          </a:prstGeom>
          <a:solidFill>
            <a:schemeClr val="bg1">
              <a:alpha val="58823"/>
            </a:scheme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ru-RU" sz="28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Премия Правительства РФ в области образования</a:t>
            </a:r>
            <a:endParaRPr lang="ru-RU" sz="28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2956073" y="2757486"/>
            <a:ext cx="457200" cy="4572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99FF99"/>
          </a:solidFill>
          <a:ln w="19050">
            <a:solidFill>
              <a:srgbClr val="00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459504" y="3506728"/>
            <a:ext cx="5357850" cy="954750"/>
          </a:xfrm>
          <a:prstGeom prst="rect">
            <a:avLst/>
          </a:prstGeom>
          <a:solidFill>
            <a:schemeClr val="bg1">
              <a:alpha val="58823"/>
            </a:scheme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ru-RU" sz="28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Более 150 преподавателей вузов и школ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8F739BA-43BB-4F47-BAB3-5A4685FE4C72}" type="datetime1">
              <a:rPr lang="ru-RU" smtClean="0"/>
              <a:t>15.12.2010</a:t>
            </a:fld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9E73356-ACE0-47CF-9CE7-512F71A95625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286248" y="500042"/>
            <a:ext cx="4425791" cy="1077860"/>
          </a:xfrm>
          <a:prstGeom prst="rect">
            <a:avLst/>
          </a:prstGeom>
          <a:solidFill>
            <a:schemeClr val="bg1">
              <a:alpha val="58823"/>
            </a:scheme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ru-RU" sz="3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Школьники 9 – 11 классов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68051" y="3429000"/>
            <a:ext cx="3500462" cy="1447192"/>
          </a:xfrm>
          <a:prstGeom prst="rect">
            <a:avLst/>
          </a:prstGeom>
          <a:solidFill>
            <a:srgbClr val="FFFF66"/>
          </a:solidFill>
          <a:ln w="53975" cmpd="thickThin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Преподаватели ЗЕНШ</a:t>
            </a:r>
            <a:br>
              <a:rPr lang="ru-RU" sz="3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</a:br>
            <a:endParaRPr lang="ru-RU" sz="12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286248" y="2571744"/>
            <a:ext cx="4425791" cy="1570303"/>
          </a:xfrm>
          <a:prstGeom prst="rect">
            <a:avLst/>
          </a:prstGeom>
          <a:solidFill>
            <a:schemeClr val="bg1">
              <a:alpha val="58823"/>
            </a:scheme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ru-RU" sz="3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Преподаватели СФУ (докторов – 9, кандидатов – 30)</a:t>
            </a:r>
            <a:endParaRPr lang="ru-RU" sz="32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3757610" y="3714736"/>
            <a:ext cx="457200" cy="4572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99FF99"/>
          </a:solidFill>
          <a:ln w="19050">
            <a:solidFill>
              <a:srgbClr val="00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4289613" y="4351404"/>
            <a:ext cx="4425791" cy="1077860"/>
          </a:xfrm>
          <a:prstGeom prst="rect">
            <a:avLst/>
          </a:prstGeom>
          <a:solidFill>
            <a:schemeClr val="bg1">
              <a:alpha val="58823"/>
            </a:scheme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ru-RU" sz="3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Школьные учителя предметники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42844" y="500042"/>
            <a:ext cx="3500462" cy="1447192"/>
          </a:xfrm>
          <a:prstGeom prst="rect">
            <a:avLst/>
          </a:prstGeom>
          <a:solidFill>
            <a:srgbClr val="FFFF66"/>
          </a:solidFill>
          <a:ln w="53975" cmpd="thickThin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Учащиеся ЗЕНШ</a:t>
            </a:r>
            <a:br>
              <a:rPr lang="ru-RU" sz="3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</a:br>
            <a:endParaRPr lang="ru-RU" sz="12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3732403" y="785778"/>
            <a:ext cx="457200" cy="4572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99FF99"/>
          </a:solidFill>
          <a:ln w="19050">
            <a:solidFill>
              <a:srgbClr val="00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8F739BA-43BB-4F47-BAB3-5A4685FE4C72}" type="datetime1">
              <a:rPr lang="ru-RU" smtClean="0"/>
              <a:t>15.12.2010</a:t>
            </a:fld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9E73356-ACE0-47CF-9CE7-512F71A95625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944943" y="857232"/>
            <a:ext cx="4913337" cy="4401847"/>
          </a:xfrm>
          <a:prstGeom prst="rect">
            <a:avLst/>
          </a:prstGeom>
          <a:solidFill>
            <a:schemeClr val="bg1">
              <a:alpha val="58823"/>
            </a:scheme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ru-RU" sz="28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Повышение уровня образования и его доступности для школьников и учителей Красноярского края, столь обширного по территории и не имеющего развитой сети образовательных институтов на местах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289086" y="857232"/>
            <a:ext cx="3068468" cy="1631858"/>
          </a:xfrm>
          <a:prstGeom prst="rect">
            <a:avLst/>
          </a:prstGeom>
          <a:solidFill>
            <a:srgbClr val="FFFF66"/>
          </a:solidFill>
          <a:ln w="53975" cmpd="thickThin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Цель ЗЕНШ </a:t>
            </a:r>
            <a:br>
              <a:rPr lang="ru-RU" sz="3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при СФУ</a:t>
            </a:r>
            <a:br>
              <a:rPr lang="ru-RU" sz="3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</a:br>
            <a:endParaRPr lang="ru-RU" sz="1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3428992" y="1428736"/>
            <a:ext cx="457200" cy="4572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99FF99"/>
          </a:solidFill>
          <a:ln w="19050">
            <a:solidFill>
              <a:srgbClr val="00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8F739BA-43BB-4F47-BAB3-5A4685FE4C72}" type="datetime1">
              <a:rPr lang="ru-RU" smtClean="0"/>
              <a:t>15.12.2010</a:t>
            </a:fld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9E73356-ACE0-47CF-9CE7-512F71A95625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429124" y="1571612"/>
            <a:ext cx="4282915" cy="1570303"/>
          </a:xfrm>
          <a:prstGeom prst="rect">
            <a:avLst/>
          </a:prstGeom>
          <a:solidFill>
            <a:schemeClr val="bg1">
              <a:alpha val="58823"/>
            </a:scheme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ru-RU" sz="3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Министерство образования Красноярского края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214282" y="1857364"/>
            <a:ext cx="3429024" cy="1631858"/>
          </a:xfrm>
          <a:prstGeom prst="rect">
            <a:avLst/>
          </a:prstGeom>
          <a:solidFill>
            <a:srgbClr val="FFFF66"/>
          </a:solidFill>
          <a:ln w="53975" cmpd="thickThin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Уникальность проекта</a:t>
            </a:r>
            <a:br>
              <a:rPr lang="ru-RU" sz="3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</a:br>
            <a:endParaRPr lang="ru-RU" sz="1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3786182" y="2428868"/>
            <a:ext cx="457200" cy="4572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99FF99"/>
          </a:solidFill>
          <a:ln w="19050">
            <a:solidFill>
              <a:srgbClr val="00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4432489" y="3214686"/>
            <a:ext cx="4282915" cy="585418"/>
          </a:xfrm>
          <a:prstGeom prst="rect">
            <a:avLst/>
          </a:prstGeom>
          <a:solidFill>
            <a:schemeClr val="bg1">
              <a:alpha val="58823"/>
            </a:scheme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ru-RU" sz="3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Ведущий вуз</a:t>
            </a:r>
          </a:p>
        </p:txBody>
      </p:sp>
    </p:spTree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8F739BA-43BB-4F47-BAB3-5A4685FE4C72}" type="datetime1">
              <a:rPr lang="ru-RU" smtClean="0"/>
              <a:t>15.12.2010</a:t>
            </a:fld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9E73356-ACE0-47CF-9CE7-512F71A95625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798702" y="1142984"/>
            <a:ext cx="4913337" cy="954750"/>
          </a:xfrm>
          <a:prstGeom prst="rect">
            <a:avLst/>
          </a:prstGeom>
          <a:solidFill>
            <a:schemeClr val="bg1">
              <a:alpha val="58823"/>
            </a:scheme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ru-RU" sz="28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Индивидуального обучения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01449" y="1837582"/>
            <a:ext cx="2809863" cy="2185856"/>
          </a:xfrm>
          <a:prstGeom prst="rect">
            <a:avLst/>
          </a:prstGeom>
          <a:solidFill>
            <a:srgbClr val="FFFF66"/>
          </a:solidFill>
          <a:ln w="53975" cmpd="thickThin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Структура</a:t>
            </a:r>
            <a:r>
              <a:rPr lang="ru-RU" sz="3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ЗЕНШ </a:t>
            </a:r>
            <a:br>
              <a:rPr lang="ru-RU" sz="3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при СФУ</a:t>
            </a:r>
            <a:r>
              <a:rPr lang="ru-RU" sz="3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ru-RU" sz="3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</a:br>
            <a:endParaRPr lang="ru-RU" sz="1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798702" y="2327344"/>
            <a:ext cx="4913337" cy="954750"/>
          </a:xfrm>
          <a:prstGeom prst="rect">
            <a:avLst/>
          </a:prstGeom>
          <a:solidFill>
            <a:schemeClr val="bg1">
              <a:alpha val="58823"/>
            </a:scheme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ru-RU" sz="28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Групповых форм «коллективный ученик»</a:t>
            </a:r>
            <a:endParaRPr lang="ru-RU" sz="28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3282751" y="2686048"/>
            <a:ext cx="457200" cy="4572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99FF99"/>
          </a:solidFill>
          <a:ln w="19050">
            <a:solidFill>
              <a:srgbClr val="00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802067" y="3548080"/>
            <a:ext cx="4913337" cy="523862"/>
          </a:xfrm>
          <a:prstGeom prst="rect">
            <a:avLst/>
          </a:prstGeom>
          <a:solidFill>
            <a:schemeClr val="bg1">
              <a:alpha val="58823"/>
            </a:scheme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ru-RU" sz="28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Довузовской подготовки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3786182" y="4357694"/>
            <a:ext cx="4913337" cy="523862"/>
          </a:xfrm>
          <a:prstGeom prst="rect">
            <a:avLst/>
          </a:prstGeom>
          <a:solidFill>
            <a:schemeClr val="bg1">
              <a:alpha val="58823"/>
            </a:schemeClr>
          </a:solidFill>
          <a:ln w="28575">
            <a:solidFill>
              <a:srgbClr val="000066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ru-RU" sz="28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Дистанционных форм</a:t>
            </a:r>
          </a:p>
        </p:txBody>
      </p:sp>
    </p:spTree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268</Words>
  <Application>Microsoft Office PowerPoint</Application>
  <PresentationFormat>Экран (4:3)</PresentationFormat>
  <Paragraphs>105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5</cp:revision>
  <dcterms:created xsi:type="dcterms:W3CDTF">2010-12-15T02:37:54Z</dcterms:created>
  <dcterms:modified xsi:type="dcterms:W3CDTF">2010-12-15T03:12:56Z</dcterms:modified>
</cp:coreProperties>
</file>