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9" r:id="rId12"/>
    <p:sldId id="268" r:id="rId13"/>
    <p:sldId id="270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64B0A6A-A8C3-40E9-84F8-53D6326853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E9C0FC6-AC8E-42CF-98DC-EA15F8D6642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3695AD1-4B0E-4AB4-8904-EBC5CD2AF3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72672-3E34-4A35-B785-10CCD4CCC40F}" type="datetimeFigureOut">
              <a:rPr lang="ru-RU" smtClean="0"/>
              <a:t>24.10.2019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08A1454-7062-4206-99BF-F9B95E8946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7F16663-0650-4C8F-AE2B-A6D02B5705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BFBC5-25D2-4F0C-AA9F-B1FFABE989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52281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DB3F471-C077-487E-B688-F87B3B0F11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473CBFD5-C555-4877-9C37-D37E511E3E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9D262D3-292C-4D75-8210-7CB1C05F06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72672-3E34-4A35-B785-10CCD4CCC40F}" type="datetimeFigureOut">
              <a:rPr lang="ru-RU" smtClean="0"/>
              <a:t>24.10.2019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D61E6B1-FC58-4B0B-A83A-6E30735165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21FF403-FBAC-4852-AC9B-0B6A0CF459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BFBC5-25D2-4F0C-AA9F-B1FFABE989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8653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64D91363-D315-4500-A962-1806FC0AB63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203C5DED-A4F6-4220-A603-E56028850A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84D92E1-7F15-4D6B-BAC8-4AED591E11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72672-3E34-4A35-B785-10CCD4CCC40F}" type="datetimeFigureOut">
              <a:rPr lang="ru-RU" smtClean="0"/>
              <a:t>24.10.2019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8F96969-A3C4-4A06-BDD7-03F824E1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6F80DCC-CDED-4605-A69E-21E6B0CD47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BFBC5-25D2-4F0C-AA9F-B1FFABE989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1430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8877C82-2AE2-45DA-B95D-E61BFA5EF8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7A2DE07-82ED-4F4F-A66F-F9D2E7AC1E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B0A9F7F-0E71-4997-A890-04A2E2C979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72672-3E34-4A35-B785-10CCD4CCC40F}" type="datetimeFigureOut">
              <a:rPr lang="ru-RU" smtClean="0"/>
              <a:t>24.10.2019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BFE3E54-1F8F-42C4-B3B4-146EBB747A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0ABC015-8D7B-4914-A626-42E463F860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BFBC5-25D2-4F0C-AA9F-B1FFABE989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26704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EEBD596-F225-47FA-8D4B-CAFD93F0CE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44B6E4F-4149-470B-84AE-A81870D041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DB11598-E7C6-47A9-85D4-018C87EAFB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72672-3E34-4A35-B785-10CCD4CCC40F}" type="datetimeFigureOut">
              <a:rPr lang="ru-RU" smtClean="0"/>
              <a:t>24.10.2019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9D222F5-DAC3-48B0-96AB-67D5B50558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5581673-E98E-434E-8075-9211624F3D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BFBC5-25D2-4F0C-AA9F-B1FFABE989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84202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A12F04D-C267-4C7C-81DD-B5562C9472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C5F6BEA-2B07-4BEC-B2D2-60B25A6EFD8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173320AA-D9A6-4A78-AA8B-8826623AEE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105E2FC-4ED6-4154-A23E-274E14C500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72672-3E34-4A35-B785-10CCD4CCC40F}" type="datetimeFigureOut">
              <a:rPr lang="ru-RU" smtClean="0"/>
              <a:t>24.10.2019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96AEEC1-2998-4E0F-BC5A-4D7391508B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89155E0-BD3F-4B05-B21C-3BBCA18727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BFBC5-25D2-4F0C-AA9F-B1FFABE989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8413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97143CF-4955-4C65-BDDF-76D399A846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75B355F-CC77-4E17-9392-EA968DF3B7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39E99C8F-16FA-4DEC-9E89-D1B505B9DC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AA31A8CC-1C11-4AA9-A720-E08ECA7B944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372ED714-46F1-4923-8849-89DC58D7BAC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DC46FED2-BD53-474D-991E-6B65D15AB3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72672-3E34-4A35-B785-10CCD4CCC40F}" type="datetimeFigureOut">
              <a:rPr lang="ru-RU" smtClean="0"/>
              <a:t>24.10.2019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EFA4B6DD-8632-4F99-884E-332CC67956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D9B8A488-CA95-4521-A1AA-AA98F8A0F6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BFBC5-25D2-4F0C-AA9F-B1FFABE989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57222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821554B-B74C-4A9C-B676-82BA021E8B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E90A6B9F-3958-4059-BC16-3A7C39ACBA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72672-3E34-4A35-B785-10CCD4CCC40F}" type="datetimeFigureOut">
              <a:rPr lang="ru-RU" smtClean="0"/>
              <a:t>24.10.2019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ADA7D363-14A2-42B0-B4B7-4B62317980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10544BD5-4421-4908-8B64-262E999946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BFBC5-25D2-4F0C-AA9F-B1FFABE989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63208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CC3842E6-31A8-4B33-90C2-7D0BD395A9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72672-3E34-4A35-B785-10CCD4CCC40F}" type="datetimeFigureOut">
              <a:rPr lang="ru-RU" smtClean="0"/>
              <a:t>24.10.2019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44720B57-8AE8-4B75-82D0-1F3001FB19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CC64D349-7CC3-4C63-A3D8-9336D276C7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BFBC5-25D2-4F0C-AA9F-B1FFABE989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56439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5E0A38C-5BAD-40E9-A464-8B388553DE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ECA0F4A-E484-4B04-BEF7-2947119005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342DE508-B47E-4254-8932-80ECAA8FB5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730320B-D76F-4F1E-813B-9DF552DEEA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72672-3E34-4A35-B785-10CCD4CCC40F}" type="datetimeFigureOut">
              <a:rPr lang="ru-RU" smtClean="0"/>
              <a:t>24.10.2019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BD15864-CCD7-478A-96C9-8044051964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A59BC30-DE56-413B-8B40-1A5A1CF0CB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BFBC5-25D2-4F0C-AA9F-B1FFABE989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3411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A87971B-0756-4281-8094-10DF298C4A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E2D74987-4DD2-4011-BA5D-626659976BC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D9FCC43A-7F96-4B0E-8EE8-228EBD5F55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493CE2D-0105-4D4D-9756-199C47706F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72672-3E34-4A35-B785-10CCD4CCC40F}" type="datetimeFigureOut">
              <a:rPr lang="ru-RU" smtClean="0"/>
              <a:t>24.10.2019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9519A92-4A6A-44B0-B81B-6D4A40B402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1C64143-3BFF-4BDB-AD48-DA792DE6FD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BFBC5-25D2-4F0C-AA9F-B1FFABE989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53302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E7A6C08-8294-481D-AEBF-6A22A884EA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64085CD-387D-49A9-B750-D26D194E78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F36A938-E681-4910-B521-198E98932D0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572672-3E34-4A35-B785-10CCD4CCC40F}" type="datetimeFigureOut">
              <a:rPr lang="ru-RU" smtClean="0"/>
              <a:t>24.10.2019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545C216-E006-42FA-A813-BFF56921ED7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DC105FC-5839-4D0E-96C6-29DBE8EC3BA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6BFBC5-25D2-4F0C-AA9F-B1FFABE989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2908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C18263C-6129-4909-BA23-4647C75C103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600200"/>
            <a:ext cx="9144000" cy="2387600"/>
          </a:xfrm>
        </p:spPr>
        <p:txBody>
          <a:bodyPr>
            <a:noAutofit/>
          </a:bodyPr>
          <a:lstStyle/>
          <a:p>
            <a:r>
              <a:rPr lang="ru-RU" sz="3600" b="1" cap="all" dirty="0"/>
              <a:t>ВЕБИНАР</a:t>
            </a:r>
            <a:br>
              <a:rPr lang="ru-RU" sz="3600" b="1" cap="all" dirty="0"/>
            </a:br>
            <a:r>
              <a:rPr lang="ru-RU" sz="3600" b="1" cap="all" dirty="0"/>
              <a:t>по проведению МУНИЦИПАЛЬНОГО </a:t>
            </a:r>
            <a:r>
              <a:rPr lang="ru-RU" sz="3600" b="1" cap="all" dirty="0" err="1"/>
              <a:t>этапА</a:t>
            </a:r>
            <a:br>
              <a:rPr lang="ru-RU" sz="3600" dirty="0"/>
            </a:br>
            <a:r>
              <a:rPr lang="ru-RU" sz="3600" b="1" cap="all" dirty="0"/>
              <a:t>Всероссийской олимпиады школьников</a:t>
            </a:r>
            <a:br>
              <a:rPr lang="ru-RU" sz="3600" dirty="0"/>
            </a:br>
            <a:r>
              <a:rPr lang="ru-RU" sz="3600" b="1" cap="all" dirty="0"/>
              <a:t>по ГЕОГРАФИИ</a:t>
            </a:r>
            <a:endParaRPr lang="ru-RU" sz="3600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66AD8F92-48AB-4357-A009-1CC5939AAE9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250108"/>
            <a:ext cx="9144000" cy="1655762"/>
          </a:xfrm>
        </p:spPr>
        <p:txBody>
          <a:bodyPr/>
          <a:lstStyle/>
          <a:p>
            <a:r>
              <a:rPr lang="ru-RU" dirty="0"/>
              <a:t>Председатель ЦПМК по географии</a:t>
            </a:r>
          </a:p>
          <a:p>
            <a:r>
              <a:rPr lang="ru-RU" dirty="0"/>
              <a:t>Богачев Дмитрий Викторович</a:t>
            </a:r>
          </a:p>
        </p:txBody>
      </p:sp>
    </p:spTree>
    <p:extLst>
      <p:ext uri="{BB962C8B-B14F-4D97-AF65-F5344CB8AC3E}">
        <p14:creationId xmlns:p14="http://schemas.microsoft.com/office/powerpoint/2010/main" val="40905692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>
            <a:extLst>
              <a:ext uri="{FF2B5EF4-FFF2-40B4-BE49-F238E27FC236}">
                <a16:creationId xmlns:a16="http://schemas.microsoft.com/office/drawing/2014/main" id="{BA225192-FC02-4A2A-81E9-C2244DA4B8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Задания теоретического тура</a:t>
            </a:r>
          </a:p>
        </p:txBody>
      </p:sp>
      <p:sp>
        <p:nvSpPr>
          <p:cNvPr id="8" name="Объект 7">
            <a:extLst>
              <a:ext uri="{FF2B5EF4-FFF2-40B4-BE49-F238E27FC236}">
                <a16:creationId xmlns:a16="http://schemas.microsoft.com/office/drawing/2014/main" id="{7467C9EE-20B2-4142-A830-77BD7F0B80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 fontScale="85000" lnSpcReduction="20000"/>
          </a:bodyPr>
          <a:lstStyle/>
          <a:p>
            <a:r>
              <a:rPr lang="ru-RU" dirty="0"/>
              <a:t>Задания должны отличаться от обычной контрольной работы по географии и включать в себя по возможности оригинальные и творческие задания.</a:t>
            </a:r>
          </a:p>
          <a:p>
            <a:r>
              <a:rPr lang="ru-RU" dirty="0"/>
              <a:t>В комплекты заданий следует включать вопросы только по разделам географии, уже изученным к моменту проведения олимпиады.</a:t>
            </a:r>
          </a:p>
          <a:p>
            <a:r>
              <a:rPr lang="ru-RU" dirty="0"/>
              <a:t>В комплекте заданий для каждого класса задачи и элементы задач должны различаться по сложности так, чтобы с самым простым вопросом справились почти все участники олимпиады, с самым сложным – лишь несколько лучших. </a:t>
            </a:r>
          </a:p>
          <a:p>
            <a:r>
              <a:rPr lang="ru-RU" dirty="0"/>
              <a:t>Условия задач должны быть четкими и понятными, недопустима неоднозначность трактовки. </a:t>
            </a:r>
          </a:p>
          <a:p>
            <a:r>
              <a:rPr lang="ru-RU" dirty="0"/>
              <a:t>Задания не должны включать термины и понятия, не знакомые учащимся данной возрастной категории.</a:t>
            </a:r>
          </a:p>
          <a:p>
            <a:r>
              <a:rPr lang="ru-RU" dirty="0"/>
              <a:t>При составлении заданий следует использовать несколько различных источников, с которыми участники незнакомы.</a:t>
            </a:r>
          </a:p>
        </p:txBody>
      </p:sp>
    </p:spTree>
    <p:extLst>
      <p:ext uri="{BB962C8B-B14F-4D97-AF65-F5344CB8AC3E}">
        <p14:creationId xmlns:p14="http://schemas.microsoft.com/office/powerpoint/2010/main" val="416922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9F13592-7A53-4239-A4BF-257928B3E7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Какие могут быть теоретические задания?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6EF719E-2ED1-46ED-B17B-A5BA704872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ru-RU" dirty="0"/>
              <a:t>задачи на пространственный анализ – знание особенностей расположения различных географических объектов, специфики формирования пространственного рисунка распространения различных природных явлений и т.д.;</a:t>
            </a:r>
          </a:p>
          <a:p>
            <a:pPr lvl="0"/>
            <a:r>
              <a:rPr lang="ru-RU" dirty="0"/>
              <a:t>задачи на распознавание образов территорий (например, по изображениям на фотографиях и репродукциях картин, фрагментам художественных произведений, документальным фрагментам);</a:t>
            </a:r>
          </a:p>
          <a:p>
            <a:pPr lvl="0"/>
            <a:r>
              <a:rPr lang="ru-RU" dirty="0"/>
              <a:t>задачи на определение логических цепочек и причинно-следственных связей (например, взаимосвязей компонентов ландшафта, их зависимость от общепланетарных и региональных географических закономерностей);</a:t>
            </a:r>
          </a:p>
          <a:p>
            <a:pPr lvl="0"/>
            <a:r>
              <a:rPr lang="ru-RU" dirty="0"/>
              <a:t>задачи на сопоставление (перебор, выборку в соответствии с заданными критериями) различных географических объектов, территорий, стран и т.п. </a:t>
            </a:r>
          </a:p>
          <a:p>
            <a:pPr lvl="0"/>
            <a:r>
              <a:rPr lang="ru-RU" dirty="0"/>
              <a:t>задачи на классификацию географических объектов, приборов, понятий и т.п.</a:t>
            </a:r>
          </a:p>
          <a:p>
            <a:r>
              <a:rPr lang="ru-RU" dirty="0"/>
              <a:t>задачи картографического (в том числе, картометрического) содержания.</a:t>
            </a:r>
          </a:p>
        </p:txBody>
      </p:sp>
    </p:spTree>
    <p:extLst>
      <p:ext uri="{BB962C8B-B14F-4D97-AF65-F5344CB8AC3E}">
        <p14:creationId xmlns:p14="http://schemas.microsoft.com/office/powerpoint/2010/main" val="28629133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2073DBA-3CD8-4C5E-991A-72D3544298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Задания тестового тура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9C2F269-16FE-48F4-8F9C-9500C4AF04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Первый вид открытых тестовых заданий – задания-дополнения (другое название: задания с ограничением на ответ). Выполняя их, участники должны самостоятельно давать ответы на вопросы, но их возможности ограничены. Ответ выглядит в виде слова (значка, символа и т. д.) на месте пробела или многоточия.</a:t>
            </a:r>
          </a:p>
          <a:p>
            <a:r>
              <a:rPr lang="ru-RU" dirty="0"/>
              <a:t>Второй вид открытых тестовых заданий – задания свободного изложения или свободного конструирования. Они предполагают свободные ответы участников по сути задания. На ответы не накладываются ограничения. Чаще всего это задания вида: закончите предложение (фразу), впишите вместо многоточия правильный ответ, дополните определение, то есть вместо многоточия можно вписать словосочетание, фразу, предложение.</a:t>
            </a:r>
          </a:p>
        </p:txBody>
      </p:sp>
    </p:spTree>
    <p:extLst>
      <p:ext uri="{BB962C8B-B14F-4D97-AF65-F5344CB8AC3E}">
        <p14:creationId xmlns:p14="http://schemas.microsoft.com/office/powerpoint/2010/main" val="28405994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C18263C-6129-4909-BA23-4647C75C103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600200"/>
            <a:ext cx="9144000" cy="2387600"/>
          </a:xfrm>
        </p:spPr>
        <p:txBody>
          <a:bodyPr>
            <a:noAutofit/>
          </a:bodyPr>
          <a:lstStyle/>
          <a:p>
            <a:r>
              <a:rPr lang="ru-RU" sz="3600" b="1" cap="all" dirty="0"/>
              <a:t>ВЕБИНАР</a:t>
            </a:r>
            <a:br>
              <a:rPr lang="ru-RU" sz="3600" b="1" cap="all" dirty="0"/>
            </a:br>
            <a:r>
              <a:rPr lang="ru-RU" sz="3600" b="1" cap="all" dirty="0"/>
              <a:t>по проведению МУНИЦИПАЛЬНОГО </a:t>
            </a:r>
            <a:r>
              <a:rPr lang="ru-RU" sz="3600" b="1" cap="all" dirty="0" err="1"/>
              <a:t>этапА</a:t>
            </a:r>
            <a:br>
              <a:rPr lang="ru-RU" sz="3600" dirty="0"/>
            </a:br>
            <a:r>
              <a:rPr lang="ru-RU" sz="3600" b="1" cap="all" dirty="0"/>
              <a:t>Всероссийской олимпиады школьников</a:t>
            </a:r>
            <a:br>
              <a:rPr lang="ru-RU" sz="3600" dirty="0"/>
            </a:br>
            <a:r>
              <a:rPr lang="ru-RU" sz="3600" b="1" cap="all" dirty="0"/>
              <a:t>по ГЕОГРАФИИ</a:t>
            </a:r>
            <a:endParaRPr lang="ru-RU" sz="3600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66AD8F92-48AB-4357-A009-1CC5939AAE9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250108"/>
            <a:ext cx="9144000" cy="1655762"/>
          </a:xfrm>
        </p:spPr>
        <p:txBody>
          <a:bodyPr/>
          <a:lstStyle/>
          <a:p>
            <a:r>
              <a:rPr lang="ru-RU" dirty="0"/>
              <a:t>Богачев Дмитрий Викторович</a:t>
            </a:r>
          </a:p>
          <a:p>
            <a:r>
              <a:rPr lang="en-US" dirty="0"/>
              <a:t>dagam@list.ru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259773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CBB241C-1001-4A86-98C3-D74D9FBDEE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/>
              <a:t>Цель и задачи Всероссийской олимпиады школьников по географии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C39CC01-9D93-4F0D-BC3B-FE9FEE934C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Школьный и </a:t>
            </a:r>
            <a:r>
              <a:rPr lang="ru-RU" b="1" dirty="0"/>
              <a:t>муниципальный</a:t>
            </a:r>
            <a:r>
              <a:rPr lang="ru-RU" dirty="0"/>
              <a:t> этапы – самые главные этапы!</a:t>
            </a:r>
          </a:p>
          <a:p>
            <a:r>
              <a:rPr lang="ru-RU" dirty="0"/>
              <a:t>Популяризация географической науки и географического образования, а также выявление школьников, талантливых в области географии</a:t>
            </a:r>
          </a:p>
          <a:p>
            <a:r>
              <a:rPr lang="ru-RU" dirty="0"/>
              <a:t>Олимпиада – это не форма контроля усвоения школьного курса, это интеллектуальное состязание</a:t>
            </a:r>
          </a:p>
        </p:txBody>
      </p:sp>
    </p:spTree>
    <p:extLst>
      <p:ext uri="{BB962C8B-B14F-4D97-AF65-F5344CB8AC3E}">
        <p14:creationId xmlns:p14="http://schemas.microsoft.com/office/powerpoint/2010/main" val="16959539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33BFE6C-4DFC-4388-898B-E606A43C2A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Особенности Олимпиады по географии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3954C76-21C9-4C19-AE72-FC71777D73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Специфика объекта изучения – земная поверхность и её территориальная дифференциация, обусловленная природными и социально-экономическими факторами, а также их сложным взаимодействием и взаимовлиянием.</a:t>
            </a:r>
          </a:p>
          <a:p>
            <a:r>
              <a:rPr lang="ru-RU" dirty="0"/>
              <a:t>Непростая формализация знаний в области географии</a:t>
            </a:r>
          </a:p>
          <a:p>
            <a:r>
              <a:rPr lang="ru-RU" dirty="0"/>
              <a:t>Использование пространственного подхода, предполагающее проецирование всей изучаемой совокупности объектов и явлений (как естественных, так и социально-экономических) на земную поверхность</a:t>
            </a:r>
          </a:p>
        </p:txBody>
      </p:sp>
    </p:spTree>
    <p:extLst>
      <p:ext uri="{BB962C8B-B14F-4D97-AF65-F5344CB8AC3E}">
        <p14:creationId xmlns:p14="http://schemas.microsoft.com/office/powerpoint/2010/main" val="38126930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A26AED9-C74F-4EF5-81B4-C010EB4B19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Особенности заданий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2DBBFBF-099F-40B9-A0D3-59799AA4D3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В задания муниципального этапа Олимпиады для всех параллелей необходимо включать вопросы на географическую эрудицию – знание участниками географической номенклатуры (названий и местоположения различных природных и социально-экономических объектов, стран мира и т.д.).</a:t>
            </a:r>
          </a:p>
          <a:p>
            <a:r>
              <a:rPr lang="ru-RU" dirty="0"/>
              <a:t>Включать задания, требующие понимания основных географических закономерностей, проверяющие умение делать логические выводы и прослеживать причинно-следственные связи, обобщать и систематизировать ранее полученные знания. </a:t>
            </a:r>
          </a:p>
          <a:p>
            <a:r>
              <a:rPr lang="ru-RU" dirty="0"/>
              <a:t>Особое место в заданиях должны занимать вопросы и задачи, связанные с умением читать и анализировать топографические планы и географические карты различного масштаба и содержания, – от топографических до мелкомасштабных тематических.</a:t>
            </a:r>
          </a:p>
        </p:txBody>
      </p:sp>
    </p:spTree>
    <p:extLst>
      <p:ext uri="{BB962C8B-B14F-4D97-AF65-F5344CB8AC3E}">
        <p14:creationId xmlns:p14="http://schemas.microsoft.com/office/powerpoint/2010/main" val="35583178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D767B173-EDF0-47B7-A638-CF6A06C90C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Особенности проведения</a:t>
            </a:r>
          </a:p>
        </p:txBody>
      </p:sp>
      <p:sp>
        <p:nvSpPr>
          <p:cNvPr id="7" name="Текст 6">
            <a:extLst>
              <a:ext uri="{FF2B5EF4-FFF2-40B4-BE49-F238E27FC236}">
                <a16:creationId xmlns:a16="http://schemas.microsoft.com/office/drawing/2014/main" id="{FCD12D7A-C3FF-4448-8E35-26331ACDAB5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1626833" y="1690688"/>
            <a:ext cx="5183188" cy="823912"/>
          </a:xfrm>
        </p:spPr>
        <p:txBody>
          <a:bodyPr/>
          <a:lstStyle/>
          <a:p>
            <a:r>
              <a:rPr lang="ru-RU" dirty="0"/>
              <a:t>Муниципальный этап</a:t>
            </a:r>
          </a:p>
        </p:txBody>
      </p:sp>
      <p:sp>
        <p:nvSpPr>
          <p:cNvPr id="8" name="Объект 7">
            <a:extLst>
              <a:ext uri="{FF2B5EF4-FFF2-40B4-BE49-F238E27FC236}">
                <a16:creationId xmlns:a16="http://schemas.microsoft.com/office/drawing/2014/main" id="{95A7B835-3D14-44EC-B0FF-97EB0B84F39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1626832" y="2666445"/>
            <a:ext cx="8058705" cy="3684588"/>
          </a:xfrm>
        </p:spPr>
        <p:txBody>
          <a:bodyPr>
            <a:normAutofit/>
          </a:bodyPr>
          <a:lstStyle/>
          <a:p>
            <a:r>
              <a:rPr lang="ru-RU" dirty="0"/>
              <a:t>Требования к муниципальному этапу должны быть едиными для всех муниципальных образований субъекта федерации. Задания муниципального</a:t>
            </a:r>
            <a:r>
              <a:rPr lang="ru-RU" b="1" dirty="0"/>
              <a:t> </a:t>
            </a:r>
            <a:r>
              <a:rPr lang="ru-RU" dirty="0"/>
              <a:t>этапа Олимпиады разрабатываются региональной предметно-методической комиссией с учетом настоящих методических рекомендаций. Задания муниципального этапа Олимпиады подлежат обязательному рецензированию.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438484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96C3233C-1C05-420C-B1BE-6ED1D805FB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Кто принимает участие?</a:t>
            </a:r>
          </a:p>
        </p:txBody>
      </p:sp>
      <p:sp>
        <p:nvSpPr>
          <p:cNvPr id="7" name="Текст 6">
            <a:extLst>
              <a:ext uri="{FF2B5EF4-FFF2-40B4-BE49-F238E27FC236}">
                <a16:creationId xmlns:a16="http://schemas.microsoft.com/office/drawing/2014/main" id="{9F37CAD0-E00B-49B8-B834-5B19B13AC96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1591321" y="1610142"/>
            <a:ext cx="6611645" cy="823912"/>
          </a:xfrm>
        </p:spPr>
        <p:txBody>
          <a:bodyPr/>
          <a:lstStyle/>
          <a:p>
            <a:r>
              <a:rPr lang="ru-RU" dirty="0"/>
              <a:t>Муниципальный этап</a:t>
            </a:r>
          </a:p>
        </p:txBody>
      </p:sp>
      <p:sp>
        <p:nvSpPr>
          <p:cNvPr id="8" name="Объект 7">
            <a:extLst>
              <a:ext uri="{FF2B5EF4-FFF2-40B4-BE49-F238E27FC236}">
                <a16:creationId xmlns:a16="http://schemas.microsoft.com/office/drawing/2014/main" id="{E0FDEBF5-2BFB-4FFE-8C12-6047A6A5B61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1706731" y="2581653"/>
            <a:ext cx="8147483" cy="3684588"/>
          </a:xfrm>
        </p:spPr>
        <p:txBody>
          <a:bodyPr>
            <a:normAutofit/>
          </a:bodyPr>
          <a:lstStyle/>
          <a:p>
            <a:r>
              <a:rPr lang="ru-RU" dirty="0"/>
              <a:t>В муниципальном этапе Олимпиады могут принять участие только победители (и призёры) школьного этапа.</a:t>
            </a:r>
          </a:p>
          <a:p>
            <a:r>
              <a:rPr lang="ru-RU" dirty="0"/>
              <a:t>Победители и призёры муниципального (и более высоких этапов)  прошлого года.</a:t>
            </a:r>
          </a:p>
        </p:txBody>
      </p:sp>
    </p:spTree>
    <p:extLst>
      <p:ext uri="{BB962C8B-B14F-4D97-AF65-F5344CB8AC3E}">
        <p14:creationId xmlns:p14="http://schemas.microsoft.com/office/powerpoint/2010/main" val="39406897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916F5B8-0524-4B28-A88A-8161B40D0B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Структура олимпиады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8EBF4ABC-D1D8-458E-BF30-87EC65FDABC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1635711" y="1601264"/>
            <a:ext cx="5183188" cy="823912"/>
          </a:xfrm>
        </p:spPr>
        <p:txBody>
          <a:bodyPr/>
          <a:lstStyle/>
          <a:p>
            <a:r>
              <a:rPr lang="ru-RU" dirty="0"/>
              <a:t>Муниципальный этап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904B6D7E-2534-42D5-B49A-8BD357A23B2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1573567" y="2590531"/>
            <a:ext cx="8085338" cy="3684588"/>
          </a:xfrm>
        </p:spPr>
        <p:txBody>
          <a:bodyPr>
            <a:normAutofit/>
          </a:bodyPr>
          <a:lstStyle/>
          <a:p>
            <a:r>
              <a:rPr lang="ru-RU" dirty="0"/>
              <a:t>Муниципальный этап Олимпиады должен состоять из двух туров: </a:t>
            </a:r>
            <a:r>
              <a:rPr lang="ru-RU" b="1" dirty="0"/>
              <a:t>теоретического и тестового</a:t>
            </a:r>
            <a:r>
              <a:rPr lang="ru-RU" dirty="0"/>
              <a:t>. Оба тура проводятся в письменной форме в один день. Теоретический и тестовый раунды муниципального этапа Олимпиады рекомендуется проводить в письменной форме по параллелям. Объединение параллелей в группы нецелесообразно в силу специфики построения школьного курса географии.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878402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>
            <a:extLst>
              <a:ext uri="{FF2B5EF4-FFF2-40B4-BE49-F238E27FC236}">
                <a16:creationId xmlns:a16="http://schemas.microsoft.com/office/drawing/2014/main" id="{A8B99D2C-02F8-4490-BA8D-7BFB880040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Важно</a:t>
            </a:r>
          </a:p>
        </p:txBody>
      </p:sp>
      <p:sp>
        <p:nvSpPr>
          <p:cNvPr id="10" name="Объект 9">
            <a:extLst>
              <a:ext uri="{FF2B5EF4-FFF2-40B4-BE49-F238E27FC236}">
                <a16:creationId xmlns:a16="http://schemas.microsoft.com/office/drawing/2014/main" id="{9F5E8F12-41B1-4B47-ABAD-49F55F8932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Участники муниципального этапа Олимпиады вправе выполнять олимпиадные задания, разработанные для более старших классов по отношению к тем, в которых они проходят обучение. В случае прохождения на последующие этапы олимпиады данные участники выполняют олимпиадные задания, разработанные для класса, который они выбрали на школьном этапе олимпиады.</a:t>
            </a:r>
          </a:p>
        </p:txBody>
      </p:sp>
    </p:spTree>
    <p:extLst>
      <p:ext uri="{BB962C8B-B14F-4D97-AF65-F5344CB8AC3E}">
        <p14:creationId xmlns:p14="http://schemas.microsoft.com/office/powerpoint/2010/main" val="3617762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CFB19E8-437D-46D1-BB36-1945BA5A6F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Время написания (рекомендованное)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213D2C26-2FF4-4694-9A00-2C51F555AC4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912812" y="1681163"/>
            <a:ext cx="5183188" cy="823912"/>
          </a:xfrm>
        </p:spPr>
        <p:txBody>
          <a:bodyPr/>
          <a:lstStyle/>
          <a:p>
            <a:r>
              <a:rPr lang="ru-RU" dirty="0"/>
              <a:t>Муниципальный этап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0CEE3359-3ECE-4A7E-9EFB-836D5BA6D6A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1360502" y="2673750"/>
            <a:ext cx="7890029" cy="3684588"/>
          </a:xfrm>
        </p:spPr>
        <p:txBody>
          <a:bodyPr>
            <a:normAutofit/>
          </a:bodyPr>
          <a:lstStyle/>
          <a:p>
            <a:r>
              <a:rPr lang="ru-RU" dirty="0"/>
              <a:t>На выполнение заданий </a:t>
            </a:r>
            <a:r>
              <a:rPr lang="ru-RU" b="1" dirty="0"/>
              <a:t>теоретического тура</a:t>
            </a:r>
            <a:r>
              <a:rPr lang="ru-RU" dirty="0"/>
              <a:t> </a:t>
            </a:r>
            <a:r>
              <a:rPr lang="ru-RU" b="1" dirty="0"/>
              <a:t>муниципального этапа</a:t>
            </a:r>
            <a:r>
              <a:rPr lang="ru-RU" dirty="0"/>
              <a:t> Олимпиады рекомендуется отвести 2 астрономических часа.</a:t>
            </a:r>
          </a:p>
          <a:p>
            <a:r>
              <a:rPr lang="ru-RU" dirty="0"/>
              <a:t>На выполнение заданий тестового тура муниципального этапа Олимпиады рекомендуется отвести 1 астрономический час.</a:t>
            </a:r>
          </a:p>
        </p:txBody>
      </p:sp>
    </p:spTree>
    <p:extLst>
      <p:ext uri="{BB962C8B-B14F-4D97-AF65-F5344CB8AC3E}">
        <p14:creationId xmlns:p14="http://schemas.microsoft.com/office/powerpoint/2010/main" val="97042832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795</Words>
  <Application>Microsoft Office PowerPoint</Application>
  <PresentationFormat>Широкоэкранный</PresentationFormat>
  <Paragraphs>51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Тема Office</vt:lpstr>
      <vt:lpstr>ВЕБИНАР по проведению МУНИЦИПАЛЬНОГО этапА Всероссийской олимпиады школьников по ГЕОГРАФИИ</vt:lpstr>
      <vt:lpstr>Цель и задачи Всероссийской олимпиады школьников по географии</vt:lpstr>
      <vt:lpstr>Особенности Олимпиады по географии</vt:lpstr>
      <vt:lpstr>Особенности заданий</vt:lpstr>
      <vt:lpstr>Особенности проведения</vt:lpstr>
      <vt:lpstr>Кто принимает участие?</vt:lpstr>
      <vt:lpstr>Структура олимпиады</vt:lpstr>
      <vt:lpstr>Важно</vt:lpstr>
      <vt:lpstr>Время написания (рекомендованное)</vt:lpstr>
      <vt:lpstr>Задания теоретического тура</vt:lpstr>
      <vt:lpstr>Какие могут быть теоретические задания?</vt:lpstr>
      <vt:lpstr>Задания тестового тура</vt:lpstr>
      <vt:lpstr>ВЕБИНАР по проведению МУНИЦИПАЛЬНОГО этапА Всероссийской олимпиады школьников по ГЕОГРАФИИ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ВЕБИНАР по проведению школьного И МУНИЦИПАЛЬНОГО этапов Всероссийской олимпиады школьников по ГЕОГРАФИИ</dc:title>
  <dc:creator>Дмитрий Богачев</dc:creator>
  <cp:lastModifiedBy>Дмитрий Богачев</cp:lastModifiedBy>
  <cp:revision>9</cp:revision>
  <dcterms:created xsi:type="dcterms:W3CDTF">2018-09-13T21:42:05Z</dcterms:created>
  <dcterms:modified xsi:type="dcterms:W3CDTF">2019-10-24T06:37:35Z</dcterms:modified>
</cp:coreProperties>
</file>