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sldIdLst>
    <p:sldId id="256" r:id="rId2"/>
    <p:sldId id="273" r:id="rId3"/>
    <p:sldId id="285" r:id="rId4"/>
    <p:sldId id="275" r:id="rId5"/>
    <p:sldId id="278" r:id="rId6"/>
    <p:sldId id="297" r:id="rId7"/>
    <p:sldId id="296" r:id="rId8"/>
    <p:sldId id="295" r:id="rId9"/>
    <p:sldId id="298" r:id="rId10"/>
    <p:sldId id="294" r:id="rId11"/>
    <p:sldId id="299" r:id="rId12"/>
    <p:sldId id="281"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33F60F89-7E26-4899-8B8D-994B481773AF}">
          <p14:sldIdLst>
            <p14:sldId id="256"/>
            <p14:sldId id="273"/>
            <p14:sldId id="285"/>
            <p14:sldId id="275"/>
            <p14:sldId id="278"/>
            <p14:sldId id="297"/>
            <p14:sldId id="296"/>
            <p14:sldId id="295"/>
            <p14:sldId id="298"/>
            <p14:sldId id="294"/>
            <p14:sldId id="299"/>
          </p14:sldIdLst>
        </p14:section>
        <p14:section name="Раздел без заголовка" id="{FE030C76-DD50-41BE-AD96-4E95538DE093}">
          <p14:sldIdLst>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84369" autoAdjust="0"/>
  </p:normalViewPr>
  <p:slideViewPr>
    <p:cSldViewPr>
      <p:cViewPr varScale="1">
        <p:scale>
          <a:sx n="94" d="100"/>
          <a:sy n="94" d="100"/>
        </p:scale>
        <p:origin x="20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DCCA94-9993-4417-9581-B6528C5E9B28}" type="datetimeFigureOut">
              <a:rPr lang="ru-RU" smtClean="0"/>
              <a:t>28.10.2019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D529EE-966A-45A3-8BB9-5BED7E2F4610}" type="slidenum">
              <a:rPr lang="ru-RU" smtClean="0"/>
              <a:t>‹#›</a:t>
            </a:fld>
            <a:endParaRPr lang="ru-RU"/>
          </a:p>
        </p:txBody>
      </p:sp>
    </p:spTree>
    <p:extLst>
      <p:ext uri="{BB962C8B-B14F-4D97-AF65-F5344CB8AC3E}">
        <p14:creationId xmlns:p14="http://schemas.microsoft.com/office/powerpoint/2010/main" val="647915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7D529EE-966A-45A3-8BB9-5BED7E2F4610}" type="slidenum">
              <a:rPr lang="ru-RU" smtClean="0"/>
              <a:t>6</a:t>
            </a:fld>
            <a:endParaRPr lang="ru-RU"/>
          </a:p>
        </p:txBody>
      </p:sp>
    </p:spTree>
    <p:extLst>
      <p:ext uri="{BB962C8B-B14F-4D97-AF65-F5344CB8AC3E}">
        <p14:creationId xmlns:p14="http://schemas.microsoft.com/office/powerpoint/2010/main" val="1377059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7D529EE-966A-45A3-8BB9-5BED7E2F4610}" type="slidenum">
              <a:rPr lang="ru-RU" smtClean="0"/>
              <a:t>11</a:t>
            </a:fld>
            <a:endParaRPr lang="ru-RU"/>
          </a:p>
        </p:txBody>
      </p:sp>
    </p:spTree>
    <p:extLst>
      <p:ext uri="{BB962C8B-B14F-4D97-AF65-F5344CB8AC3E}">
        <p14:creationId xmlns:p14="http://schemas.microsoft.com/office/powerpoint/2010/main" val="2484197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pPr/>
              <a:t>28.10.2019</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28.10.2019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28.10.2019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28.10.2019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pPr/>
              <a:t>28.10.2019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28.10.2019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pPr/>
              <a:t>28.10.2019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pPr/>
              <a:t>28.10.2019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C71EC6-210F-42DE-9C53-41977AD35B3D}" type="datetimeFigureOut">
              <a:rPr lang="ru-RU" smtClean="0"/>
              <a:pPr/>
              <a:t>28.10.2019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28.10.2019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28.10.2019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C71EC6-210F-42DE-9C53-41977AD35B3D}" type="datetimeFigureOut">
              <a:rPr lang="ru-RU" smtClean="0"/>
              <a:pPr/>
              <a:t>28.10.2019</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9B0651-EE4F-4900-A07F-96A6BFA9D0F0}"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vserosolymp.rudn.ru/mm/mpp/obg.ph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476672"/>
            <a:ext cx="7920880" cy="6192687"/>
          </a:xfrm>
        </p:spPr>
        <p:txBody>
          <a:bodyPr>
            <a:normAutofit fontScale="90000"/>
          </a:bodyPr>
          <a:lstStyle/>
          <a:p>
            <a:pPr algn="ctr"/>
            <a:r>
              <a:rPr lang="ru-RU" b="1" dirty="0" smtClean="0">
                <a:solidFill>
                  <a:schemeClr val="tx2">
                    <a:lumMod val="50000"/>
                  </a:schemeClr>
                </a:solidFill>
                <a:effectLst/>
                <a:latin typeface="Times New Roman" panose="02020603050405020304" pitchFamily="18" charset="0"/>
                <a:cs typeface="Times New Roman" panose="02020603050405020304" pitchFamily="18" charset="0"/>
              </a:rPr>
              <a:t>Вебинар </a:t>
            </a:r>
            <a:br>
              <a:rPr lang="ru-RU" b="1" dirty="0" smtClean="0">
                <a:solidFill>
                  <a:schemeClr val="tx2">
                    <a:lumMod val="50000"/>
                  </a:schemeClr>
                </a:solidFill>
                <a:effectLst/>
                <a:latin typeface="Times New Roman" panose="02020603050405020304" pitchFamily="18" charset="0"/>
                <a:cs typeface="Times New Roman" panose="02020603050405020304" pitchFamily="18" charset="0"/>
              </a:rPr>
            </a:br>
            <a:r>
              <a:rPr lang="ru-RU" sz="4000" b="1" dirty="0" smtClean="0">
                <a:solidFill>
                  <a:schemeClr val="tx2">
                    <a:lumMod val="50000"/>
                  </a:schemeClr>
                </a:solidFill>
                <a:effectLst/>
                <a:latin typeface="Times New Roman" panose="02020603050405020304" pitchFamily="18" charset="0"/>
                <a:cs typeface="Times New Roman" panose="02020603050405020304" pitchFamily="18" charset="0"/>
              </a:rPr>
              <a:t>для </a:t>
            </a:r>
            <a:r>
              <a:rPr lang="ru-RU" sz="4000" b="1" dirty="0">
                <a:solidFill>
                  <a:schemeClr val="tx2">
                    <a:lumMod val="50000"/>
                  </a:schemeClr>
                </a:solidFill>
                <a:effectLst/>
                <a:latin typeface="Times New Roman" panose="02020603050405020304" pitchFamily="18" charset="0"/>
                <a:cs typeface="Times New Roman" panose="02020603050405020304" pitchFamily="18" charset="0"/>
              </a:rPr>
              <a:t>организаторов </a:t>
            </a:r>
            <a:r>
              <a:rPr lang="ru-RU" sz="4000" b="1" dirty="0" smtClean="0">
                <a:solidFill>
                  <a:schemeClr val="tx2">
                    <a:lumMod val="50000"/>
                  </a:schemeClr>
                </a:solidFill>
                <a:effectLst/>
                <a:latin typeface="Times New Roman" panose="02020603050405020304" pitchFamily="18" charset="0"/>
                <a:cs typeface="Times New Roman" panose="02020603050405020304" pitchFamily="18" charset="0"/>
              </a:rPr>
              <a:t>муниципального этапа </a:t>
            </a:r>
            <a:r>
              <a:rPr lang="ru-RU" sz="4000" b="1" dirty="0">
                <a:solidFill>
                  <a:schemeClr val="tx2">
                    <a:lumMod val="50000"/>
                  </a:schemeClr>
                </a:solidFill>
                <a:effectLst/>
                <a:latin typeface="Times New Roman" panose="02020603050405020304" pitchFamily="18" charset="0"/>
                <a:cs typeface="Times New Roman" panose="02020603050405020304" pitchFamily="18" charset="0"/>
              </a:rPr>
              <a:t>в</a:t>
            </a:r>
            <a:r>
              <a:rPr lang="ru-RU" sz="4000" b="1" dirty="0" smtClean="0">
                <a:solidFill>
                  <a:schemeClr val="tx2">
                    <a:lumMod val="50000"/>
                  </a:schemeClr>
                </a:solidFill>
                <a:effectLst/>
                <a:latin typeface="Times New Roman" panose="02020603050405020304" pitchFamily="18" charset="0"/>
                <a:cs typeface="Times New Roman" panose="02020603050405020304" pitchFamily="18" charset="0"/>
              </a:rPr>
              <a:t>сероссийской олимпиады школьников по основам безопасности жизнедеятельности в 2019/2020 учебном году</a:t>
            </a:r>
            <a:br>
              <a:rPr lang="ru-RU" sz="4000" b="1" dirty="0" smtClean="0">
                <a:solidFill>
                  <a:schemeClr val="tx2">
                    <a:lumMod val="50000"/>
                  </a:schemeClr>
                </a:solidFill>
                <a:effectLst/>
                <a:latin typeface="Times New Roman" panose="02020603050405020304" pitchFamily="18" charset="0"/>
                <a:cs typeface="Times New Roman" panose="02020603050405020304" pitchFamily="18" charset="0"/>
              </a:rPr>
            </a:br>
            <a:r>
              <a:rPr lang="ru-RU" sz="4000" b="1" dirty="0">
                <a:solidFill>
                  <a:schemeClr val="tx2">
                    <a:lumMod val="50000"/>
                  </a:schemeClr>
                </a:solidFill>
                <a:effectLst/>
                <a:latin typeface="Times New Roman" panose="02020603050405020304" pitchFamily="18" charset="0"/>
                <a:cs typeface="Times New Roman" panose="02020603050405020304" pitchFamily="18" charset="0"/>
              </a:rPr>
              <a:t/>
            </a:r>
            <a:br>
              <a:rPr lang="ru-RU" sz="4000" b="1" dirty="0">
                <a:solidFill>
                  <a:schemeClr val="tx2">
                    <a:lumMod val="50000"/>
                  </a:schemeClr>
                </a:solidFill>
                <a:effectLst/>
                <a:latin typeface="Times New Roman" panose="02020603050405020304" pitchFamily="18" charset="0"/>
                <a:cs typeface="Times New Roman" panose="02020603050405020304" pitchFamily="18" charset="0"/>
              </a:rPr>
            </a:br>
            <a:r>
              <a:rPr lang="ru-RU" b="1" dirty="0">
                <a:solidFill>
                  <a:schemeClr val="tx2">
                    <a:lumMod val="75000"/>
                  </a:schemeClr>
                </a:solidFill>
                <a:effectLst/>
                <a:latin typeface="Times New Roman" panose="02020603050405020304" pitchFamily="18" charset="0"/>
                <a:cs typeface="Times New Roman" panose="02020603050405020304" pitchFamily="18" charset="0"/>
              </a:rPr>
              <a:t/>
            </a:r>
            <a:br>
              <a:rPr lang="ru-RU" b="1" dirty="0">
                <a:solidFill>
                  <a:schemeClr val="tx2">
                    <a:lumMod val="75000"/>
                  </a:schemeClr>
                </a:solidFill>
                <a:effectLst/>
                <a:latin typeface="Times New Roman" panose="02020603050405020304" pitchFamily="18" charset="0"/>
                <a:cs typeface="Times New Roman" panose="02020603050405020304" pitchFamily="18" charset="0"/>
              </a:rPr>
            </a:br>
            <a:r>
              <a:rPr lang="ru-RU" b="1" dirty="0" smtClean="0">
                <a:solidFill>
                  <a:schemeClr val="tx2">
                    <a:lumMod val="75000"/>
                  </a:schemeClr>
                </a:solidFill>
                <a:effectLst/>
                <a:latin typeface="Times New Roman" panose="02020603050405020304" pitchFamily="18" charset="0"/>
                <a:cs typeface="Times New Roman" panose="02020603050405020304" pitchFamily="18" charset="0"/>
              </a:rPr>
              <a:t>      </a:t>
            </a:r>
            <a:r>
              <a:rPr lang="ru-RU" sz="1800" b="1" dirty="0" smtClean="0">
                <a:solidFill>
                  <a:schemeClr val="tx2">
                    <a:lumMod val="75000"/>
                  </a:schemeClr>
                </a:solidFill>
                <a:effectLst/>
                <a:latin typeface="Times New Roman" panose="02020603050405020304" pitchFamily="18" charset="0"/>
                <a:cs typeface="Times New Roman" panose="02020603050405020304" pitchFamily="18" charset="0"/>
              </a:rPr>
              <a:t>Черкунов Алексей Викторович, </a:t>
            </a:r>
            <a:r>
              <a:rPr lang="ru-RU" sz="1800" dirty="0" smtClean="0">
                <a:solidFill>
                  <a:schemeClr val="tx2">
                    <a:lumMod val="75000"/>
                  </a:schemeClr>
                </a:solidFill>
                <a:effectLst/>
                <a:latin typeface="Times New Roman" panose="02020603050405020304" pitchFamily="18" charset="0"/>
                <a:cs typeface="Times New Roman" panose="02020603050405020304" pitchFamily="18" charset="0"/>
              </a:rPr>
              <a:t>председатель ЦПМК ВсОШ по ОБЖ</a:t>
            </a:r>
            <a:br>
              <a:rPr lang="ru-RU" sz="1800" dirty="0" smtClean="0">
                <a:solidFill>
                  <a:schemeClr val="tx2">
                    <a:lumMod val="75000"/>
                  </a:schemeClr>
                </a:solidFill>
                <a:effectLst/>
                <a:latin typeface="Times New Roman" panose="02020603050405020304" pitchFamily="18" charset="0"/>
                <a:cs typeface="Times New Roman" panose="02020603050405020304" pitchFamily="18" charset="0"/>
              </a:rPr>
            </a:br>
            <a:r>
              <a:rPr lang="ru-RU" sz="1800" b="1" dirty="0" smtClean="0">
                <a:solidFill>
                  <a:schemeClr val="tx2">
                    <a:lumMod val="75000"/>
                  </a:schemeClr>
                </a:solidFill>
                <a:effectLst/>
                <a:latin typeface="Times New Roman" panose="02020603050405020304" pitchFamily="18" charset="0"/>
                <a:cs typeface="Times New Roman" panose="02020603050405020304" pitchFamily="18" charset="0"/>
              </a:rPr>
              <a:t>  Елисеева Наталья Владимировна, </a:t>
            </a:r>
            <a:r>
              <a:rPr lang="ru-RU" sz="1800" dirty="0" smtClean="0">
                <a:solidFill>
                  <a:schemeClr val="tx2">
                    <a:lumMod val="75000"/>
                  </a:schemeClr>
                </a:solidFill>
                <a:effectLst/>
                <a:latin typeface="Times New Roman" panose="02020603050405020304" pitchFamily="18" charset="0"/>
                <a:cs typeface="Times New Roman" panose="02020603050405020304" pitchFamily="18" charset="0"/>
              </a:rPr>
              <a:t>зам. председателя </a:t>
            </a:r>
            <a:r>
              <a:rPr lang="ru-RU" sz="1800" dirty="0">
                <a:solidFill>
                  <a:schemeClr val="tx2">
                    <a:lumMod val="75000"/>
                  </a:schemeClr>
                </a:solidFill>
                <a:effectLst/>
                <a:latin typeface="Times New Roman" panose="02020603050405020304" pitchFamily="18" charset="0"/>
                <a:cs typeface="Times New Roman" panose="02020603050405020304" pitchFamily="18" charset="0"/>
              </a:rPr>
              <a:t>ЦПМК </a:t>
            </a:r>
            <a:r>
              <a:rPr lang="ru-RU" sz="1800" dirty="0" err="1">
                <a:solidFill>
                  <a:schemeClr val="tx2">
                    <a:lumMod val="75000"/>
                  </a:schemeClr>
                </a:solidFill>
                <a:effectLst/>
                <a:latin typeface="Times New Roman" panose="02020603050405020304" pitchFamily="18" charset="0"/>
                <a:cs typeface="Times New Roman" panose="02020603050405020304" pitchFamily="18" charset="0"/>
              </a:rPr>
              <a:t>ВсОШ</a:t>
            </a:r>
            <a:r>
              <a:rPr lang="ru-RU" sz="1800" dirty="0">
                <a:solidFill>
                  <a:schemeClr val="tx2">
                    <a:lumMod val="75000"/>
                  </a:schemeClr>
                </a:solidFill>
                <a:effectLst/>
                <a:latin typeface="Times New Roman" panose="02020603050405020304" pitchFamily="18" charset="0"/>
                <a:cs typeface="Times New Roman" panose="02020603050405020304" pitchFamily="18" charset="0"/>
              </a:rPr>
              <a:t> по ОБЖ</a:t>
            </a:r>
            <a:endParaRPr lang="ru-RU" sz="1800" dirty="0">
              <a:effectLst/>
            </a:endParaRPr>
          </a:p>
        </p:txBody>
      </p:sp>
    </p:spTree>
    <p:extLst>
      <p:ext uri="{BB962C8B-B14F-4D97-AF65-F5344CB8AC3E}">
        <p14:creationId xmlns:p14="http://schemas.microsoft.com/office/powerpoint/2010/main" val="3269547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1979712" y="259448"/>
            <a:ext cx="5696592" cy="6598552"/>
          </a:xfrm>
          <a:prstGeom prst="rect">
            <a:avLst/>
          </a:prstGeom>
        </p:spPr>
      </p:pic>
    </p:spTree>
    <p:extLst>
      <p:ext uri="{BB962C8B-B14F-4D97-AF65-F5344CB8AC3E}">
        <p14:creationId xmlns:p14="http://schemas.microsoft.com/office/powerpoint/2010/main" val="1155603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87624" y="260648"/>
            <a:ext cx="7848872" cy="1384995"/>
          </a:xfrm>
          <a:prstGeom prst="rect">
            <a:avLst/>
          </a:prstGeom>
        </p:spPr>
        <p:txBody>
          <a:bodyPr wrap="square">
            <a:spAutoFit/>
          </a:bodyPr>
          <a:lstStyle/>
          <a:p>
            <a:pPr algn="ctr"/>
            <a:r>
              <a:rPr lang="ru-RU" sz="2800" b="1" dirty="0" smtClean="0">
                <a:latin typeface="Times New Roman" panose="02020603050405020304" pitchFamily="18" charset="0"/>
                <a:cs typeface="Times New Roman" panose="02020603050405020304" pitchFamily="18" charset="0"/>
              </a:rPr>
              <a:t>Оценивание </a:t>
            </a:r>
            <a:r>
              <a:rPr lang="ru-RU" sz="2800" b="1" dirty="0">
                <a:latin typeface="Times New Roman" panose="02020603050405020304" pitchFamily="18" charset="0"/>
                <a:cs typeface="Times New Roman" panose="02020603050405020304" pitchFamily="18" charset="0"/>
              </a:rPr>
              <a:t>выполненных олимпиадных заданий, подведение </a:t>
            </a:r>
            <a:r>
              <a:rPr lang="ru-RU" sz="2800" b="1" dirty="0" smtClean="0">
                <a:latin typeface="Times New Roman" panose="02020603050405020304" pitchFamily="18" charset="0"/>
                <a:cs typeface="Times New Roman" panose="02020603050405020304" pitchFamily="18" charset="0"/>
              </a:rPr>
              <a:t>итогов</a:t>
            </a:r>
          </a:p>
          <a:p>
            <a:pPr algn="ctr"/>
            <a:endParaRPr lang="ru-RU" sz="2800" b="1"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1187624" y="1645643"/>
            <a:ext cx="7704455" cy="4524315"/>
          </a:xfrm>
          <a:prstGeom prst="rect">
            <a:avLst/>
          </a:prstGeom>
        </p:spPr>
        <p:txBody>
          <a:bodyPr wrap="square">
            <a:spAutoFit/>
          </a:bodyPr>
          <a:lstStyle/>
          <a:p>
            <a:pPr indent="448310" algn="just">
              <a:spcAft>
                <a:spcPts val="0"/>
              </a:spcAft>
            </a:pPr>
            <a:r>
              <a:rPr lang="ru-RU" kern="1200" dirty="0" smtClean="0">
                <a:solidFill>
                  <a:srgbClr val="000000"/>
                </a:solidFill>
                <a:effectLst/>
                <a:latin typeface="Times New Roman" panose="02020603050405020304" pitchFamily="18" charset="0"/>
                <a:ea typeface="Calibri" panose="020F0502020204030204" pitchFamily="34" charset="0"/>
              </a:rPr>
              <a:t>При </a:t>
            </a:r>
            <a:r>
              <a:rPr lang="ru-RU" kern="1200" dirty="0">
                <a:solidFill>
                  <a:srgbClr val="000000"/>
                </a:solidFill>
                <a:effectLst/>
                <a:latin typeface="Times New Roman" panose="02020603050405020304" pitchFamily="18" charset="0"/>
                <a:ea typeface="Calibri" panose="020F0502020204030204" pitchFamily="34" charset="0"/>
              </a:rPr>
              <a:t>разработке методики оценивания олимпиадных заданий </a:t>
            </a:r>
            <a:r>
              <a:rPr lang="ru-RU" kern="1200" dirty="0" smtClean="0">
                <a:solidFill>
                  <a:srgbClr val="000000"/>
                </a:solidFill>
                <a:effectLst/>
                <a:latin typeface="Times New Roman" panose="02020603050405020304" pitchFamily="18" charset="0"/>
                <a:ea typeface="Calibri" panose="020F0502020204030204" pitchFamily="34" charset="0"/>
              </a:rPr>
              <a:t>рекомендуется</a:t>
            </a:r>
            <a:r>
              <a:rPr lang="ru-RU" kern="1200" dirty="0">
                <a:solidFill>
                  <a:srgbClr val="000000"/>
                </a:solidFill>
                <a:effectLst/>
                <a:latin typeface="Times New Roman" panose="02020603050405020304" pitchFamily="18" charset="0"/>
                <a:ea typeface="Calibri" panose="020F0502020204030204" pitchFamily="34" charset="0"/>
              </a:rPr>
              <a:t>:</a:t>
            </a:r>
            <a:endParaRPr lang="ru-RU" dirty="0">
              <a:effectLst/>
              <a:latin typeface="Times New Roman" panose="02020603050405020304" pitchFamily="18" charset="0"/>
              <a:ea typeface="Times New Roman" panose="02020603050405020304" pitchFamily="18" charset="0"/>
            </a:endParaRPr>
          </a:p>
          <a:p>
            <a:pPr marL="92075" lvl="0" indent="263525" algn="just">
              <a:spcAft>
                <a:spcPts val="0"/>
              </a:spcAft>
              <a:buFont typeface="Symbol" panose="05050102010706020507" pitchFamily="18" charset="2"/>
              <a:buChar char=""/>
            </a:pPr>
            <a:r>
              <a:rPr lang="ru-RU" kern="1200" dirty="0">
                <a:solidFill>
                  <a:srgbClr val="000000"/>
                </a:solidFill>
                <a:effectLst/>
                <a:latin typeface="Times New Roman" panose="02020603050405020304" pitchFamily="18" charset="0"/>
                <a:ea typeface="Times New Roman" panose="02020603050405020304" pitchFamily="18" charset="0"/>
              </a:rPr>
              <a:t>по всем теоретическим и практическим заданиям начисление баллов производить целыми, а не дробными </a:t>
            </a:r>
            <a:r>
              <a:rPr lang="ru-RU" kern="1200" dirty="0" smtClean="0">
                <a:solidFill>
                  <a:srgbClr val="000000"/>
                </a:solidFill>
                <a:effectLst/>
                <a:latin typeface="Times New Roman" panose="02020603050405020304" pitchFamily="18" charset="0"/>
                <a:ea typeface="Times New Roman" panose="02020603050405020304" pitchFamily="18" charset="0"/>
              </a:rPr>
              <a:t>числами; </a:t>
            </a:r>
            <a:endParaRPr lang="ru-RU" dirty="0">
              <a:effectLst/>
              <a:latin typeface="Times New Roman" panose="02020603050405020304" pitchFamily="18" charset="0"/>
              <a:ea typeface="Times New Roman" panose="02020603050405020304" pitchFamily="18" charset="0"/>
            </a:endParaRPr>
          </a:p>
          <a:p>
            <a:pPr marL="92075" lvl="0" indent="263525" algn="just">
              <a:spcAft>
                <a:spcPts val="0"/>
              </a:spcAft>
              <a:buFont typeface="Symbol" panose="05050102010706020507" pitchFamily="18" charset="2"/>
              <a:buChar char=""/>
            </a:pPr>
            <a:r>
              <a:rPr lang="ru-RU" kern="1200" dirty="0">
                <a:solidFill>
                  <a:srgbClr val="000000"/>
                </a:solidFill>
                <a:effectLst/>
                <a:latin typeface="Times New Roman" panose="02020603050405020304" pitchFamily="18" charset="0"/>
                <a:ea typeface="Times New Roman" panose="02020603050405020304" pitchFamily="18" charset="0"/>
              </a:rPr>
              <a:t>размер максимальных баллов за задания теоретического тура установить в зависимости от уровня сложности </a:t>
            </a:r>
            <a:r>
              <a:rPr lang="ru-RU" kern="1200" dirty="0" smtClean="0">
                <a:solidFill>
                  <a:srgbClr val="000000"/>
                </a:solidFill>
                <a:effectLst/>
                <a:latin typeface="Times New Roman" panose="02020603050405020304" pitchFamily="18" charset="0"/>
                <a:ea typeface="Times New Roman" panose="02020603050405020304" pitchFamily="18" charset="0"/>
              </a:rPr>
              <a:t>задания;</a:t>
            </a:r>
            <a:endParaRPr lang="ru-RU" dirty="0">
              <a:effectLst/>
              <a:latin typeface="Times New Roman" panose="02020603050405020304" pitchFamily="18" charset="0"/>
              <a:ea typeface="Times New Roman" panose="02020603050405020304" pitchFamily="18" charset="0"/>
            </a:endParaRPr>
          </a:p>
          <a:p>
            <a:pPr marL="92075" lvl="0" indent="263525" algn="just">
              <a:spcAft>
                <a:spcPts val="0"/>
              </a:spcAft>
              <a:buFont typeface="Symbol" panose="05050102010706020507" pitchFamily="18" charset="2"/>
              <a:buChar char=""/>
            </a:pPr>
            <a:r>
              <a:rPr lang="ru-RU" kern="1200" dirty="0" smtClean="0">
                <a:solidFill>
                  <a:srgbClr val="000000"/>
                </a:solidFill>
                <a:effectLst/>
                <a:latin typeface="Times New Roman" panose="02020603050405020304" pitchFamily="18" charset="0"/>
                <a:ea typeface="Times New Roman" panose="02020603050405020304" pitchFamily="18" charset="0"/>
              </a:rPr>
              <a:t>общий </a:t>
            </a:r>
            <a:r>
              <a:rPr lang="ru-RU" kern="1200" dirty="0">
                <a:solidFill>
                  <a:srgbClr val="000000"/>
                </a:solidFill>
                <a:effectLst/>
                <a:latin typeface="Times New Roman" panose="02020603050405020304" pitchFamily="18" charset="0"/>
                <a:ea typeface="Times New Roman" panose="02020603050405020304" pitchFamily="18" charset="0"/>
              </a:rPr>
              <a:t>результат оценивать путем простого сложения баллов, полученных участниками за каждое теоретическое и практическое задание. </a:t>
            </a:r>
            <a:endParaRPr lang="ru-RU" dirty="0">
              <a:effectLst/>
              <a:latin typeface="Times New Roman" panose="02020603050405020304" pitchFamily="18" charset="0"/>
              <a:ea typeface="Times New Roman" panose="02020603050405020304" pitchFamily="18" charset="0"/>
            </a:endParaRPr>
          </a:p>
          <a:p>
            <a:pPr indent="448310" algn="just">
              <a:spcAft>
                <a:spcPts val="0"/>
              </a:spcAft>
            </a:pPr>
            <a:endParaRPr lang="ru-RU" kern="1200" dirty="0" smtClean="0">
              <a:solidFill>
                <a:srgbClr val="000000"/>
              </a:solidFill>
              <a:effectLst/>
              <a:latin typeface="Times New Roman" panose="02020603050405020304" pitchFamily="18" charset="0"/>
              <a:ea typeface="Calibri" panose="020F0502020204030204" pitchFamily="34" charset="0"/>
            </a:endParaRPr>
          </a:p>
          <a:p>
            <a:pPr indent="448310" algn="just">
              <a:spcAft>
                <a:spcPts val="0"/>
              </a:spcAft>
            </a:pPr>
            <a:r>
              <a:rPr lang="ru-RU" kern="1200" dirty="0" smtClean="0">
                <a:solidFill>
                  <a:srgbClr val="000000"/>
                </a:solidFill>
                <a:effectLst/>
                <a:latin typeface="Times New Roman" panose="02020603050405020304" pitchFamily="18" charset="0"/>
                <a:ea typeface="Calibri" panose="020F0502020204030204" pitchFamily="34" charset="0"/>
              </a:rPr>
              <a:t>Оценка </a:t>
            </a:r>
            <a:r>
              <a:rPr lang="ru-RU" kern="1200" dirty="0">
                <a:solidFill>
                  <a:srgbClr val="000000"/>
                </a:solidFill>
                <a:effectLst/>
                <a:latin typeface="Times New Roman" panose="02020603050405020304" pitchFamily="18" charset="0"/>
                <a:ea typeface="Calibri" panose="020F0502020204030204" pitchFamily="34" charset="0"/>
              </a:rPr>
              <a:t>выполнения участником любого задания</a:t>
            </a:r>
            <a:r>
              <a:rPr lang="ru-RU" b="1" kern="1200" dirty="0">
                <a:solidFill>
                  <a:srgbClr val="000000"/>
                </a:solidFill>
                <a:effectLst/>
                <a:latin typeface="Times New Roman" panose="02020603050405020304" pitchFamily="18" charset="0"/>
                <a:ea typeface="Calibri" panose="020F0502020204030204" pitchFamily="34" charset="0"/>
              </a:rPr>
              <a:t> не может быть отрицательной, </a:t>
            </a:r>
            <a:r>
              <a:rPr lang="ru-RU" kern="1200" dirty="0">
                <a:solidFill>
                  <a:srgbClr val="000000"/>
                </a:solidFill>
                <a:effectLst/>
                <a:latin typeface="Times New Roman" panose="02020603050405020304" pitchFamily="18" charset="0"/>
                <a:ea typeface="Calibri" panose="020F0502020204030204" pitchFamily="34" charset="0"/>
              </a:rPr>
              <a:t>минимальная оценка, выставляемая за выполнение отдельно взятого задания </a:t>
            </a:r>
            <a:r>
              <a:rPr lang="ru-RU" b="1" kern="1200" dirty="0">
                <a:solidFill>
                  <a:srgbClr val="000000"/>
                </a:solidFill>
                <a:effectLst/>
                <a:latin typeface="Times New Roman" panose="02020603050405020304" pitchFamily="18" charset="0"/>
                <a:ea typeface="Calibri" panose="020F0502020204030204" pitchFamily="34" charset="0"/>
              </a:rPr>
              <a:t>0 баллов.</a:t>
            </a:r>
            <a:endParaRPr lang="ru-RU" dirty="0">
              <a:effectLst/>
              <a:latin typeface="Times New Roman" panose="02020603050405020304" pitchFamily="18" charset="0"/>
              <a:ea typeface="Times New Roman" panose="02020603050405020304" pitchFamily="18" charset="0"/>
            </a:endParaRPr>
          </a:p>
          <a:p>
            <a:pPr indent="448310" algn="just">
              <a:spcAft>
                <a:spcPts val="0"/>
              </a:spcAft>
            </a:pPr>
            <a:endParaRPr lang="ru-RU" kern="1200" dirty="0" smtClean="0">
              <a:solidFill>
                <a:srgbClr val="000000"/>
              </a:solidFill>
              <a:effectLst/>
              <a:latin typeface="Times New Roman" panose="02020603050405020304" pitchFamily="18" charset="0"/>
              <a:ea typeface="Calibri" panose="020F0502020204030204" pitchFamily="34" charset="0"/>
            </a:endParaRPr>
          </a:p>
          <a:p>
            <a:pPr indent="448310" algn="just">
              <a:spcAft>
                <a:spcPts val="0"/>
              </a:spcAft>
            </a:pPr>
            <a:r>
              <a:rPr lang="ru-RU" kern="1200" dirty="0" smtClean="0">
                <a:solidFill>
                  <a:srgbClr val="000000"/>
                </a:solidFill>
                <a:effectLst/>
                <a:latin typeface="Times New Roman" panose="02020603050405020304" pitchFamily="18" charset="0"/>
                <a:ea typeface="Calibri" panose="020F0502020204030204" pitchFamily="34" charset="0"/>
              </a:rPr>
              <a:t>Максимальная оценка </a:t>
            </a:r>
            <a:r>
              <a:rPr lang="ru-RU" kern="1200" dirty="0">
                <a:solidFill>
                  <a:srgbClr val="000000"/>
                </a:solidFill>
                <a:effectLst/>
                <a:latin typeface="Times New Roman" panose="02020603050405020304" pitchFamily="18" charset="0"/>
                <a:ea typeface="Calibri" panose="020F0502020204030204" pitchFamily="34" charset="0"/>
              </a:rPr>
              <a:t>по итогам выполнения </a:t>
            </a:r>
            <a:r>
              <a:rPr lang="ru-RU" kern="1200" dirty="0" smtClean="0">
                <a:solidFill>
                  <a:srgbClr val="000000"/>
                </a:solidFill>
                <a:effectLst/>
                <a:latin typeface="Times New Roman" panose="02020603050405020304" pitchFamily="18" charset="0"/>
                <a:ea typeface="Calibri" panose="020F0502020204030204" pitchFamily="34" charset="0"/>
              </a:rPr>
              <a:t>заданий </a:t>
            </a:r>
            <a:r>
              <a:rPr lang="ru-RU" kern="1200" dirty="0" smtClean="0">
                <a:solidFill>
                  <a:srgbClr val="000000"/>
                </a:solidFill>
                <a:effectLst/>
                <a:latin typeface="Times New Roman" panose="02020603050405020304" pitchFamily="18" charset="0"/>
                <a:ea typeface="Times New Roman" panose="02020603050405020304" pitchFamily="18" charset="0"/>
              </a:rPr>
              <a:t>муниципального </a:t>
            </a:r>
            <a:r>
              <a:rPr lang="ru-RU" kern="1200" dirty="0">
                <a:solidFill>
                  <a:srgbClr val="000000"/>
                </a:solidFill>
                <a:effectLst/>
                <a:latin typeface="Times New Roman" panose="02020603050405020304" pitchFamily="18" charset="0"/>
                <a:ea typeface="Times New Roman" panose="02020603050405020304" pitchFamily="18" charset="0"/>
              </a:rPr>
              <a:t>этапа  </a:t>
            </a:r>
            <a:r>
              <a:rPr lang="ru-RU" kern="1200" dirty="0" smtClean="0">
                <a:solidFill>
                  <a:srgbClr val="000000"/>
                </a:solidFill>
                <a:effectLst/>
                <a:latin typeface="Times New Roman" panose="02020603050405020304" pitchFamily="18" charset="0"/>
                <a:ea typeface="Times New Roman" panose="02020603050405020304" pitchFamily="18" charset="0"/>
              </a:rPr>
              <a:t>должна составлять не </a:t>
            </a:r>
            <a:r>
              <a:rPr lang="ru-RU" kern="1200" dirty="0">
                <a:solidFill>
                  <a:srgbClr val="000000"/>
                </a:solidFill>
                <a:effectLst/>
                <a:latin typeface="Times New Roman" panose="02020603050405020304" pitchFamily="18" charset="0"/>
                <a:ea typeface="Times New Roman" panose="02020603050405020304" pitchFamily="18" charset="0"/>
              </a:rPr>
              <a:t>более </a:t>
            </a:r>
            <a:r>
              <a:rPr lang="ru-RU" b="1" kern="1200" dirty="0">
                <a:solidFill>
                  <a:srgbClr val="000000"/>
                </a:solidFill>
                <a:effectLst/>
                <a:latin typeface="Times New Roman" panose="02020603050405020304" pitchFamily="18" charset="0"/>
                <a:ea typeface="Times New Roman" panose="02020603050405020304" pitchFamily="18" charset="0"/>
              </a:rPr>
              <a:t>300 баллов </a:t>
            </a:r>
            <a:r>
              <a:rPr lang="ru-RU" kern="1200" dirty="0">
                <a:solidFill>
                  <a:srgbClr val="000000"/>
                </a:solidFill>
                <a:effectLst/>
                <a:latin typeface="Times New Roman" panose="02020603050405020304" pitchFamily="18" charset="0"/>
                <a:ea typeface="Times New Roman" panose="02020603050405020304" pitchFamily="18" charset="0"/>
              </a:rPr>
              <a:t>(теоретический тур не более </a:t>
            </a:r>
            <a:r>
              <a:rPr lang="ru-RU" b="1" kern="1200" dirty="0">
                <a:solidFill>
                  <a:srgbClr val="000000"/>
                </a:solidFill>
                <a:effectLst/>
                <a:latin typeface="Times New Roman" panose="02020603050405020304" pitchFamily="18" charset="0"/>
                <a:ea typeface="Times New Roman" panose="02020603050405020304" pitchFamily="18" charset="0"/>
              </a:rPr>
              <a:t>150 баллов</a:t>
            </a:r>
            <a:r>
              <a:rPr lang="ru-RU" kern="1200" dirty="0">
                <a:solidFill>
                  <a:srgbClr val="000000"/>
                </a:solidFill>
                <a:effectLst/>
                <a:latin typeface="Times New Roman" panose="02020603050405020304" pitchFamily="18" charset="0"/>
                <a:ea typeface="Times New Roman" panose="02020603050405020304" pitchFamily="18" charset="0"/>
              </a:rPr>
              <a:t>, практический тур не более </a:t>
            </a:r>
            <a:r>
              <a:rPr lang="ru-RU" b="1" kern="1200" dirty="0">
                <a:solidFill>
                  <a:srgbClr val="000000"/>
                </a:solidFill>
                <a:effectLst/>
                <a:latin typeface="Times New Roman" panose="02020603050405020304" pitchFamily="18" charset="0"/>
                <a:ea typeface="Times New Roman" panose="02020603050405020304" pitchFamily="18" charset="0"/>
              </a:rPr>
              <a:t>150 баллов</a:t>
            </a:r>
            <a:r>
              <a:rPr lang="ru-RU" kern="1200" dirty="0" smtClean="0">
                <a:solidFill>
                  <a:srgbClr val="000000"/>
                </a:solidFill>
                <a:effectLst/>
                <a:latin typeface="Times New Roman" panose="02020603050405020304" pitchFamily="18" charset="0"/>
                <a:ea typeface="Times New Roman" panose="02020603050405020304" pitchFamily="18" charset="0"/>
              </a:rPr>
              <a:t>).</a:t>
            </a:r>
            <a:endParaRPr lang="ru-R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14153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800" b="1" dirty="0" smtClean="0">
                <a:effectLst/>
                <a:latin typeface="Times New Roman" panose="02020603050405020304" pitchFamily="18" charset="0"/>
                <a:cs typeface="Times New Roman" panose="02020603050405020304" pitchFamily="18" charset="0"/>
              </a:rPr>
              <a:t>Благодарим за внимание!</a:t>
            </a:r>
            <a:endParaRPr lang="ru-RU" sz="4800" b="1" dirty="0">
              <a:effectLst/>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1662509"/>
            <a:ext cx="3189137" cy="3715499"/>
          </a:xfrm>
        </p:spPr>
      </p:pic>
      <p:sp>
        <p:nvSpPr>
          <p:cNvPr id="6" name="TextBox 5"/>
          <p:cNvSpPr txBox="1"/>
          <p:nvPr/>
        </p:nvSpPr>
        <p:spPr>
          <a:xfrm>
            <a:off x="5004048" y="5378008"/>
            <a:ext cx="3456384"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e-mail</a:t>
            </a:r>
            <a:r>
              <a:rPr lang="en-US" sz="2400" dirty="0" smtClean="0">
                <a:latin typeface="Times New Roman" panose="02020603050405020304" pitchFamily="18" charset="0"/>
                <a:cs typeface="Times New Roman" panose="02020603050405020304" pitchFamily="18" charset="0"/>
              </a:rPr>
              <a:t>:</a:t>
            </a:r>
            <a:r>
              <a:rPr lang="ru-RU"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aavvc@mail.ru</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4966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3020" y="404664"/>
            <a:ext cx="7498080" cy="1143000"/>
          </a:xfrm>
        </p:spPr>
        <p:txBody>
          <a:bodyPr>
            <a:normAutofit/>
          </a:bodyPr>
          <a:lstStyle/>
          <a:p>
            <a:pPr algn="ctr"/>
            <a:r>
              <a:rPr lang="ru-RU" sz="2800" b="1" dirty="0">
                <a:solidFill>
                  <a:schemeClr val="tx1"/>
                </a:solidFill>
                <a:effectLst/>
                <a:latin typeface="Times New Roman" panose="02020603050405020304" pitchFamily="18" charset="0"/>
                <a:cs typeface="Times New Roman" panose="02020603050405020304" pitchFamily="18" charset="0"/>
              </a:rPr>
              <a:t>Возрастные группы участников олимпиады </a:t>
            </a:r>
            <a:r>
              <a:rPr lang="ru-RU" sz="2800" b="1" dirty="0" smtClean="0">
                <a:solidFill>
                  <a:schemeClr val="tx1"/>
                </a:solidFill>
                <a:effectLst/>
                <a:latin typeface="Times New Roman" panose="02020603050405020304" pitchFamily="18" charset="0"/>
                <a:cs typeface="Times New Roman" panose="02020603050405020304" pitchFamily="18" charset="0"/>
              </a:rPr>
              <a:t>(муниципальный </a:t>
            </a:r>
            <a:r>
              <a:rPr lang="ru-RU" sz="2800" b="1" dirty="0">
                <a:solidFill>
                  <a:schemeClr val="tx1"/>
                </a:solidFill>
                <a:effectLst/>
                <a:latin typeface="Times New Roman" panose="02020603050405020304" pitchFamily="18" charset="0"/>
                <a:cs typeface="Times New Roman" panose="02020603050405020304" pitchFamily="18" charset="0"/>
              </a:rPr>
              <a:t>этап)</a:t>
            </a:r>
            <a:endParaRPr lang="ru-RU" sz="2800" dirty="0"/>
          </a:p>
        </p:txBody>
      </p:sp>
      <p:sp>
        <p:nvSpPr>
          <p:cNvPr id="3" name="Объект 2"/>
          <p:cNvSpPr>
            <a:spLocks noGrp="1"/>
          </p:cNvSpPr>
          <p:nvPr>
            <p:ph idx="1"/>
          </p:nvPr>
        </p:nvSpPr>
        <p:spPr>
          <a:xfrm>
            <a:off x="1259632" y="1844824"/>
            <a:ext cx="7704856" cy="4896544"/>
          </a:xfrm>
        </p:spPr>
        <p:txBody>
          <a:bodyPr>
            <a:normAutofit/>
          </a:bodyPr>
          <a:lstStyle/>
          <a:p>
            <a:pPr>
              <a:buFont typeface="Wingdings" panose="05000000000000000000" pitchFamily="2" charset="2"/>
              <a:buChar char="ü"/>
            </a:pPr>
            <a:r>
              <a:rPr lang="ru-RU" sz="2800" dirty="0" smtClean="0">
                <a:latin typeface="Times New Roman" panose="02020603050405020304" pitchFamily="18" charset="0"/>
                <a:cs typeface="Times New Roman" panose="02020603050405020304" pitchFamily="18" charset="0"/>
              </a:rPr>
              <a:t>первая </a:t>
            </a:r>
            <a:r>
              <a:rPr lang="ru-RU" sz="2800" dirty="0" smtClean="0">
                <a:latin typeface="Times New Roman" panose="02020603050405020304" pitchFamily="18" charset="0"/>
                <a:cs typeface="Times New Roman" panose="02020603050405020304" pitchFamily="18" charset="0"/>
              </a:rPr>
              <a:t>возрастная </a:t>
            </a:r>
            <a:r>
              <a:rPr lang="ru-RU" sz="2800" dirty="0">
                <a:latin typeface="Times New Roman" panose="02020603050405020304" pitchFamily="18" charset="0"/>
                <a:cs typeface="Times New Roman" panose="02020603050405020304" pitchFamily="18" charset="0"/>
              </a:rPr>
              <a:t>группа – обучающиеся     </a:t>
            </a:r>
            <a:r>
              <a:rPr lang="ru-RU" sz="2800" dirty="0" smtClean="0">
                <a:latin typeface="Times New Roman" panose="02020603050405020304" pitchFamily="18" charset="0"/>
                <a:cs typeface="Times New Roman" panose="02020603050405020304" pitchFamily="18" charset="0"/>
              </a:rPr>
              <a:t>    </a:t>
            </a:r>
            <a:r>
              <a:rPr lang="ru-RU" sz="2800" b="1" dirty="0" smtClean="0">
                <a:latin typeface="Times New Roman" panose="02020603050405020304" pitchFamily="18" charset="0"/>
                <a:cs typeface="Times New Roman" panose="02020603050405020304" pitchFamily="18" charset="0"/>
              </a:rPr>
              <a:t>7-8 классов </a:t>
            </a:r>
            <a:r>
              <a:rPr lang="ru-RU" sz="2800" dirty="0">
                <a:latin typeface="Times New Roman" panose="02020603050405020304" pitchFamily="18" charset="0"/>
                <a:cs typeface="Times New Roman" panose="02020603050405020304" pitchFamily="18" charset="0"/>
              </a:rPr>
              <a:t>общеобразовательных организаций;</a:t>
            </a:r>
          </a:p>
          <a:p>
            <a:pPr>
              <a:buFont typeface="Wingdings" panose="05000000000000000000" pitchFamily="2" charset="2"/>
              <a:buChar char="ü"/>
            </a:pPr>
            <a:endParaRPr lang="ru-RU"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ru-RU" sz="2800" dirty="0" smtClean="0">
                <a:latin typeface="Times New Roman" panose="02020603050405020304" pitchFamily="18" charset="0"/>
                <a:cs typeface="Times New Roman" panose="02020603050405020304" pitchFamily="18" charset="0"/>
              </a:rPr>
              <a:t>вторая </a:t>
            </a:r>
            <a:r>
              <a:rPr lang="ru-RU" sz="2800" dirty="0" smtClean="0">
                <a:latin typeface="Times New Roman" panose="02020603050405020304" pitchFamily="18" charset="0"/>
                <a:cs typeface="Times New Roman" panose="02020603050405020304" pitchFamily="18" charset="0"/>
              </a:rPr>
              <a:t>возрастная </a:t>
            </a:r>
            <a:r>
              <a:rPr lang="ru-RU" sz="2800" dirty="0">
                <a:latin typeface="Times New Roman" panose="02020603050405020304" pitchFamily="18" charset="0"/>
                <a:cs typeface="Times New Roman" panose="02020603050405020304" pitchFamily="18" charset="0"/>
              </a:rPr>
              <a:t>группа – обучающиеся     </a:t>
            </a:r>
            <a:r>
              <a:rPr lang="ru-RU" sz="2800" dirty="0" smtClean="0">
                <a:latin typeface="Times New Roman" panose="02020603050405020304" pitchFamily="18" charset="0"/>
                <a:cs typeface="Times New Roman" panose="02020603050405020304" pitchFamily="18" charset="0"/>
              </a:rPr>
              <a:t>      </a:t>
            </a:r>
            <a:r>
              <a:rPr lang="ru-RU" sz="2800" b="1" dirty="0">
                <a:latin typeface="Times New Roman" panose="02020603050405020304" pitchFamily="18" charset="0"/>
                <a:cs typeface="Times New Roman" panose="02020603050405020304" pitchFamily="18" charset="0"/>
              </a:rPr>
              <a:t>9 классов </a:t>
            </a:r>
            <a:r>
              <a:rPr lang="ru-RU" sz="2800" dirty="0">
                <a:latin typeface="Times New Roman" panose="02020603050405020304" pitchFamily="18" charset="0"/>
                <a:cs typeface="Times New Roman" panose="02020603050405020304" pitchFamily="18" charset="0"/>
              </a:rPr>
              <a:t>общеобразовательных организаций;</a:t>
            </a:r>
          </a:p>
          <a:p>
            <a:pPr>
              <a:buFont typeface="Wingdings" panose="05000000000000000000" pitchFamily="2" charset="2"/>
              <a:buChar char="ü"/>
            </a:pPr>
            <a:endParaRPr lang="ru-RU"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ru-RU" sz="2800" dirty="0" smtClean="0">
                <a:latin typeface="Times New Roman" panose="02020603050405020304" pitchFamily="18" charset="0"/>
                <a:cs typeface="Times New Roman" panose="02020603050405020304" pitchFamily="18" charset="0"/>
              </a:rPr>
              <a:t>третья </a:t>
            </a:r>
            <a:r>
              <a:rPr lang="ru-RU" sz="2800" dirty="0" smtClean="0">
                <a:latin typeface="Times New Roman" panose="02020603050405020304" pitchFamily="18" charset="0"/>
                <a:cs typeface="Times New Roman" panose="02020603050405020304" pitchFamily="18" charset="0"/>
              </a:rPr>
              <a:t>возрастная </a:t>
            </a:r>
            <a:r>
              <a:rPr lang="ru-RU" sz="2800" dirty="0">
                <a:latin typeface="Times New Roman" panose="02020603050405020304" pitchFamily="18" charset="0"/>
                <a:cs typeface="Times New Roman" panose="02020603050405020304" pitchFamily="18" charset="0"/>
              </a:rPr>
              <a:t>группа – обучающиеся </a:t>
            </a:r>
            <a:r>
              <a:rPr lang="ru-RU" sz="2800" dirty="0" smtClean="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    </a:t>
            </a:r>
            <a:r>
              <a:rPr lang="ru-RU" sz="2800" b="1" dirty="0" smtClean="0">
                <a:latin typeface="Times New Roman" panose="02020603050405020304" pitchFamily="18" charset="0"/>
                <a:cs typeface="Times New Roman" panose="02020603050405020304" pitchFamily="18" charset="0"/>
              </a:rPr>
              <a:t>10-11 </a:t>
            </a:r>
            <a:r>
              <a:rPr lang="ru-RU" sz="2800" b="1" dirty="0">
                <a:latin typeface="Times New Roman" panose="02020603050405020304" pitchFamily="18" charset="0"/>
                <a:cs typeface="Times New Roman" panose="02020603050405020304" pitchFamily="18" charset="0"/>
              </a:rPr>
              <a:t>классов </a:t>
            </a:r>
            <a:r>
              <a:rPr lang="ru-RU" sz="2800" dirty="0">
                <a:latin typeface="Times New Roman" panose="02020603050405020304" pitchFamily="18" charset="0"/>
                <a:cs typeface="Times New Roman" panose="02020603050405020304" pitchFamily="18" charset="0"/>
              </a:rPr>
              <a:t>общеобразовательных организаций.</a:t>
            </a:r>
          </a:p>
          <a:p>
            <a:pPr marL="82296" indent="0">
              <a:buNone/>
            </a:pPr>
            <a:endParaRPr lang="ru-RU" dirty="0"/>
          </a:p>
        </p:txBody>
      </p:sp>
    </p:spTree>
    <p:extLst>
      <p:ext uri="{BB962C8B-B14F-4D97-AF65-F5344CB8AC3E}">
        <p14:creationId xmlns:p14="http://schemas.microsoft.com/office/powerpoint/2010/main" val="1853620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187624" y="548680"/>
            <a:ext cx="7761050" cy="1077218"/>
          </a:xfrm>
          <a:prstGeom prst="rect">
            <a:avLst/>
          </a:prstGeom>
        </p:spPr>
        <p:txBody>
          <a:bodyPr wrap="square">
            <a:spAutoFit/>
          </a:bodyPr>
          <a:lstStyle/>
          <a:p>
            <a:pPr algn="ctr"/>
            <a:r>
              <a:rPr lang="ru-RU" sz="3200" b="1" dirty="0">
                <a:latin typeface="Times New Roman" panose="02020603050405020304" pitchFamily="18" charset="0"/>
                <a:cs typeface="Times New Roman" panose="02020603050405020304" pitchFamily="18" charset="0"/>
              </a:rPr>
              <a:t>Методический сайт всероссийской олимпиады школьников</a:t>
            </a:r>
          </a:p>
        </p:txBody>
      </p:sp>
      <p:sp>
        <p:nvSpPr>
          <p:cNvPr id="2" name="Прямоугольник 1"/>
          <p:cNvSpPr/>
          <p:nvPr/>
        </p:nvSpPr>
        <p:spPr>
          <a:xfrm>
            <a:off x="1547664" y="3068960"/>
            <a:ext cx="7775791" cy="523220"/>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hlinkClick r:id="rId2"/>
              </a:rPr>
              <a:t>http://</a:t>
            </a:r>
            <a:r>
              <a:rPr lang="en-US" sz="2800" b="1" dirty="0" smtClean="0">
                <a:latin typeface="Times New Roman" panose="02020603050405020304" pitchFamily="18" charset="0"/>
                <a:cs typeface="Times New Roman" panose="02020603050405020304" pitchFamily="18" charset="0"/>
                <a:hlinkClick r:id="rId2"/>
              </a:rPr>
              <a:t>vserosolymp.rudn.ru/mm/mpp/obg.php</a:t>
            </a:r>
            <a:r>
              <a:rPr lang="ru-RU" sz="2800" b="1" dirty="0" smtClean="0">
                <a:latin typeface="Times New Roman" panose="02020603050405020304" pitchFamily="18" charset="0"/>
                <a:cs typeface="Times New Roman" panose="02020603050405020304" pitchFamily="18" charset="0"/>
              </a:rPr>
              <a:t> </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9847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74638"/>
            <a:ext cx="7962088" cy="778098"/>
          </a:xfrm>
        </p:spPr>
        <p:txBody>
          <a:bodyPr>
            <a:noAutofit/>
          </a:bodyPr>
          <a:lstStyle/>
          <a:p>
            <a:pPr algn="ctr"/>
            <a:r>
              <a:rPr lang="ru-RU" sz="2800" b="1" dirty="0" smtClean="0">
                <a:solidFill>
                  <a:schemeClr val="tx1"/>
                </a:solidFill>
                <a:effectLst/>
                <a:latin typeface="Times New Roman" panose="02020603050405020304" pitchFamily="18" charset="0"/>
                <a:cs typeface="Times New Roman" panose="02020603050405020304" pitchFamily="18" charset="0"/>
              </a:rPr>
              <a:t>Основные рекомендации по составлению заданий теоретического тура:</a:t>
            </a:r>
            <a:endParaRPr lang="ru-RU" sz="2800" b="1" dirty="0">
              <a:solidFill>
                <a:schemeClr val="tx1"/>
              </a:solidFill>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963024" y="1412776"/>
            <a:ext cx="7979240" cy="5184576"/>
          </a:xfrm>
        </p:spPr>
        <p:txBody>
          <a:bodyPr>
            <a:noAutofit/>
          </a:bodyPr>
          <a:lstStyle/>
          <a:p>
            <a:pPr algn="just">
              <a:buFont typeface="Wingdings" panose="05000000000000000000" pitchFamily="2" charset="2"/>
              <a:buChar char="Ø"/>
            </a:pPr>
            <a:r>
              <a:rPr lang="ru-RU" sz="1600" dirty="0" smtClean="0">
                <a:latin typeface="Times New Roman" panose="02020603050405020304" pitchFamily="18" charset="0"/>
                <a:cs typeface="Times New Roman" panose="02020603050405020304" pitchFamily="18" charset="0"/>
              </a:rPr>
              <a:t>вопросы </a:t>
            </a:r>
            <a:r>
              <a:rPr lang="ru-RU" sz="1600" dirty="0">
                <a:latin typeface="Times New Roman" panose="02020603050405020304" pitchFamily="18" charset="0"/>
                <a:cs typeface="Times New Roman" panose="02020603050405020304" pitchFamily="18" charset="0"/>
              </a:rPr>
              <a:t>задания должно быть сформулировано ясно и четко, и способствовать формулированию правильного ответа, не допускать их двусмысленного толкования;</a:t>
            </a:r>
          </a:p>
          <a:p>
            <a:pPr algn="just">
              <a:buFont typeface="Wingdings" panose="05000000000000000000" pitchFamily="2" charset="2"/>
              <a:buChar char="Ø"/>
            </a:pPr>
            <a:r>
              <a:rPr lang="ru-RU" sz="1600" dirty="0" smtClean="0">
                <a:latin typeface="Times New Roman" panose="02020603050405020304" pitchFamily="18" charset="0"/>
                <a:cs typeface="Times New Roman" panose="02020603050405020304" pitchFamily="18" charset="0"/>
              </a:rPr>
              <a:t>вопросы </a:t>
            </a:r>
            <a:r>
              <a:rPr lang="ru-RU" sz="1600" dirty="0">
                <a:latin typeface="Times New Roman" panose="02020603050405020304" pitchFamily="18" charset="0"/>
                <a:cs typeface="Times New Roman" panose="02020603050405020304" pitchFamily="18" charset="0"/>
              </a:rPr>
              <a:t>задания должны быть построены по принципам: «как читается задание легко, так и понимается легко», «время, выделенное на выполнение задания, должно быть потрачено на поиск ответа, а не на понимание условия вопроса»; </a:t>
            </a:r>
          </a:p>
          <a:p>
            <a:pPr algn="just">
              <a:buFont typeface="Wingdings" panose="05000000000000000000" pitchFamily="2" charset="2"/>
              <a:buChar char="Ø"/>
            </a:pPr>
            <a:r>
              <a:rPr lang="ru-RU" sz="1600" dirty="0" smtClean="0">
                <a:latin typeface="Times New Roman" panose="02020603050405020304" pitchFamily="18" charset="0"/>
                <a:cs typeface="Times New Roman" panose="02020603050405020304" pitchFamily="18" charset="0"/>
              </a:rPr>
              <a:t>при </a:t>
            </a:r>
            <a:r>
              <a:rPr lang="ru-RU" sz="1600" dirty="0">
                <a:latin typeface="Times New Roman" panose="02020603050405020304" pitchFamily="18" charset="0"/>
                <a:cs typeface="Times New Roman" panose="02020603050405020304" pitchFamily="18" charset="0"/>
              </a:rPr>
              <a:t>любом варианте ответа вопрос не должен принимать неопределенное значение, т.е. высказывательная форма условия должна всегда принимать значение «истина» или «ложь» при любом допустимом значении ответа. При изменении допустимых условий вопроса задания, правильный ответ никогда не должен стать неправильным;</a:t>
            </a:r>
          </a:p>
          <a:p>
            <a:pPr algn="just">
              <a:buFont typeface="Wingdings" panose="05000000000000000000" pitchFamily="2" charset="2"/>
              <a:buChar char="Ø"/>
            </a:pPr>
            <a:r>
              <a:rPr lang="ru-RU" sz="1600" dirty="0" smtClean="0">
                <a:latin typeface="Times New Roman" panose="02020603050405020304" pitchFamily="18" charset="0"/>
                <a:cs typeface="Times New Roman" panose="02020603050405020304" pitchFamily="18" charset="0"/>
              </a:rPr>
              <a:t>задания </a:t>
            </a:r>
            <a:r>
              <a:rPr lang="ru-RU" sz="1600" dirty="0">
                <a:latin typeface="Times New Roman" panose="02020603050405020304" pitchFamily="18" charset="0"/>
                <a:cs typeface="Times New Roman" panose="02020603050405020304" pitchFamily="18" charset="0"/>
              </a:rPr>
              <a:t>следует разнообразить по форме и содержанию, при этом около 80% заданий следует ориентировать на уровень теоретических зна­ний, установленный программно-методическими материалами, в которых рас­крывается обязательное базовое содержание образовательной области и требования к уровню подготовки выпускников основной и средней школы по ОБЖ;</a:t>
            </a:r>
          </a:p>
          <a:p>
            <a:pPr algn="just">
              <a:buFont typeface="Wingdings" panose="05000000000000000000" pitchFamily="2" charset="2"/>
              <a:buChar char="Ø"/>
            </a:pPr>
            <a:r>
              <a:rPr lang="ru-RU" sz="1600" dirty="0" smtClean="0">
                <a:latin typeface="Times New Roman" panose="02020603050405020304" pitchFamily="18" charset="0"/>
                <a:cs typeface="Times New Roman" panose="02020603050405020304" pitchFamily="18" charset="0"/>
              </a:rPr>
              <a:t>при </a:t>
            </a:r>
            <a:r>
              <a:rPr lang="ru-RU" sz="1600" dirty="0">
                <a:latin typeface="Times New Roman" panose="02020603050405020304" pitchFamily="18" charset="0"/>
                <a:cs typeface="Times New Roman" panose="02020603050405020304" pitchFamily="18" charset="0"/>
              </a:rPr>
              <a:t>разработке ситуационных задач, включаемых в вопросы исключить возможные противоречия: между содержанием условия ситуационной задачи и содержанием требуемого ответа; между образным мышлением участников и содержанием некоторых позиций алгоритмов; между содержанием условия ситуации и имеющимися у участников обще учебными навыками</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8396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84943" y="1844824"/>
            <a:ext cx="7848745" cy="4536504"/>
          </a:xfrm>
        </p:spPr>
        <p:txBody>
          <a:bodyPr>
            <a:noAutofit/>
          </a:bodyPr>
          <a:lstStyle/>
          <a:p>
            <a:pPr marL="80963" indent="366713">
              <a:buNone/>
            </a:pPr>
            <a:r>
              <a:rPr lang="ru-RU" sz="2000" b="1" dirty="0">
                <a:latin typeface="Times New Roman" panose="02020603050405020304" pitchFamily="18" charset="0"/>
                <a:cs typeface="Times New Roman" panose="02020603050405020304" pitchFamily="18" charset="0"/>
              </a:rPr>
              <a:t>Олимпиадные задания практического тура Олимпиады должны дать возможность выявить и оценить:</a:t>
            </a:r>
            <a:r>
              <a:rPr lang="ru-RU" sz="2000" b="1" i="1" dirty="0">
                <a:latin typeface="Times New Roman" panose="02020603050405020304" pitchFamily="18" charset="0"/>
                <a:cs typeface="Times New Roman" panose="02020603050405020304" pitchFamily="18" charset="0"/>
              </a:rPr>
              <a:t> </a:t>
            </a:r>
            <a:endParaRPr lang="ru-RU" sz="2000" b="1"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уровень подготовленности участников Олимпиады в выполнении приемов оказания первой помощи пострадавшим; </a:t>
            </a:r>
          </a:p>
          <a:p>
            <a:pPr lvl="0" algn="just">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уровень подготовленности участников Олимпиады по выживанию в условиях природной среды, по действиям в чрезвычайных ситуациях природного и техногенного характера;</a:t>
            </a:r>
          </a:p>
          <a:p>
            <a:pPr lvl="0" algn="just">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 уровень подготовленности участников Олимпиады по основам военной службы (для старшей возрастной группы).</a:t>
            </a:r>
          </a:p>
          <a:p>
            <a:pPr marL="80963" indent="366713" algn="just">
              <a:buNone/>
            </a:pPr>
            <a:r>
              <a:rPr lang="ru-RU" sz="2000" b="1" dirty="0">
                <a:latin typeface="Times New Roman" panose="02020603050405020304" pitchFamily="18" charset="0"/>
                <a:cs typeface="Times New Roman" panose="02020603050405020304" pitchFamily="18" charset="0"/>
              </a:rPr>
              <a:t>Уровень сложности заданий должен быть определен таким образом, чтобы, на их выполнение участник муниципального этапа </a:t>
            </a:r>
            <a:r>
              <a:rPr lang="ru-RU" sz="2000" b="1" dirty="0" smtClean="0">
                <a:latin typeface="Times New Roman" panose="02020603050405020304" pitchFamily="18" charset="0"/>
                <a:cs typeface="Times New Roman" panose="02020603050405020304" pitchFamily="18" charset="0"/>
              </a:rPr>
              <a:t>смог </a:t>
            </a:r>
            <a:r>
              <a:rPr lang="ru-RU" sz="2000" b="1" dirty="0">
                <a:latin typeface="Times New Roman" panose="02020603050405020304" pitchFamily="18" charset="0"/>
                <a:cs typeface="Times New Roman" panose="02020603050405020304" pitchFamily="18" charset="0"/>
              </a:rPr>
              <a:t>затратить в общей сложности не более </a:t>
            </a:r>
            <a:r>
              <a:rPr lang="ru-RU" sz="2000" b="1" dirty="0" smtClean="0">
                <a:latin typeface="Times New Roman" panose="02020603050405020304" pitchFamily="18" charset="0"/>
                <a:cs typeface="Times New Roman" panose="02020603050405020304" pitchFamily="18" charset="0"/>
              </a:rPr>
              <a:t> 20 </a:t>
            </a:r>
            <a:r>
              <a:rPr lang="ru-RU" sz="2000" b="1" dirty="0">
                <a:latin typeface="Times New Roman" panose="02020603050405020304" pitchFamily="18" charset="0"/>
                <a:cs typeface="Times New Roman" panose="02020603050405020304" pitchFamily="18" charset="0"/>
              </a:rPr>
              <a:t>минут</a:t>
            </a:r>
            <a:r>
              <a:rPr lang="ru-RU" sz="2000" b="1" dirty="0" smtClean="0">
                <a:latin typeface="Times New Roman" panose="02020603050405020304" pitchFamily="18" charset="0"/>
                <a:cs typeface="Times New Roman" panose="02020603050405020304" pitchFamily="18" charset="0"/>
              </a:rPr>
              <a:t>.</a:t>
            </a:r>
            <a:endParaRPr lang="ru-RU" sz="2000" b="1" dirty="0"/>
          </a:p>
        </p:txBody>
      </p:sp>
      <p:sp>
        <p:nvSpPr>
          <p:cNvPr id="4" name="Заголовок 1"/>
          <p:cNvSpPr>
            <a:spLocks noGrp="1"/>
          </p:cNvSpPr>
          <p:nvPr>
            <p:ph type="title"/>
          </p:nvPr>
        </p:nvSpPr>
        <p:spPr>
          <a:xfrm>
            <a:off x="971600" y="620688"/>
            <a:ext cx="7962088" cy="778098"/>
          </a:xfrm>
        </p:spPr>
        <p:txBody>
          <a:bodyPr>
            <a:noAutofit/>
          </a:bodyPr>
          <a:lstStyle/>
          <a:p>
            <a:pPr algn="ctr"/>
            <a:r>
              <a:rPr lang="ru-RU" sz="2400" b="1" dirty="0" smtClean="0">
                <a:solidFill>
                  <a:schemeClr val="tx1"/>
                </a:solidFill>
                <a:effectLst/>
                <a:latin typeface="Times New Roman" panose="02020603050405020304" pitchFamily="18" charset="0"/>
                <a:cs typeface="Times New Roman" panose="02020603050405020304" pitchFamily="18" charset="0"/>
              </a:rPr>
              <a:t>Основные рекомендации по составлению заданий практического тура</a:t>
            </a:r>
            <a:endParaRPr lang="ru-RU" sz="2400" b="1" dirty="0">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591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23120" y="1484784"/>
            <a:ext cx="7453336" cy="5544616"/>
          </a:xfrm>
        </p:spPr>
        <p:txBody>
          <a:bodyPr>
            <a:noAutofit/>
          </a:bodyPr>
          <a:lstStyle/>
          <a:p>
            <a:pPr marL="0" indent="263525" algn="just">
              <a:spcBef>
                <a:spcPts val="0"/>
              </a:spcBef>
              <a:buFont typeface="Wingdings" panose="05000000000000000000" pitchFamily="2" charset="2"/>
              <a:buChar char="Ø"/>
            </a:pPr>
            <a:r>
              <a:rPr lang="ru-RU" sz="2400" dirty="0" smtClean="0">
                <a:latin typeface="Times New Roman" panose="02020603050405020304" pitchFamily="18" charset="0"/>
                <a:cs typeface="Times New Roman" panose="02020603050405020304" pitchFamily="18" charset="0"/>
              </a:rPr>
              <a:t>Вязка узлов или </a:t>
            </a:r>
            <a:r>
              <a:rPr lang="ru-RU" sz="2400" dirty="0">
                <a:latin typeface="Times New Roman" panose="02020603050405020304" pitchFamily="18" charset="0"/>
                <a:cs typeface="Times New Roman" panose="02020603050405020304" pitchFamily="18" charset="0"/>
              </a:rPr>
              <a:t>индивидуальной страховочной </a:t>
            </a:r>
            <a:r>
              <a:rPr lang="ru-RU" sz="2400" dirty="0" smtClean="0">
                <a:latin typeface="Times New Roman" panose="02020603050405020304" pitchFamily="18" charset="0"/>
                <a:cs typeface="Times New Roman" panose="02020603050405020304" pitchFamily="18" charset="0"/>
              </a:rPr>
              <a:t>системы</a:t>
            </a:r>
            <a:endParaRPr lang="ru-RU" sz="2400" dirty="0" smtClean="0">
              <a:latin typeface="Times New Roman" panose="02020603050405020304" pitchFamily="18" charset="0"/>
              <a:cs typeface="Times New Roman" panose="02020603050405020304" pitchFamily="18" charset="0"/>
            </a:endParaRPr>
          </a:p>
          <a:p>
            <a:pPr marL="0" indent="263525" algn="just">
              <a:spcBef>
                <a:spcPts val="0"/>
              </a:spcBef>
              <a:buFont typeface="Wingdings" panose="05000000000000000000" pitchFamily="2" charset="2"/>
              <a:buChar char="Ø"/>
            </a:pPr>
            <a:r>
              <a:rPr lang="ru-RU" sz="2400" dirty="0" smtClean="0">
                <a:latin typeface="Times New Roman" panose="02020603050405020304" pitchFamily="18" charset="0"/>
                <a:cs typeface="Times New Roman" panose="02020603050405020304" pitchFamily="18" charset="0"/>
              </a:rPr>
              <a:t>Организация </a:t>
            </a:r>
            <a:r>
              <a:rPr lang="ru-RU" sz="2400" dirty="0" smtClean="0">
                <a:latin typeface="Times New Roman" panose="02020603050405020304" pitchFamily="18" charset="0"/>
                <a:cs typeface="Times New Roman" panose="02020603050405020304" pitchFamily="18" charset="0"/>
              </a:rPr>
              <a:t>переправы</a:t>
            </a:r>
            <a:endParaRPr lang="ru-RU" sz="2400" dirty="0" smtClean="0">
              <a:latin typeface="Times New Roman" panose="02020603050405020304" pitchFamily="18" charset="0"/>
              <a:cs typeface="Times New Roman" panose="02020603050405020304" pitchFamily="18" charset="0"/>
            </a:endParaRPr>
          </a:p>
          <a:p>
            <a:pPr marL="0" indent="263525" algn="just">
              <a:spcBef>
                <a:spcPts val="0"/>
              </a:spcBef>
              <a:buFont typeface="Wingdings" panose="05000000000000000000" pitchFamily="2" charset="2"/>
              <a:buChar char="Ø"/>
            </a:pPr>
            <a:r>
              <a:rPr lang="ru-RU" sz="2400" dirty="0">
                <a:latin typeface="Times New Roman" panose="02020603050405020304" pitchFamily="18" charset="0"/>
                <a:cs typeface="Times New Roman" panose="02020603050405020304" pitchFamily="18" charset="0"/>
              </a:rPr>
              <a:t>Спасательные работы на </a:t>
            </a:r>
            <a:r>
              <a:rPr lang="ru-RU" sz="2400" dirty="0" smtClean="0">
                <a:latin typeface="Times New Roman" panose="02020603050405020304" pitchFamily="18" charset="0"/>
                <a:cs typeface="Times New Roman" panose="02020603050405020304" pitchFamily="18" charset="0"/>
              </a:rPr>
              <a:t>воде</a:t>
            </a:r>
            <a:endParaRPr lang="ru-RU" sz="2400" dirty="0" smtClean="0">
              <a:latin typeface="Times New Roman" panose="02020603050405020304" pitchFamily="18" charset="0"/>
              <a:cs typeface="Times New Roman" panose="02020603050405020304" pitchFamily="18" charset="0"/>
            </a:endParaRPr>
          </a:p>
          <a:p>
            <a:pPr marL="0" indent="263525" algn="just">
              <a:spcBef>
                <a:spcPts val="0"/>
              </a:spcBef>
              <a:buFont typeface="Wingdings" panose="05000000000000000000" pitchFamily="2" charset="2"/>
              <a:buChar char="Ø"/>
            </a:pPr>
            <a:r>
              <a:rPr lang="ru-RU" sz="2400" dirty="0">
                <a:latin typeface="Times New Roman" panose="02020603050405020304" pitchFamily="18" charset="0"/>
                <a:cs typeface="Times New Roman" panose="02020603050405020304" pitchFamily="18" charset="0"/>
              </a:rPr>
              <a:t>Оказание первой </a:t>
            </a:r>
            <a:r>
              <a:rPr lang="ru-RU" sz="2400" dirty="0" smtClean="0">
                <a:latin typeface="Times New Roman" panose="02020603050405020304" pitchFamily="18" charset="0"/>
                <a:cs typeface="Times New Roman" panose="02020603050405020304" pitchFamily="18" charset="0"/>
              </a:rPr>
              <a:t>помощи </a:t>
            </a:r>
            <a:endParaRPr lang="ru-RU" sz="2400" dirty="0" smtClean="0">
              <a:latin typeface="Times New Roman" panose="02020603050405020304" pitchFamily="18" charset="0"/>
              <a:cs typeface="Times New Roman" panose="02020603050405020304" pitchFamily="18" charset="0"/>
            </a:endParaRPr>
          </a:p>
          <a:p>
            <a:pPr marL="0" indent="263525" algn="just">
              <a:spcBef>
                <a:spcPts val="0"/>
              </a:spcBef>
              <a:buFont typeface="Wingdings" panose="05000000000000000000" pitchFamily="2" charset="2"/>
              <a:buChar char="Ø"/>
            </a:pPr>
            <a:r>
              <a:rPr lang="ru-RU" sz="2400" dirty="0">
                <a:latin typeface="Times New Roman" panose="02020603050405020304" pitchFamily="18" charset="0"/>
                <a:cs typeface="Times New Roman" panose="02020603050405020304" pitchFamily="18" charset="0"/>
              </a:rPr>
              <a:t>Ориентирование на </a:t>
            </a:r>
            <a:r>
              <a:rPr lang="ru-RU" sz="2400" dirty="0" smtClean="0">
                <a:latin typeface="Times New Roman" panose="02020603050405020304" pitchFamily="18" charset="0"/>
                <a:cs typeface="Times New Roman" panose="02020603050405020304" pitchFamily="18" charset="0"/>
              </a:rPr>
              <a:t>местности: определение </a:t>
            </a:r>
            <a:r>
              <a:rPr lang="ru-RU" sz="2400" dirty="0">
                <a:latin typeface="Times New Roman" panose="02020603050405020304" pitchFamily="18" charset="0"/>
                <a:cs typeface="Times New Roman" panose="02020603050405020304" pitchFamily="18" charset="0"/>
              </a:rPr>
              <a:t>азимута (обратного азимута</a:t>
            </a:r>
            <a:r>
              <a:rPr lang="ru-RU" sz="2400" dirty="0" smtClean="0">
                <a:latin typeface="Times New Roman" panose="02020603050405020304" pitchFamily="18" charset="0"/>
                <a:cs typeface="Times New Roman" panose="02020603050405020304" pitchFamily="18" charset="0"/>
              </a:rPr>
              <a:t>), определение </a:t>
            </a:r>
            <a:r>
              <a:rPr lang="ru-RU" sz="2400" dirty="0">
                <a:latin typeface="Times New Roman" panose="02020603050405020304" pitchFamily="18" charset="0"/>
                <a:cs typeface="Times New Roman" panose="02020603050405020304" pitchFamily="18" charset="0"/>
              </a:rPr>
              <a:t>расстояния до объекта (между объектами</a:t>
            </a:r>
            <a:r>
              <a:rPr lang="ru-RU" sz="2400" dirty="0" smtClean="0">
                <a:latin typeface="Times New Roman" panose="02020603050405020304" pitchFamily="18" charset="0"/>
                <a:cs typeface="Times New Roman" panose="02020603050405020304" pitchFamily="18" charset="0"/>
              </a:rPr>
              <a:t>), определение </a:t>
            </a:r>
            <a:r>
              <a:rPr lang="ru-RU" sz="2400" dirty="0">
                <a:latin typeface="Times New Roman" panose="02020603050405020304" pitchFamily="18" charset="0"/>
                <a:cs typeface="Times New Roman" panose="02020603050405020304" pitchFamily="18" charset="0"/>
              </a:rPr>
              <a:t>параметров объекта (ширина, высота</a:t>
            </a:r>
            <a:r>
              <a:rPr lang="ru-RU" sz="2400" dirty="0" smtClean="0">
                <a:latin typeface="Times New Roman" panose="02020603050405020304" pitchFamily="18" charset="0"/>
                <a:cs typeface="Times New Roman" panose="02020603050405020304" pitchFamily="18" charset="0"/>
              </a:rPr>
              <a:t>)</a:t>
            </a:r>
            <a:endParaRPr lang="ru-RU" sz="2400" dirty="0" smtClean="0">
              <a:latin typeface="Times New Roman" panose="02020603050405020304" pitchFamily="18" charset="0"/>
              <a:cs typeface="Times New Roman" panose="02020603050405020304" pitchFamily="18" charset="0"/>
            </a:endParaRPr>
          </a:p>
          <a:p>
            <a:pPr marL="0" indent="263525" algn="just">
              <a:spcBef>
                <a:spcPts val="0"/>
              </a:spcBef>
              <a:buFont typeface="Wingdings" panose="05000000000000000000" pitchFamily="2" charset="2"/>
              <a:buChar char="Ø"/>
            </a:pPr>
            <a:r>
              <a:rPr lang="ru-RU" sz="2400" dirty="0">
                <a:latin typeface="Times New Roman" panose="02020603050405020304" pitchFamily="18" charset="0"/>
                <a:cs typeface="Times New Roman" panose="02020603050405020304" pitchFamily="18" charset="0"/>
              </a:rPr>
              <a:t>Условное тушение возгорания</a:t>
            </a:r>
          </a:p>
          <a:p>
            <a:pPr marL="0" indent="263525" algn="just">
              <a:spcBef>
                <a:spcPts val="0"/>
              </a:spcBef>
              <a:buFont typeface="Wingdings" panose="05000000000000000000" pitchFamily="2" charset="2"/>
              <a:buChar char="Ø"/>
            </a:pPr>
            <a:r>
              <a:rPr lang="ru-RU" sz="2400" dirty="0" smtClean="0">
                <a:latin typeface="Times New Roman" panose="02020603050405020304" pitchFamily="18" charset="0"/>
                <a:cs typeface="Times New Roman" panose="02020603050405020304" pitchFamily="18" charset="0"/>
              </a:rPr>
              <a:t>Действия </a:t>
            </a:r>
            <a:r>
              <a:rPr lang="ru-RU" sz="2400" dirty="0">
                <a:latin typeface="Times New Roman" panose="02020603050405020304" pitchFamily="18" charset="0"/>
                <a:cs typeface="Times New Roman" panose="02020603050405020304" pitchFamily="18" charset="0"/>
              </a:rPr>
              <a:t>в зоне техногенной аварии</a:t>
            </a:r>
          </a:p>
          <a:p>
            <a:pPr marL="0" indent="263525" algn="just">
              <a:spcBef>
                <a:spcPts val="0"/>
              </a:spcBef>
              <a:buFont typeface="Wingdings" panose="05000000000000000000" pitchFamily="2" charset="2"/>
              <a:buChar char="Ø"/>
            </a:pPr>
            <a:r>
              <a:rPr lang="ru-RU" sz="2400" dirty="0" smtClean="0">
                <a:latin typeface="Times New Roman" panose="02020603050405020304" pitchFamily="18" charset="0"/>
                <a:cs typeface="Times New Roman" panose="02020603050405020304" pitchFamily="18" charset="0"/>
              </a:rPr>
              <a:t>Снаряжение </a:t>
            </a:r>
            <a:r>
              <a:rPr lang="ru-RU" sz="2400" dirty="0">
                <a:latin typeface="Times New Roman" panose="02020603050405020304" pitchFamily="18" charset="0"/>
                <a:cs typeface="Times New Roman" panose="02020603050405020304" pitchFamily="18" charset="0"/>
              </a:rPr>
              <a:t>магазина </a:t>
            </a:r>
            <a:r>
              <a:rPr lang="ru-RU" sz="2400" dirty="0" smtClean="0">
                <a:latin typeface="Times New Roman" panose="02020603050405020304" pitchFamily="18" charset="0"/>
                <a:cs typeface="Times New Roman" panose="02020603050405020304" pitchFamily="18" charset="0"/>
              </a:rPr>
              <a:t>патронами</a:t>
            </a:r>
            <a:endParaRPr lang="ru-RU" sz="2400" dirty="0">
              <a:latin typeface="Times New Roman" panose="02020603050405020304" pitchFamily="18" charset="0"/>
              <a:cs typeface="Times New Roman" panose="02020603050405020304" pitchFamily="18" charset="0"/>
            </a:endParaRPr>
          </a:p>
          <a:p>
            <a:pPr marL="0" indent="263525" algn="just">
              <a:spcBef>
                <a:spcPts val="0"/>
              </a:spcBef>
              <a:buFont typeface="Wingdings" panose="05000000000000000000" pitchFamily="2" charset="2"/>
              <a:buChar char="Ø"/>
            </a:pPr>
            <a:r>
              <a:rPr lang="ru-RU" sz="2400" dirty="0">
                <a:latin typeface="Times New Roman" panose="02020603050405020304" pitchFamily="18" charset="0"/>
                <a:cs typeface="Times New Roman" panose="02020603050405020304" pitchFamily="18" charset="0"/>
              </a:rPr>
              <a:t>Разборка-сборка автомата (модели </a:t>
            </a:r>
            <a:r>
              <a:rPr lang="ru-RU" sz="2400" dirty="0" smtClean="0">
                <a:latin typeface="Times New Roman" panose="02020603050405020304" pitchFamily="18" charset="0"/>
                <a:cs typeface="Times New Roman" panose="02020603050405020304" pitchFamily="18" charset="0"/>
              </a:rPr>
              <a:t>массогабаритной)</a:t>
            </a:r>
            <a:endParaRPr lang="ru-RU" sz="2400" dirty="0" smtClean="0">
              <a:latin typeface="Times New Roman" panose="02020603050405020304" pitchFamily="18" charset="0"/>
              <a:cs typeface="Times New Roman" panose="02020603050405020304" pitchFamily="18" charset="0"/>
            </a:endParaRPr>
          </a:p>
          <a:p>
            <a:pPr marL="0" indent="263525" algn="just">
              <a:spcBef>
                <a:spcPts val="0"/>
              </a:spcBef>
              <a:buFont typeface="Wingdings" panose="05000000000000000000" pitchFamily="2" charset="2"/>
              <a:buChar char="Ø"/>
            </a:pPr>
            <a:r>
              <a:rPr lang="ru-RU" sz="2400" dirty="0" smtClean="0">
                <a:latin typeface="Times New Roman" panose="02020603050405020304" pitchFamily="18" charset="0"/>
                <a:cs typeface="Times New Roman" panose="02020603050405020304" pitchFamily="18" charset="0"/>
              </a:rPr>
              <a:t>Стрельба по мишени</a:t>
            </a:r>
          </a:p>
          <a:p>
            <a:pPr marL="0" indent="457200" algn="just">
              <a:spcBef>
                <a:spcPts val="0"/>
              </a:spcBef>
              <a:buNone/>
            </a:pPr>
            <a:endParaRPr lang="ru-RU" sz="2400" b="1" dirty="0" smtClean="0">
              <a:latin typeface="Times New Roman" panose="02020603050405020304" pitchFamily="18" charset="0"/>
              <a:cs typeface="Times New Roman" panose="02020603050405020304" pitchFamily="18" charset="0"/>
            </a:endParaRPr>
          </a:p>
          <a:p>
            <a:pPr marL="0" indent="457200" algn="just">
              <a:spcBef>
                <a:spcPts val="0"/>
              </a:spcBef>
              <a:buNone/>
            </a:pPr>
            <a:endParaRPr lang="ru-RU" sz="2400" b="1" dirty="0">
              <a:latin typeface="Times New Roman" panose="02020603050405020304" pitchFamily="18" charset="0"/>
              <a:cs typeface="Times New Roman" panose="02020603050405020304" pitchFamily="18" charset="0"/>
            </a:endParaRPr>
          </a:p>
          <a:p>
            <a:pPr marL="0" indent="457200" algn="just">
              <a:spcBef>
                <a:spcPts val="0"/>
              </a:spcBef>
              <a:buNone/>
            </a:pPr>
            <a:endParaRPr lang="ru-RU" sz="2400" b="1" dirty="0">
              <a:latin typeface="Times New Roman" panose="02020603050405020304" pitchFamily="18" charset="0"/>
              <a:cs typeface="Times New Roman" panose="02020603050405020304" pitchFamily="18" charset="0"/>
            </a:endParaRPr>
          </a:p>
          <a:p>
            <a:pPr marL="0" indent="457200" algn="just">
              <a:spcBef>
                <a:spcPts val="0"/>
              </a:spcBef>
              <a:buNone/>
            </a:pPr>
            <a:endParaRPr lang="ru-RU" sz="2400" b="1" dirty="0" smtClean="0">
              <a:latin typeface="Times New Roman" panose="02020603050405020304" pitchFamily="18" charset="0"/>
              <a:cs typeface="Times New Roman" panose="02020603050405020304" pitchFamily="18" charset="0"/>
            </a:endParaRPr>
          </a:p>
        </p:txBody>
      </p:sp>
      <p:sp>
        <p:nvSpPr>
          <p:cNvPr id="4" name="Заголовок 1"/>
          <p:cNvSpPr>
            <a:spLocks noGrp="1"/>
          </p:cNvSpPr>
          <p:nvPr>
            <p:ph type="title"/>
          </p:nvPr>
        </p:nvSpPr>
        <p:spPr>
          <a:xfrm>
            <a:off x="1209408" y="476672"/>
            <a:ext cx="7737264" cy="778098"/>
          </a:xfrm>
        </p:spPr>
        <p:txBody>
          <a:bodyPr>
            <a:noAutofit/>
          </a:bodyPr>
          <a:lstStyle/>
          <a:p>
            <a:pPr algn="ctr"/>
            <a:r>
              <a:rPr lang="ru-RU" sz="2400" b="1" dirty="0" smtClean="0">
                <a:solidFill>
                  <a:schemeClr val="tx1"/>
                </a:solidFill>
                <a:effectLst/>
                <a:latin typeface="Times New Roman" panose="02020603050405020304" pitchFamily="18" charset="0"/>
                <a:cs typeface="Times New Roman" panose="02020603050405020304" pitchFamily="18" charset="0"/>
              </a:rPr>
              <a:t>Рекомендуемая тематика заданий практического тура</a:t>
            </a:r>
            <a:endParaRPr lang="ru-RU" sz="2400" b="1" dirty="0">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6267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28377" y="1897976"/>
            <a:ext cx="7416951" cy="4968552"/>
          </a:xfrm>
        </p:spPr>
        <p:txBody>
          <a:bodyPr>
            <a:noAutofit/>
          </a:bodyPr>
          <a:lstStyle/>
          <a:p>
            <a:pPr algn="just">
              <a:buFont typeface="Wingdings" panose="05000000000000000000" pitchFamily="2" charset="2"/>
              <a:buChar char="Ø"/>
            </a:pPr>
            <a:r>
              <a:rPr lang="ru-RU" sz="2400" dirty="0" smtClean="0">
                <a:latin typeface="Times New Roman" panose="02020603050405020304" pitchFamily="18" charset="0"/>
                <a:cs typeface="Times New Roman" panose="02020603050405020304" pitchFamily="18" charset="0"/>
              </a:rPr>
              <a:t>Критерии </a:t>
            </a:r>
            <a:r>
              <a:rPr lang="ru-RU" sz="2400" dirty="0">
                <a:latin typeface="Times New Roman" panose="02020603050405020304" pitchFamily="18" charset="0"/>
                <a:cs typeface="Times New Roman" panose="02020603050405020304" pitchFamily="18" charset="0"/>
              </a:rPr>
              <a:t>и </a:t>
            </a:r>
            <a:r>
              <a:rPr lang="ru-RU" sz="2400" dirty="0" smtClean="0">
                <a:latin typeface="Times New Roman" panose="02020603050405020304" pitchFamily="18" charset="0"/>
                <a:cs typeface="Times New Roman" panose="02020603050405020304" pitchFamily="18" charset="0"/>
              </a:rPr>
              <a:t>методика оценивания выполненных олимпиадных </a:t>
            </a:r>
            <a:r>
              <a:rPr lang="ru-RU" sz="2400" dirty="0" smtClean="0">
                <a:latin typeface="Times New Roman" panose="02020603050405020304" pitchFamily="18" charset="0"/>
                <a:cs typeface="Times New Roman" panose="02020603050405020304" pitchFamily="18" charset="0"/>
              </a:rPr>
              <a:t>заданий</a:t>
            </a:r>
            <a:endParaRPr lang="ru-RU"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ru-RU" sz="2400" dirty="0" smtClean="0">
                <a:latin typeface="Times New Roman" panose="02020603050405020304" pitchFamily="18" charset="0"/>
                <a:cs typeface="Times New Roman" panose="02020603050405020304" pitchFamily="18" charset="0"/>
              </a:rPr>
              <a:t>Задания практического </a:t>
            </a:r>
            <a:r>
              <a:rPr lang="ru-RU" sz="2400" dirty="0" smtClean="0">
                <a:latin typeface="Times New Roman" panose="02020603050405020304" pitchFamily="18" charset="0"/>
                <a:cs typeface="Times New Roman" panose="02020603050405020304" pitchFamily="18" charset="0"/>
              </a:rPr>
              <a:t>тура</a:t>
            </a:r>
            <a:endParaRPr lang="ru-RU"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ru-RU" sz="2400" dirty="0">
                <a:latin typeface="Times New Roman" panose="02020603050405020304" pitchFamily="18" charset="0"/>
                <a:cs typeface="Times New Roman" panose="02020603050405020304" pitchFamily="18" charset="0"/>
              </a:rPr>
              <a:t>Приложение к заданиям (технологическая карта) практического тура</a:t>
            </a:r>
          </a:p>
          <a:p>
            <a:pPr algn="just">
              <a:buFont typeface="Wingdings" panose="05000000000000000000" pitchFamily="2" charset="2"/>
              <a:buChar char="Ø"/>
            </a:pPr>
            <a:r>
              <a:rPr lang="ru-RU" sz="2400" dirty="0" smtClean="0">
                <a:latin typeface="Times New Roman" panose="02020603050405020304" pitchFamily="18" charset="0"/>
                <a:cs typeface="Times New Roman" panose="02020603050405020304" pitchFamily="18" charset="0"/>
              </a:rPr>
              <a:t>Карточки с заданиями для </a:t>
            </a:r>
            <a:r>
              <a:rPr lang="ru-RU" sz="2400" dirty="0" smtClean="0">
                <a:latin typeface="Times New Roman" panose="02020603050405020304" pitchFamily="18" charset="0"/>
                <a:cs typeface="Times New Roman" panose="02020603050405020304" pitchFamily="18" charset="0"/>
              </a:rPr>
              <a:t>участников</a:t>
            </a:r>
            <a:endParaRPr lang="ru-RU"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ru-RU" sz="2400" dirty="0" smtClean="0">
                <a:latin typeface="Times New Roman" panose="02020603050405020304" pitchFamily="18" charset="0"/>
                <a:cs typeface="Times New Roman" panose="02020603050405020304" pitchFamily="18" charset="0"/>
              </a:rPr>
              <a:t>Карточки с ответами к заданиям для </a:t>
            </a:r>
            <a:r>
              <a:rPr lang="ru-RU" sz="2400" dirty="0" smtClean="0">
                <a:latin typeface="Times New Roman" panose="02020603050405020304" pitchFamily="18" charset="0"/>
                <a:cs typeface="Times New Roman" panose="02020603050405020304" pitchFamily="18" charset="0"/>
              </a:rPr>
              <a:t>жюри</a:t>
            </a:r>
            <a:endParaRPr lang="ru-RU"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ru-RU" sz="2400" dirty="0" smtClean="0">
                <a:latin typeface="Times New Roman" panose="02020603050405020304" pitchFamily="18" charset="0"/>
                <a:cs typeface="Times New Roman" panose="02020603050405020304" pitchFamily="18" charset="0"/>
              </a:rPr>
              <a:t>Описание </a:t>
            </a:r>
            <a:r>
              <a:rPr lang="ru-RU" sz="2400" dirty="0">
                <a:latin typeface="Times New Roman" panose="02020603050405020304" pitchFamily="18" charset="0"/>
                <a:cs typeface="Times New Roman" panose="02020603050405020304" pitchFamily="18" charset="0"/>
              </a:rPr>
              <a:t>необходимого материально-технического обеспечения для выполнения олимпиадных заданий</a:t>
            </a:r>
          </a:p>
          <a:p>
            <a:pPr marL="82296" indent="0">
              <a:buNone/>
            </a:pPr>
            <a:endParaRPr lang="ru-RU" sz="2400" b="1" cap="all" dirty="0"/>
          </a:p>
          <a:p>
            <a:pPr marL="82296" indent="0">
              <a:buNone/>
            </a:pPr>
            <a:endParaRPr lang="ru-RU" sz="2400" b="1" cap="all" dirty="0" smtClean="0"/>
          </a:p>
          <a:p>
            <a:pPr marL="82296" indent="0">
              <a:buNone/>
            </a:pPr>
            <a:endParaRPr lang="ru-RU" sz="2400" dirty="0"/>
          </a:p>
        </p:txBody>
      </p:sp>
      <p:sp>
        <p:nvSpPr>
          <p:cNvPr id="4" name="Заголовок 1"/>
          <p:cNvSpPr>
            <a:spLocks noGrp="1"/>
          </p:cNvSpPr>
          <p:nvPr>
            <p:ph type="title"/>
          </p:nvPr>
        </p:nvSpPr>
        <p:spPr>
          <a:xfrm>
            <a:off x="1055809" y="692696"/>
            <a:ext cx="7962088" cy="778098"/>
          </a:xfrm>
        </p:spPr>
        <p:txBody>
          <a:bodyPr>
            <a:noAutofit/>
          </a:bodyPr>
          <a:lstStyle/>
          <a:p>
            <a:pPr algn="ctr"/>
            <a:r>
              <a:rPr lang="ru-RU" sz="2400" b="1" dirty="0" smtClean="0">
                <a:solidFill>
                  <a:schemeClr val="tx1"/>
                </a:solidFill>
                <a:effectLst/>
                <a:latin typeface="Times New Roman" panose="02020603050405020304" pitchFamily="18" charset="0"/>
                <a:cs typeface="Times New Roman" panose="02020603050405020304" pitchFamily="18" charset="0"/>
              </a:rPr>
              <a:t>Комплект материалов </a:t>
            </a:r>
            <a:r>
              <a:rPr lang="ru-RU" sz="2400" b="1" dirty="0" smtClean="0">
                <a:solidFill>
                  <a:schemeClr val="tx1"/>
                </a:solidFill>
                <a:effectLst/>
                <a:latin typeface="Times New Roman" panose="02020603050405020304" pitchFamily="18" charset="0"/>
                <a:cs typeface="Times New Roman" panose="02020603050405020304" pitchFamily="18" charset="0"/>
              </a:rPr>
              <a:t>для </a:t>
            </a:r>
            <a:r>
              <a:rPr lang="ru-RU" sz="2400" b="1" dirty="0" smtClean="0">
                <a:solidFill>
                  <a:schemeClr val="tx1"/>
                </a:solidFill>
                <a:effectLst/>
                <a:latin typeface="Times New Roman" panose="02020603050405020304" pitchFamily="18" charset="0"/>
                <a:cs typeface="Times New Roman" panose="02020603050405020304" pitchFamily="18" charset="0"/>
              </a:rPr>
              <a:t>организации </a:t>
            </a:r>
            <a:r>
              <a:rPr lang="ru-RU" sz="2400" b="1" dirty="0" smtClean="0">
                <a:solidFill>
                  <a:schemeClr val="tx1"/>
                </a:solidFill>
                <a:effectLst/>
                <a:latin typeface="Times New Roman" panose="02020603050405020304" pitchFamily="18" charset="0"/>
                <a:cs typeface="Times New Roman" panose="02020603050405020304" pitchFamily="18" charset="0"/>
              </a:rPr>
              <a:t/>
            </a:r>
            <a:br>
              <a:rPr lang="ru-RU" sz="2400" b="1" dirty="0" smtClean="0">
                <a:solidFill>
                  <a:schemeClr val="tx1"/>
                </a:solidFill>
                <a:effectLst/>
                <a:latin typeface="Times New Roman" panose="02020603050405020304" pitchFamily="18" charset="0"/>
                <a:cs typeface="Times New Roman" panose="02020603050405020304" pitchFamily="18" charset="0"/>
              </a:rPr>
            </a:br>
            <a:r>
              <a:rPr lang="ru-RU" sz="2400" b="1" dirty="0" smtClean="0">
                <a:solidFill>
                  <a:schemeClr val="tx1"/>
                </a:solidFill>
                <a:effectLst/>
                <a:latin typeface="Times New Roman" panose="02020603050405020304" pitchFamily="18" charset="0"/>
                <a:cs typeface="Times New Roman" panose="02020603050405020304" pitchFamily="18" charset="0"/>
              </a:rPr>
              <a:t>практического </a:t>
            </a:r>
            <a:r>
              <a:rPr lang="ru-RU" sz="2400" b="1" dirty="0" smtClean="0">
                <a:solidFill>
                  <a:schemeClr val="tx1"/>
                </a:solidFill>
                <a:effectLst/>
                <a:latin typeface="Times New Roman" panose="02020603050405020304" pitchFamily="18" charset="0"/>
                <a:cs typeface="Times New Roman" panose="02020603050405020304" pitchFamily="18" charset="0"/>
              </a:rPr>
              <a:t>тура олимпиады</a:t>
            </a:r>
            <a:endParaRPr lang="ru-RU" sz="2400" b="1" dirty="0">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5445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051720" y="261528"/>
            <a:ext cx="5248652" cy="6596472"/>
          </a:xfrm>
          <a:prstGeom prst="rect">
            <a:avLst/>
          </a:prstGeom>
        </p:spPr>
      </p:pic>
    </p:spTree>
    <p:extLst>
      <p:ext uri="{BB962C8B-B14F-4D97-AF65-F5344CB8AC3E}">
        <p14:creationId xmlns:p14="http://schemas.microsoft.com/office/powerpoint/2010/main" val="2499667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764704"/>
            <a:ext cx="7661365" cy="2780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33703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3212</TotalTime>
  <Words>581</Words>
  <Application>Microsoft Office PowerPoint</Application>
  <PresentationFormat>Экран (4:3)</PresentationFormat>
  <Paragraphs>55</Paragraphs>
  <Slides>12</Slides>
  <Notes>2</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12</vt:i4>
      </vt:variant>
    </vt:vector>
  </HeadingPairs>
  <TitlesOfParts>
    <vt:vector size="21" baseType="lpstr">
      <vt:lpstr>Calibri</vt:lpstr>
      <vt:lpstr>Corbel</vt:lpstr>
      <vt:lpstr>Gill Sans MT</vt:lpstr>
      <vt:lpstr>Symbol</vt:lpstr>
      <vt:lpstr>Times New Roman</vt:lpstr>
      <vt:lpstr>Verdana</vt:lpstr>
      <vt:lpstr>Wingdings</vt:lpstr>
      <vt:lpstr>Wingdings 2</vt:lpstr>
      <vt:lpstr>Солнцестояние</vt:lpstr>
      <vt:lpstr>Вебинар  для организаторов муниципального этапа всероссийской олимпиады школьников по основам безопасности жизнедеятельности в 2019/2020 учебном году         Черкунов Алексей Викторович, председатель ЦПМК ВсОШ по ОБЖ   Елисеева Наталья Владимировна, зам. председателя ЦПМК ВсОШ по ОБЖ</vt:lpstr>
      <vt:lpstr>Возрастные группы участников олимпиады (муниципальный этап)</vt:lpstr>
      <vt:lpstr>Презентация PowerPoint</vt:lpstr>
      <vt:lpstr>Основные рекомендации по составлению заданий теоретического тура:</vt:lpstr>
      <vt:lpstr>Основные рекомендации по составлению заданий практического тура</vt:lpstr>
      <vt:lpstr>Рекомендуемая тематика заданий практического тура</vt:lpstr>
      <vt:lpstr>Комплект материалов для организации  практического тура олимпиады</vt:lpstr>
      <vt:lpstr>Презентация PowerPoint</vt:lpstr>
      <vt:lpstr>Презентация PowerPoint</vt:lpstr>
      <vt:lpstr>Презентация PowerPoint</vt:lpstr>
      <vt:lpstr>Презентация PowerPoint</vt:lpstr>
      <vt:lpstr>Благодарим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ПОРЯДОК ПРОВЕДЕНИЯ ВСЕРОССИЙСКОЙ ОЛИМПИАДЫ ШКОЛЬНИКОВ  (Утвержден приказом Министерства образования и науки Российской Федерации от 18 ноября 2013 г. N 1252  </dc:title>
  <dc:creator>Сотрудник</dc:creator>
  <cp:lastModifiedBy>Елисеева Наталья Владимировна</cp:lastModifiedBy>
  <cp:revision>138</cp:revision>
  <dcterms:created xsi:type="dcterms:W3CDTF">2016-09-14T08:48:24Z</dcterms:created>
  <dcterms:modified xsi:type="dcterms:W3CDTF">2019-10-28T09:04:45Z</dcterms:modified>
</cp:coreProperties>
</file>