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7" r:id="rId3"/>
    <p:sldId id="278" r:id="rId4"/>
    <p:sldId id="279" r:id="rId5"/>
    <p:sldId id="275" r:id="rId6"/>
    <p:sldId id="263" r:id="rId7"/>
    <p:sldId id="276" r:id="rId8"/>
    <p:sldId id="280" r:id="rId9"/>
    <p:sldId id="265" r:id="rId10"/>
    <p:sldId id="273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12E37-536D-46F1-9E0D-2182063B3A02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C199E-A67E-4ABC-B84A-A175BDF75C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10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8A0719-DE0D-417B-A722-E19335A5809E}" type="datetimeFigureOut">
              <a:rPr lang="ru-RU" smtClean="0"/>
              <a:pPr/>
              <a:t>28.10.2019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988840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Всероссийская олимпиада школьников по праву</a:t>
            </a:r>
          </a:p>
          <a:p>
            <a:pPr algn="ctr"/>
            <a:r>
              <a:rPr lang="ru-RU" sz="3600" b="1" dirty="0"/>
              <a:t>2019 – 2020 учебный год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800" b="1" dirty="0"/>
              <a:t>Муниципальный этап</a:t>
            </a:r>
          </a:p>
        </p:txBody>
      </p:sp>
    </p:spTree>
    <p:extLst>
      <p:ext uri="{BB962C8B-B14F-4D97-AF65-F5344CB8AC3E}">
        <p14:creationId xmlns:p14="http://schemas.microsoft.com/office/powerpoint/2010/main" val="227768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работ участников муниципального этапа Олимпиады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2204864"/>
            <a:ext cx="32403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Задания закрытого типа</a:t>
            </a:r>
            <a:endParaRPr lang="de-DE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904" y="2204864"/>
            <a:ext cx="53285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Задания открытого типа</a:t>
            </a:r>
            <a:endParaRPr lang="de-DE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268760"/>
            <a:ext cx="86409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 учащихся </a:t>
            </a:r>
            <a:r>
              <a:rPr lang="ru-RU" b="1" u="sng" dirty="0"/>
              <a:t>не требуется</a:t>
            </a:r>
            <a:r>
              <a:rPr lang="ru-RU" dirty="0"/>
              <a:t> указания ссылок на конкретные статьи, пункты, части нормативных актов</a:t>
            </a:r>
            <a:endParaRPr lang="de-DE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07904" y="3140968"/>
            <a:ext cx="5328592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200" dirty="0"/>
              <a:t>За полностью верное решенное задание (все ответы на все вопросы) выставляется полный балл.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Критерии могут допускать выставление частичных баллов за ответы задания на отдельные вопросы вне зависимости от ответов на другие вопросы того же задания.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При отсутствии в ответе на задачу краткого ответа, но наличии полного верного объяснения задача оценивается максимальным баллом.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Не является ошибкой (за исключением специально указанных в критериях случаев) использование учащимся неточной лексики, синонимичных терминов при верной передаче решения задания.</a:t>
            </a:r>
            <a:endParaRPr lang="de-DE" sz="1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3140968"/>
            <a:ext cx="3240360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600" dirty="0"/>
              <a:t>Оценивается </a:t>
            </a:r>
            <a:r>
              <a:rPr lang="ru-RU" sz="1600" b="1" u="sng" dirty="0"/>
              <a:t>только</a:t>
            </a:r>
            <a:r>
              <a:rPr lang="ru-RU" sz="1600" dirty="0"/>
              <a:t> полностью верно решенное задание.</a:t>
            </a:r>
          </a:p>
          <a:p>
            <a:pPr marL="342900" indent="-342900" algn="just">
              <a:buAutoNum type="arabicPeriod"/>
            </a:pPr>
            <a:r>
              <a:rPr lang="ru-RU" sz="1600" dirty="0"/>
              <a:t>При наличии </a:t>
            </a:r>
            <a:r>
              <a:rPr lang="ru-RU" sz="1600" b="1" u="sng" dirty="0"/>
              <a:t>любой ошибки</a:t>
            </a:r>
            <a:r>
              <a:rPr lang="ru-RU" sz="1600" dirty="0"/>
              <a:t> задание оценивается в 0 баллов.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763688" y="2780928"/>
            <a:ext cx="360040" cy="36004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6084168" y="2780928"/>
            <a:ext cx="360040" cy="36004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5949280"/>
            <a:ext cx="8640960" cy="79208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Задания, не содержащие никакого ответа, а также выполненные абсолютно нечитабельным почерком не оцениваются. Наличие указанных обстоятельств удостоверяется подписью членов Жюри </a:t>
            </a:r>
            <a:endParaRPr lang="de-DE" sz="14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763688" y="566124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6156176" y="566124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0402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Разбор заданий, показ работ, апелляция, подведение итогов муниципального этапа Олимпиады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124744"/>
            <a:ext cx="878497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Разбор заданий</a:t>
            </a:r>
          </a:p>
          <a:p>
            <a:pPr marL="342900" indent="-342900" algn="just">
              <a:buAutoNum type="arabicPeriod"/>
            </a:pPr>
            <a:r>
              <a:rPr lang="ru-RU" sz="1400" dirty="0"/>
              <a:t>Проводится после завершения проверки и анализа всех работ;</a:t>
            </a:r>
          </a:p>
          <a:p>
            <a:pPr marL="342900" indent="-342900" algn="just">
              <a:buAutoNum type="arabicPeriod"/>
            </a:pPr>
            <a:r>
              <a:rPr lang="ru-RU" sz="1400" dirty="0"/>
              <a:t>Проводится в присутствии учащихся и сопровождающих их лиц, желающих присутствовать при разборе заданий</a:t>
            </a:r>
          </a:p>
          <a:p>
            <a:pPr marL="342900" indent="-342900" algn="just">
              <a:buAutoNum type="arabicPeriod"/>
            </a:pPr>
            <a:r>
              <a:rPr lang="ru-RU" sz="1400" dirty="0"/>
              <a:t>Состоит в доведении до сведения учащихся: а) верных вариантов ответов на все задания Олимпиады, б) критериев оценивания каждого задания, в) разборе наиболее типичных ошибок. </a:t>
            </a:r>
            <a:endParaRPr lang="de-DE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636912"/>
            <a:ext cx="878497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Показ работ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Проводится непосредственно после завершения разбора заданий;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Проводится в присутствии только учащихся и членов Жюри;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Состоит в предоставлении учащемуся возможности ознакомиться с выполненной им работой и оценкой каждого из заданий;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В ходе показа работ могут быть устранены очевидные неточности в оценке работы (например, арифметические ошибки).</a:t>
            </a:r>
            <a:endParaRPr lang="de-DE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4365104"/>
            <a:ext cx="878497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Апелляция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Состоит в коллегиальном рассмотрении Жюри заявлений учащихся о несогласии с оценками, выставленными за решение заданий;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Проводится в присутствии только учащегося и членов Жюри;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Правильность критериев оценивания заданий не может служить предметом апелляции;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По результатам рассмотрения апелляция Жюри вправе пересмотреть оценку в сторону повышения или оставить ее без изменения. </a:t>
            </a:r>
            <a:endParaRPr lang="de-DE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5600" y="6093296"/>
            <a:ext cx="87849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/>
              <a:t>Окончательные итоги муниципального этапа Олимпиады подводятся с учетом изменений, внесенных в оценки учащихся по результатам показа работ и рассмотрения апелляций.</a:t>
            </a: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2369018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691680" y="1844824"/>
            <a:ext cx="5400600" cy="331236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Благодарим за внимание.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6901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86C1AA6A-B434-439B-BD06-2239A9DE60D2}"/>
              </a:ext>
            </a:extLst>
          </p:cNvPr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Нормативная база муниципального этапа Олимпиады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id="{11292998-D164-4AB2-A24F-0B40175858CA}"/>
              </a:ext>
            </a:extLst>
          </p:cNvPr>
          <p:cNvSpPr/>
          <p:nvPr/>
        </p:nvSpPr>
        <p:spPr>
          <a:xfrm>
            <a:off x="1231074" y="1113148"/>
            <a:ext cx="7589398" cy="8325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Приказ Минобрнауки России от 18.11.2013 №1252 «Об утверждении порядка проведения всероссийской олимпиады школьников» (Приказ Минобрнауки №1252)</a:t>
            </a:r>
            <a:endParaRPr lang="ru-RU" sz="1600" b="1" u="sng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BA80ACA5-1A73-4655-A891-24A4A9C71928}"/>
              </a:ext>
            </a:extLst>
          </p:cNvPr>
          <p:cNvSpPr/>
          <p:nvPr/>
        </p:nvSpPr>
        <p:spPr>
          <a:xfrm>
            <a:off x="1229164" y="3994002"/>
            <a:ext cx="7591308" cy="9182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Требования к организации и проведению муниципального этапа олимпиады, утвержденные региональной  предметно-методической комиссией олимпиады</a:t>
            </a:r>
            <a:endParaRPr lang="ru-RU" sz="1600" b="1" u="sng" dirty="0"/>
          </a:p>
        </p:txBody>
      </p:sp>
      <p:sp>
        <p:nvSpPr>
          <p:cNvPr id="7" name="Стрелка вправо 7">
            <a:extLst>
              <a:ext uri="{FF2B5EF4-FFF2-40B4-BE49-F238E27FC236}">
                <a16:creationId xmlns:a16="http://schemas.microsoft.com/office/drawing/2014/main" id="{29A8436D-62C5-446D-90C2-EFC4400F041E}"/>
              </a:ext>
            </a:extLst>
          </p:cNvPr>
          <p:cNvSpPr/>
          <p:nvPr/>
        </p:nvSpPr>
        <p:spPr>
          <a:xfrm>
            <a:off x="611561" y="1308919"/>
            <a:ext cx="504056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8">
            <a:extLst>
              <a:ext uri="{FF2B5EF4-FFF2-40B4-BE49-F238E27FC236}">
                <a16:creationId xmlns:a16="http://schemas.microsoft.com/office/drawing/2014/main" id="{0AE48543-484C-48A4-A4B3-A283A8FD866D}"/>
              </a:ext>
            </a:extLst>
          </p:cNvPr>
          <p:cNvSpPr/>
          <p:nvPr/>
        </p:nvSpPr>
        <p:spPr>
          <a:xfrm>
            <a:off x="1231074" y="2323028"/>
            <a:ext cx="758939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Методические рекомендации по организации и проведению школьного и муниципального этапов всероссийской олимпиады школьников по праву в 2019 - 2020 учебном году</a:t>
            </a:r>
            <a:r>
              <a:rPr lang="en-US" sz="1600" dirty="0"/>
              <a:t> (</a:t>
            </a:r>
            <a:r>
              <a:rPr lang="ru-RU" sz="1600" dirty="0"/>
              <a:t>утв. Протоколом ЦПМК от 04.07.201</a:t>
            </a:r>
            <a:r>
              <a:rPr lang="en-US" sz="1600" dirty="0"/>
              <a:t>9</a:t>
            </a:r>
            <a:r>
              <a:rPr lang="ru-RU" sz="1600" dirty="0"/>
              <a:t> №МР1/1</a:t>
            </a:r>
            <a:r>
              <a:rPr lang="en-US" sz="1600" dirty="0"/>
              <a:t>9)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600" b="1" u="sng" dirty="0"/>
              <a:t>http://vserosolymp.rudn.ru/mm/mpp/files/pra-sm-2020.pdf</a:t>
            </a:r>
            <a:endParaRPr lang="ru-RU" sz="1600" b="1" u="sng" dirty="0"/>
          </a:p>
        </p:txBody>
      </p:sp>
      <p:sp>
        <p:nvSpPr>
          <p:cNvPr id="9" name="Стрелка вправо 9">
            <a:extLst>
              <a:ext uri="{FF2B5EF4-FFF2-40B4-BE49-F238E27FC236}">
                <a16:creationId xmlns:a16="http://schemas.microsoft.com/office/drawing/2014/main" id="{47131476-EBED-4288-AF26-0BCC8B3A3FF9}"/>
              </a:ext>
            </a:extLst>
          </p:cNvPr>
          <p:cNvSpPr/>
          <p:nvPr/>
        </p:nvSpPr>
        <p:spPr>
          <a:xfrm>
            <a:off x="611559" y="2750575"/>
            <a:ext cx="504057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право 10">
            <a:extLst>
              <a:ext uri="{FF2B5EF4-FFF2-40B4-BE49-F238E27FC236}">
                <a16:creationId xmlns:a16="http://schemas.microsoft.com/office/drawing/2014/main" id="{8385A5F3-8A7E-4B45-9C94-8A7FD594C210}"/>
              </a:ext>
            </a:extLst>
          </p:cNvPr>
          <p:cNvSpPr/>
          <p:nvPr/>
        </p:nvSpPr>
        <p:spPr>
          <a:xfrm>
            <a:off x="611559" y="4232606"/>
            <a:ext cx="504058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03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622060D6-93D5-423D-8991-F55B1AD254FF}"/>
              </a:ext>
            </a:extLst>
          </p:cNvPr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Органы, участвующие в проведении муниципального этапа Олимпиады</a:t>
            </a: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1B23761F-3007-4DB5-B46B-75D9FE86DF0B}"/>
              </a:ext>
            </a:extLst>
          </p:cNvPr>
          <p:cNvGrpSpPr/>
          <p:nvPr/>
        </p:nvGrpSpPr>
        <p:grpSpPr>
          <a:xfrm>
            <a:off x="791970" y="1628800"/>
            <a:ext cx="7848091" cy="4332076"/>
            <a:chOff x="578501" y="1113148"/>
            <a:chExt cx="7848091" cy="4332076"/>
          </a:xfrm>
        </p:grpSpPr>
        <p:sp>
          <p:nvSpPr>
            <p:cNvPr id="5" name="Скругленный прямоугольник 4">
              <a:extLst>
                <a:ext uri="{FF2B5EF4-FFF2-40B4-BE49-F238E27FC236}">
                  <a16:creationId xmlns:a16="http://schemas.microsoft.com/office/drawing/2014/main" id="{C02084FF-8624-43D8-B806-52BC6F306016}"/>
                </a:ext>
              </a:extLst>
            </p:cNvPr>
            <p:cNvSpPr/>
            <p:nvPr/>
          </p:nvSpPr>
          <p:spPr>
            <a:xfrm>
              <a:off x="1231074" y="1113148"/>
              <a:ext cx="3196910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Организатор этапа Олимпиады</a:t>
              </a:r>
              <a:endParaRPr lang="ru-RU" b="1" u="sng" dirty="0"/>
            </a:p>
          </p:txBody>
        </p:sp>
        <p:sp>
          <p:nvSpPr>
            <p:cNvPr id="6" name="Стрелка вправо 7">
              <a:extLst>
                <a:ext uri="{FF2B5EF4-FFF2-40B4-BE49-F238E27FC236}">
                  <a16:creationId xmlns:a16="http://schemas.microsoft.com/office/drawing/2014/main" id="{2D79FD3D-9F08-4BBD-8320-7D8D5D28E643}"/>
                </a:ext>
              </a:extLst>
            </p:cNvPr>
            <p:cNvSpPr/>
            <p:nvPr/>
          </p:nvSpPr>
          <p:spPr>
            <a:xfrm>
              <a:off x="611560" y="1468687"/>
              <a:ext cx="504056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Скругленный прямоугольник 8">
              <a:extLst>
                <a:ext uri="{FF2B5EF4-FFF2-40B4-BE49-F238E27FC236}">
                  <a16:creationId xmlns:a16="http://schemas.microsoft.com/office/drawing/2014/main" id="{23B291A5-DC0E-45CB-A8AD-E5100F71A18A}"/>
                </a:ext>
              </a:extLst>
            </p:cNvPr>
            <p:cNvSpPr/>
            <p:nvPr/>
          </p:nvSpPr>
          <p:spPr>
            <a:xfrm>
              <a:off x="1228108" y="2739126"/>
              <a:ext cx="3196910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/>
                <a:t>Оргкомитет этапа Олимпиады</a:t>
              </a:r>
              <a:endParaRPr lang="ru-RU" b="1" u="sng" dirty="0"/>
            </a:p>
          </p:txBody>
        </p:sp>
        <p:sp>
          <p:nvSpPr>
            <p:cNvPr id="8" name="Стрелка вправо 9">
              <a:extLst>
                <a:ext uri="{FF2B5EF4-FFF2-40B4-BE49-F238E27FC236}">
                  <a16:creationId xmlns:a16="http://schemas.microsoft.com/office/drawing/2014/main" id="{07606EC5-45FB-4EB7-8000-60D270D871A7}"/>
                </a:ext>
              </a:extLst>
            </p:cNvPr>
            <p:cNvSpPr/>
            <p:nvPr/>
          </p:nvSpPr>
          <p:spPr>
            <a:xfrm>
              <a:off x="611559" y="3094665"/>
              <a:ext cx="504057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Стрелка вправо 10">
              <a:extLst>
                <a:ext uri="{FF2B5EF4-FFF2-40B4-BE49-F238E27FC236}">
                  <a16:creationId xmlns:a16="http://schemas.microsoft.com/office/drawing/2014/main" id="{F0799A0F-82F7-467E-9971-B71991AE085B}"/>
                </a:ext>
              </a:extLst>
            </p:cNvPr>
            <p:cNvSpPr/>
            <p:nvPr/>
          </p:nvSpPr>
          <p:spPr>
            <a:xfrm>
              <a:off x="578501" y="4684639"/>
              <a:ext cx="504058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Скругленный прямоугольник 11">
              <a:extLst>
                <a:ext uri="{FF2B5EF4-FFF2-40B4-BE49-F238E27FC236}">
                  <a16:creationId xmlns:a16="http://schemas.microsoft.com/office/drawing/2014/main" id="{9358F549-A936-4D16-9EEB-76BC4B9E513D}"/>
                </a:ext>
              </a:extLst>
            </p:cNvPr>
            <p:cNvSpPr/>
            <p:nvPr/>
          </p:nvSpPr>
          <p:spPr>
            <a:xfrm>
              <a:off x="1231074" y="4365104"/>
              <a:ext cx="3209486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/>
                <a:t>Жюри этапа Олимпиады</a:t>
              </a:r>
              <a:endParaRPr lang="ru-RU" b="1" u="sng" dirty="0"/>
            </a:p>
          </p:txBody>
        </p:sp>
        <p:sp>
          <p:nvSpPr>
            <p:cNvPr id="11" name="Скругленный прямоугольник 4">
              <a:extLst>
                <a:ext uri="{FF2B5EF4-FFF2-40B4-BE49-F238E27FC236}">
                  <a16:creationId xmlns:a16="http://schemas.microsoft.com/office/drawing/2014/main" id="{FEEF9C29-4958-4168-AD99-553F80BB2E41}"/>
                </a:ext>
              </a:extLst>
            </p:cNvPr>
            <p:cNvSpPr/>
            <p:nvPr/>
          </p:nvSpPr>
          <p:spPr>
            <a:xfrm>
              <a:off x="5220072" y="1125927"/>
              <a:ext cx="3196910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Функции и полномочия в соответствии с п.48 Приказа Минобрнауки №1252</a:t>
              </a:r>
              <a:endParaRPr lang="ru-RU" sz="1600" b="1" u="sng" dirty="0"/>
            </a:p>
          </p:txBody>
        </p:sp>
        <p:sp>
          <p:nvSpPr>
            <p:cNvPr id="12" name="Скругленный прямоугольник 8">
              <a:extLst>
                <a:ext uri="{FF2B5EF4-FFF2-40B4-BE49-F238E27FC236}">
                  <a16:creationId xmlns:a16="http://schemas.microsoft.com/office/drawing/2014/main" id="{BA1AC455-D775-43EE-8B67-9347B77B9E0C}"/>
                </a:ext>
              </a:extLst>
            </p:cNvPr>
            <p:cNvSpPr/>
            <p:nvPr/>
          </p:nvSpPr>
          <p:spPr>
            <a:xfrm>
              <a:off x="5217106" y="2712320"/>
              <a:ext cx="3196910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Функции и полномочия в соответствии с п.49 Приказа Минобрнауки №1252</a:t>
              </a:r>
              <a:endParaRPr lang="ru-RU" sz="1600" b="1" u="sng" dirty="0"/>
            </a:p>
          </p:txBody>
        </p:sp>
        <p:sp>
          <p:nvSpPr>
            <p:cNvPr id="13" name="Скругленный прямоугольник 11">
              <a:extLst>
                <a:ext uri="{FF2B5EF4-FFF2-40B4-BE49-F238E27FC236}">
                  <a16:creationId xmlns:a16="http://schemas.microsoft.com/office/drawing/2014/main" id="{A7ED665C-D9BB-485B-BC98-0A0D237628CF}"/>
                </a:ext>
              </a:extLst>
            </p:cNvPr>
            <p:cNvSpPr/>
            <p:nvPr/>
          </p:nvSpPr>
          <p:spPr>
            <a:xfrm>
              <a:off x="5217106" y="4365104"/>
              <a:ext cx="3209486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Функции и полномочия в соответствии с п.31 Приказа Минобрнауки №1252</a:t>
              </a:r>
              <a:endParaRPr lang="ru-RU" sz="1600" b="1" u="sng" dirty="0"/>
            </a:p>
          </p:txBody>
        </p:sp>
        <p:sp>
          <p:nvSpPr>
            <p:cNvPr id="14" name="Стрелка вправо 7">
              <a:extLst>
                <a:ext uri="{FF2B5EF4-FFF2-40B4-BE49-F238E27FC236}">
                  <a16:creationId xmlns:a16="http://schemas.microsoft.com/office/drawing/2014/main" id="{99231430-1AF2-494B-8D33-F571FEB9A9C0}"/>
                </a:ext>
              </a:extLst>
            </p:cNvPr>
            <p:cNvSpPr/>
            <p:nvPr/>
          </p:nvSpPr>
          <p:spPr>
            <a:xfrm>
              <a:off x="4569034" y="1451080"/>
              <a:ext cx="504056" cy="441049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Стрелка вправо 7">
              <a:extLst>
                <a:ext uri="{FF2B5EF4-FFF2-40B4-BE49-F238E27FC236}">
                  <a16:creationId xmlns:a16="http://schemas.microsoft.com/office/drawing/2014/main" id="{E553A9DA-338F-4EBD-AF7C-A9BBC8552ACA}"/>
                </a:ext>
              </a:extLst>
            </p:cNvPr>
            <p:cNvSpPr/>
            <p:nvPr/>
          </p:nvSpPr>
          <p:spPr>
            <a:xfrm>
              <a:off x="4569034" y="3067859"/>
              <a:ext cx="504056" cy="441049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Стрелка вправо 7">
              <a:extLst>
                <a:ext uri="{FF2B5EF4-FFF2-40B4-BE49-F238E27FC236}">
                  <a16:creationId xmlns:a16="http://schemas.microsoft.com/office/drawing/2014/main" id="{C54BE09D-67FD-4F8D-93CA-19375424A069}"/>
                </a:ext>
              </a:extLst>
            </p:cNvPr>
            <p:cNvSpPr/>
            <p:nvPr/>
          </p:nvSpPr>
          <p:spPr>
            <a:xfrm>
              <a:off x="4601963" y="4684638"/>
              <a:ext cx="504056" cy="441049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36263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47460F47-D6CB-4503-A80A-8B9F2586751C}"/>
              </a:ext>
            </a:extLst>
          </p:cNvPr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требования к организации Олимпиады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5B1C920C-F1E3-4CE7-B49A-B5B54ADD14EF}"/>
              </a:ext>
            </a:extLst>
          </p:cNvPr>
          <p:cNvGrpSpPr/>
          <p:nvPr/>
        </p:nvGrpSpPr>
        <p:grpSpPr>
          <a:xfrm>
            <a:off x="863587" y="1412776"/>
            <a:ext cx="7416825" cy="4980148"/>
            <a:chOff x="611559" y="1113148"/>
            <a:chExt cx="7416825" cy="4980148"/>
          </a:xfrm>
        </p:grpSpPr>
        <p:sp>
          <p:nvSpPr>
            <p:cNvPr id="5" name="Скругленный прямоугольник 4">
              <a:extLst>
                <a:ext uri="{FF2B5EF4-FFF2-40B4-BE49-F238E27FC236}">
                  <a16:creationId xmlns:a16="http://schemas.microsoft.com/office/drawing/2014/main" id="{E64A62B6-9AE7-4B66-976B-8CE371819F82}"/>
                </a:ext>
              </a:extLst>
            </p:cNvPr>
            <p:cNvSpPr/>
            <p:nvPr/>
          </p:nvSpPr>
          <p:spPr>
            <a:xfrm>
              <a:off x="1231074" y="1113148"/>
              <a:ext cx="3124902" cy="58766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Олимпиада проводится на русском языке</a:t>
              </a:r>
              <a:endParaRPr lang="ru-RU" sz="1600" b="1" u="sng" dirty="0"/>
            </a:p>
          </p:txBody>
        </p:sp>
        <p:sp>
          <p:nvSpPr>
            <p:cNvPr id="6" name="Скругленный прямоугольник 5">
              <a:extLst>
                <a:ext uri="{FF2B5EF4-FFF2-40B4-BE49-F238E27FC236}">
                  <a16:creationId xmlns:a16="http://schemas.microsoft.com/office/drawing/2014/main" id="{C0F6D015-56D6-497E-8899-A73C98FF04C8}"/>
                </a:ext>
              </a:extLst>
            </p:cNvPr>
            <p:cNvSpPr/>
            <p:nvPr/>
          </p:nvSpPr>
          <p:spPr>
            <a:xfrm>
              <a:off x="1229164" y="3993466"/>
              <a:ext cx="6797310" cy="91825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/>
                <a:t>Родители (законные представители) учащихся подтверждают согласие на публикацию олимпиадных работ в порядке, установленном п. 14 Приказа Минобрнауки №1252</a:t>
              </a:r>
            </a:p>
          </p:txBody>
        </p:sp>
        <p:sp>
          <p:nvSpPr>
            <p:cNvPr id="7" name="Стрелка вправо 7">
              <a:extLst>
                <a:ext uri="{FF2B5EF4-FFF2-40B4-BE49-F238E27FC236}">
                  <a16:creationId xmlns:a16="http://schemas.microsoft.com/office/drawing/2014/main" id="{E6961FCD-6942-4B0D-923E-758F40E24C9E}"/>
                </a:ext>
              </a:extLst>
            </p:cNvPr>
            <p:cNvSpPr/>
            <p:nvPr/>
          </p:nvSpPr>
          <p:spPr>
            <a:xfrm>
              <a:off x="621494" y="1182036"/>
              <a:ext cx="504056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Скругленный прямоугольник 8">
              <a:extLst>
                <a:ext uri="{FF2B5EF4-FFF2-40B4-BE49-F238E27FC236}">
                  <a16:creationId xmlns:a16="http://schemas.microsoft.com/office/drawing/2014/main" id="{31A5EA63-C96E-4FAC-8D3D-65CDE553A1A6}"/>
                </a:ext>
              </a:extLst>
            </p:cNvPr>
            <p:cNvSpPr/>
            <p:nvPr/>
          </p:nvSpPr>
          <p:spPr>
            <a:xfrm>
              <a:off x="1231074" y="1768952"/>
              <a:ext cx="3124902" cy="58766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ru-RU" sz="1600" dirty="0"/>
                <a:t>Взимание платы за участие в олимпиаде не допускается</a:t>
              </a:r>
            </a:p>
          </p:txBody>
        </p:sp>
        <p:sp>
          <p:nvSpPr>
            <p:cNvPr id="9" name="Стрелка вправо 9">
              <a:extLst>
                <a:ext uri="{FF2B5EF4-FFF2-40B4-BE49-F238E27FC236}">
                  <a16:creationId xmlns:a16="http://schemas.microsoft.com/office/drawing/2014/main" id="{385B946B-5D84-47D2-84E1-AA581C951E23}"/>
                </a:ext>
              </a:extLst>
            </p:cNvPr>
            <p:cNvSpPr/>
            <p:nvPr/>
          </p:nvSpPr>
          <p:spPr>
            <a:xfrm>
              <a:off x="622892" y="1842257"/>
              <a:ext cx="504057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Стрелка вправо 10">
              <a:extLst>
                <a:ext uri="{FF2B5EF4-FFF2-40B4-BE49-F238E27FC236}">
                  <a16:creationId xmlns:a16="http://schemas.microsoft.com/office/drawing/2014/main" id="{36C3EDF8-0293-4E38-9A17-52E5C7E301DB}"/>
                </a:ext>
              </a:extLst>
            </p:cNvPr>
            <p:cNvSpPr/>
            <p:nvPr/>
          </p:nvSpPr>
          <p:spPr>
            <a:xfrm>
              <a:off x="611559" y="2954514"/>
              <a:ext cx="504058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Скругленный прямоугольник 11">
              <a:extLst>
                <a:ext uri="{FF2B5EF4-FFF2-40B4-BE49-F238E27FC236}">
                  <a16:creationId xmlns:a16="http://schemas.microsoft.com/office/drawing/2014/main" id="{D0455DA4-8C44-4FF3-8847-2A529AC861B9}"/>
                </a:ext>
              </a:extLst>
            </p:cNvPr>
            <p:cNvSpPr/>
            <p:nvPr/>
          </p:nvSpPr>
          <p:spPr>
            <a:xfrm>
              <a:off x="1231074" y="2424756"/>
              <a:ext cx="6797310" cy="150056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dirty="0"/>
                <a:t>При проведении олимпиады </a:t>
              </a:r>
              <a:r>
                <a:rPr lang="ru-RU" sz="1600" b="1" u="sng" dirty="0"/>
                <a:t>вправе присутствовать</a:t>
              </a:r>
              <a:r>
                <a:rPr lang="ru-RU" sz="1600" dirty="0"/>
                <a:t>:</a:t>
              </a:r>
            </a:p>
            <a:p>
              <a:pPr algn="just"/>
              <a:r>
                <a:rPr lang="ru-RU" sz="1600" dirty="0"/>
                <a:t>а)представители Организатора, </a:t>
              </a:r>
            </a:p>
            <a:p>
              <a:pPr algn="just"/>
              <a:r>
                <a:rPr lang="ru-RU" sz="1600" dirty="0"/>
                <a:t>б)представители Оргкомитета, </a:t>
              </a:r>
            </a:p>
            <a:p>
              <a:pPr algn="just"/>
              <a:r>
                <a:rPr lang="ru-RU" sz="1600" dirty="0"/>
                <a:t>в)должностные лица Министерства просвещения, </a:t>
              </a:r>
            </a:p>
            <a:p>
              <a:pPr algn="just"/>
              <a:r>
                <a:rPr lang="ru-RU" sz="1600" dirty="0"/>
                <a:t>г)общественные наблюдатели, аккредитованные в порядке, установленном Приказом Минобрнауки России от 28.06.2013 №491</a:t>
              </a:r>
            </a:p>
          </p:txBody>
        </p:sp>
        <p:sp>
          <p:nvSpPr>
            <p:cNvPr id="12" name="Стрелка вправо 12">
              <a:extLst>
                <a:ext uri="{FF2B5EF4-FFF2-40B4-BE49-F238E27FC236}">
                  <a16:creationId xmlns:a16="http://schemas.microsoft.com/office/drawing/2014/main" id="{41008962-4AE1-443B-B29F-6096E16A8342}"/>
                </a:ext>
              </a:extLst>
            </p:cNvPr>
            <p:cNvSpPr/>
            <p:nvPr/>
          </p:nvSpPr>
          <p:spPr>
            <a:xfrm>
              <a:off x="621494" y="4232070"/>
              <a:ext cx="504058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Скругленный прямоугольник 5">
              <a:extLst>
                <a:ext uri="{FF2B5EF4-FFF2-40B4-BE49-F238E27FC236}">
                  <a16:creationId xmlns:a16="http://schemas.microsoft.com/office/drawing/2014/main" id="{2BB0DFF0-E9FF-486B-AA77-D24061A4E06D}"/>
                </a:ext>
              </a:extLst>
            </p:cNvPr>
            <p:cNvSpPr/>
            <p:nvPr/>
          </p:nvSpPr>
          <p:spPr>
            <a:xfrm>
              <a:off x="1229164" y="4979869"/>
              <a:ext cx="6797310" cy="111342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/>
                <a:t>До начала проведения олимпиады до всех участников доводятся правила проведения олимпиады, определенные п.13, 15 – 21 Приказа Минобрнауки №1252, а также соответствующими Требованиями к организации и проведению этапа Олимпиады</a:t>
              </a:r>
            </a:p>
          </p:txBody>
        </p:sp>
        <p:sp>
          <p:nvSpPr>
            <p:cNvPr id="14" name="Стрелка вправо 12">
              <a:extLst>
                <a:ext uri="{FF2B5EF4-FFF2-40B4-BE49-F238E27FC236}">
                  <a16:creationId xmlns:a16="http://schemas.microsoft.com/office/drawing/2014/main" id="{3A33931B-F802-43B7-A902-325BDBC5A116}"/>
                </a:ext>
              </a:extLst>
            </p:cNvPr>
            <p:cNvSpPr/>
            <p:nvPr/>
          </p:nvSpPr>
          <p:spPr>
            <a:xfrm>
              <a:off x="632332" y="5316057"/>
              <a:ext cx="504058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55078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условия организации муниципального этапа Олимпиады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22226E5-F9FD-49AE-97A5-B6A7809F863A}"/>
              </a:ext>
            </a:extLst>
          </p:cNvPr>
          <p:cNvGrpSpPr/>
          <p:nvPr/>
        </p:nvGrpSpPr>
        <p:grpSpPr>
          <a:xfrm>
            <a:off x="611560" y="1628800"/>
            <a:ext cx="8210823" cy="4624840"/>
            <a:chOff x="611559" y="1113148"/>
            <a:chExt cx="8210823" cy="462484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231074" y="1113148"/>
              <a:ext cx="7589398" cy="8325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Муниципальный этап ВОШ по праву проводится </a:t>
              </a:r>
              <a:r>
                <a:rPr lang="en-US" dirty="0"/>
                <a:t> </a:t>
              </a:r>
              <a:r>
                <a:rPr lang="ru-RU" dirty="0"/>
                <a:t>в даты, определяемые субъектами РФ, </a:t>
              </a:r>
              <a:r>
                <a:rPr lang="ru-RU" u="sng" dirty="0"/>
                <a:t>в период с 02.11.2019 по 25.12.2019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231074" y="4819729"/>
              <a:ext cx="7591308" cy="91825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Время выполнения заданий:</a:t>
              </a:r>
            </a:p>
            <a:p>
              <a:pPr algn="ctr"/>
              <a:r>
                <a:rPr lang="ru-RU" sz="1600" dirty="0"/>
                <a:t>– </a:t>
              </a:r>
              <a:r>
                <a:rPr lang="ru-RU" sz="1600" u="sng" dirty="0"/>
                <a:t>не более 2 астрономических часов</a:t>
              </a:r>
              <a:r>
                <a:rPr lang="ru-RU" sz="1600" dirty="0"/>
                <a:t> для 10-х – 11-х классов</a:t>
              </a:r>
            </a:p>
            <a:p>
              <a:pPr algn="ctr"/>
              <a:r>
                <a:rPr lang="ru-RU" sz="1600" dirty="0"/>
                <a:t>- </a:t>
              </a:r>
              <a:r>
                <a:rPr lang="ru-RU" sz="1600" u="sng" dirty="0"/>
                <a:t>не более 1,5 астрономических часов</a:t>
              </a:r>
              <a:r>
                <a:rPr lang="ru-RU" sz="1600" dirty="0"/>
                <a:t> для 9-х (или более младших) классов </a:t>
              </a: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611561" y="1308919"/>
              <a:ext cx="504056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231074" y="2060848"/>
              <a:ext cx="7589398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400" dirty="0"/>
                <a:t>Муниципальный этап ВОШ по праву </a:t>
              </a:r>
              <a:r>
                <a:rPr lang="ru-RU" sz="1400" b="1" u="sng" dirty="0"/>
                <a:t>проводится</a:t>
              </a:r>
              <a:r>
                <a:rPr lang="ru-RU" sz="1400" dirty="0"/>
                <a:t> среди учащихся 9-х, 10-х и 11-х классов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400" dirty="0"/>
                <a:t>Муниципальный этап ВОШ по праву </a:t>
              </a:r>
              <a:r>
                <a:rPr lang="ru-RU" sz="1400" b="1" u="sng" dirty="0"/>
                <a:t>может проводиться </a:t>
              </a:r>
              <a:r>
                <a:rPr lang="ru-RU" sz="1400" dirty="0"/>
                <a:t>также среди учащихся 7-х и 8-х классов (в зависимости от уровня подготовки учащихся и программы образовательных учреждений муниципального образования)</a:t>
              </a:r>
              <a:endParaRPr lang="ru-RU" sz="1400" b="1" u="sng" dirty="0"/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611559" y="2488395"/>
              <a:ext cx="504057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611559" y="3883172"/>
              <a:ext cx="504058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1220408" y="3501008"/>
              <a:ext cx="7589398" cy="12053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1400" b="1" u="sng" dirty="0"/>
                <a:t>Участие в муниципальном этапе Олимпиады вправе принять:</a:t>
              </a:r>
            </a:p>
            <a:p>
              <a:pPr marL="342900" indent="-342900" algn="just">
                <a:spcBef>
                  <a:spcPts val="600"/>
                </a:spcBef>
                <a:spcAft>
                  <a:spcPts val="600"/>
                </a:spcAft>
                <a:buAutoNum type="arabicParenR"/>
              </a:pPr>
              <a:r>
                <a:rPr lang="ru-RU" sz="1400" dirty="0"/>
                <a:t>Учащиеся, набравшие проходной балл на школьном этапе Олимпиады;</a:t>
              </a:r>
            </a:p>
            <a:p>
              <a:pPr marL="342900" indent="-342900" algn="just">
                <a:spcBef>
                  <a:spcPts val="600"/>
                </a:spcBef>
                <a:spcAft>
                  <a:spcPts val="600"/>
                </a:spcAft>
                <a:buAutoNum type="arabicParenR"/>
              </a:pPr>
              <a:r>
                <a:rPr lang="ru-RU" sz="1400" dirty="0"/>
                <a:t>Победители муниципального этапа Олимпиады предыдущего года.</a:t>
              </a:r>
              <a:endParaRPr lang="ru-RU" sz="1400" b="1" u="sng" dirty="0"/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627424" y="5058333"/>
              <a:ext cx="504058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17764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правила проведения муниципального этапа Олимпиады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6278" y="1196752"/>
            <a:ext cx="500677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Допуск учащихся в аудитории осуществляется по паспорту / свидетельству о рождении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8732" y="2132856"/>
            <a:ext cx="50043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Каждый учащийся выполняет задания Олимпиады </a:t>
            </a:r>
            <a:r>
              <a:rPr lang="ru-RU" sz="1600" b="1" u="sng" dirty="0"/>
              <a:t>самостоятельно</a:t>
            </a:r>
            <a:r>
              <a:rPr lang="ru-RU" sz="1600" dirty="0"/>
              <a:t>, за отдельным столом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8732" y="3068960"/>
            <a:ext cx="500432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Учащиеся вправе взять с собой в аудиторию </a:t>
            </a:r>
            <a:r>
              <a:rPr lang="ru-RU" sz="1600" b="1" u="sng" dirty="0"/>
              <a:t>только:</a:t>
            </a:r>
            <a:r>
              <a:rPr lang="ru-RU" sz="1600" dirty="0"/>
              <a:t> 1) письменные принадлежности; 2) прохладительные напитки; 3) шоколад; 4) необходимые медикаменты.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0184" y="4725144"/>
            <a:ext cx="500287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Учащийся до завершения выполнения заданий вправе покинуть аудиторию только в сопровождении дежурного, предварительно сдав свою работу и черновик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0184" y="5949280"/>
            <a:ext cx="5002872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В каждой аудитории находятся члены Оргкомитета и Жюри Олимпиады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4208" y="1196752"/>
            <a:ext cx="2376264" cy="338437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Факт обнаружения </a:t>
            </a:r>
            <a:r>
              <a:rPr lang="ru-RU" sz="1600" b="1" u="sng" dirty="0"/>
              <a:t>любых</a:t>
            </a:r>
            <a:r>
              <a:rPr lang="ru-RU" sz="1600" dirty="0"/>
              <a:t> вспомогательных материалов,  технических средств, консультаций с иными участниками достаточен для снятия работы с оценивания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44208" y="4725144"/>
            <a:ext cx="2376264" cy="198022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Члены жюри удостоверяют исправления, внесенные учащимися при выполнении заданий закрытого типа</a:t>
            </a: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5657928" y="2132856"/>
            <a:ext cx="720080" cy="2448273"/>
          </a:xfrm>
          <a:prstGeom prst="rightBrace">
            <a:avLst>
              <a:gd name="adj1" fmla="val 150914"/>
              <a:gd name="adj2" fmla="val 49607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5758492" y="6106797"/>
            <a:ext cx="619515" cy="441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67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заданий муниципального этапа Олимпиады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87624" y="1124744"/>
            <a:ext cx="71287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Муниципальный этап Олимпиады рекомендуется проводить в один тур </a:t>
            </a:r>
            <a:endParaRPr lang="de-DE" sz="16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427984" y="1628800"/>
            <a:ext cx="288032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128042" y="1935138"/>
            <a:ext cx="8640960" cy="3816424"/>
            <a:chOff x="323528" y="2060848"/>
            <a:chExt cx="8640960" cy="38164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771800" y="2060848"/>
              <a:ext cx="3744416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Возможные типы заданий Олимпиады </a:t>
              </a:r>
              <a:endParaRPr lang="de-DE" sz="1600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23528" y="3140968"/>
              <a:ext cx="2016224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Тесты (с одним или несколькими вариантами ответов)</a:t>
              </a:r>
              <a:endParaRPr lang="de-DE" sz="1600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915816" y="3140968"/>
              <a:ext cx="1584176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Раскрытие содержания терминов</a:t>
              </a:r>
              <a:endParaRPr lang="de-DE" sz="1600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860032" y="3140968"/>
              <a:ext cx="144016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Заполнение пробелов в тексте </a:t>
              </a:r>
              <a:endParaRPr lang="de-DE" sz="1600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6804248" y="3140968"/>
              <a:ext cx="2160240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Задания на установление соответствия (например, соответствия частных признаков отдельных институтов и этих институтов)</a:t>
              </a:r>
              <a:endParaRPr lang="de-DE" sz="1200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23528" y="4653136"/>
              <a:ext cx="1512168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Решение правовых  задач</a:t>
              </a:r>
              <a:endParaRPr lang="de-DE" sz="1600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979712" y="4653136"/>
              <a:ext cx="1512168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Решение кроссвордов</a:t>
              </a:r>
              <a:endParaRPr lang="de-DE" sz="1600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364088" y="4653136"/>
              <a:ext cx="1872208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Анализ текста по поставленным к нему вопросам</a:t>
              </a:r>
              <a:endParaRPr lang="de-DE" sz="1600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3707904" y="4653136"/>
              <a:ext cx="1440160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Перевод крылатых латинских выражений</a:t>
              </a:r>
              <a:endParaRPr lang="de-DE" sz="1600" dirty="0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452320" y="4653136"/>
              <a:ext cx="1512168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Иные типы заданий</a:t>
              </a:r>
              <a:endParaRPr lang="de-DE" sz="1600" dirty="0"/>
            </a:p>
          </p:txBody>
        </p:sp>
        <p:sp>
          <p:nvSpPr>
            <p:cNvPr id="17" name="Правая фигурная скобка 16"/>
            <p:cNvSpPr/>
            <p:nvPr/>
          </p:nvSpPr>
          <p:spPr>
            <a:xfrm rot="16200000">
              <a:off x="4463988" y="-1431540"/>
              <a:ext cx="360040" cy="8640960"/>
            </a:xfrm>
            <a:prstGeom prst="rightBrace">
              <a:avLst>
                <a:gd name="adj1" fmla="val 177648"/>
                <a:gd name="adj2" fmla="val 50000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755578" y="5949280"/>
            <a:ext cx="8013424" cy="792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/>
              <a:t>Количество, типы и уровень сложности</a:t>
            </a:r>
            <a:r>
              <a:rPr lang="ru-RU" sz="1600" dirty="0"/>
              <a:t> заданий определяются региональными предметно-методическими комиссиями </a:t>
            </a:r>
            <a:r>
              <a:rPr lang="ru-RU" sz="1600" b="1" u="sng" dirty="0"/>
              <a:t>с учетом возраста учащихся и уровня их  подготовки</a:t>
            </a:r>
            <a:endParaRPr lang="de-DE" sz="1600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251520" y="6124798"/>
            <a:ext cx="360040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85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заданий муниципального этапа Олимпиады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99592" y="1120052"/>
            <a:ext cx="7380820" cy="6776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В составе заданий рекомендуется выделить несколько блоков по уровням сложности </a:t>
            </a:r>
            <a:endParaRPr lang="de-DE" sz="16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333603" y="1791536"/>
            <a:ext cx="288032" cy="42719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99592" y="3573017"/>
            <a:ext cx="801342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Формулировки задач должны быть корректными, четкими и понятными</a:t>
            </a:r>
            <a:endParaRPr lang="de-DE" sz="1600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431540" y="5642058"/>
            <a:ext cx="360040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5">
            <a:extLst>
              <a:ext uri="{FF2B5EF4-FFF2-40B4-BE49-F238E27FC236}">
                <a16:creationId xmlns:a16="http://schemas.microsoft.com/office/drawing/2014/main" id="{49217E64-C797-4791-A034-0C602D128D7B}"/>
              </a:ext>
            </a:extLst>
          </p:cNvPr>
          <p:cNvSpPr/>
          <p:nvPr/>
        </p:nvSpPr>
        <p:spPr>
          <a:xfrm>
            <a:off x="4383102" y="1810013"/>
            <a:ext cx="288032" cy="41487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Скругленный прямоугольник 2">
            <a:extLst>
              <a:ext uri="{FF2B5EF4-FFF2-40B4-BE49-F238E27FC236}">
                <a16:creationId xmlns:a16="http://schemas.microsoft.com/office/drawing/2014/main" id="{51777235-A28D-43CE-83FD-F9B75EF04311}"/>
              </a:ext>
            </a:extLst>
          </p:cNvPr>
          <p:cNvSpPr/>
          <p:nvPr/>
        </p:nvSpPr>
        <p:spPr>
          <a:xfrm>
            <a:off x="107504" y="2224887"/>
            <a:ext cx="2736304" cy="1060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Первый (простой) блок</a:t>
            </a:r>
          </a:p>
          <a:p>
            <a:pPr algn="ctr"/>
            <a:r>
              <a:rPr lang="ru-RU" sz="1600" dirty="0"/>
              <a:t>Могут справиться </a:t>
            </a:r>
            <a:r>
              <a:rPr lang="ru-RU" sz="1600" b="1" u="sng" dirty="0"/>
              <a:t>не менее 70% </a:t>
            </a:r>
            <a:r>
              <a:rPr lang="ru-RU" sz="1600" dirty="0"/>
              <a:t>учащихся</a:t>
            </a:r>
            <a:endParaRPr lang="de-DE" sz="1600" dirty="0"/>
          </a:p>
        </p:txBody>
      </p:sp>
      <p:sp>
        <p:nvSpPr>
          <p:cNvPr id="25" name="Скругленный прямоугольник 2">
            <a:extLst>
              <a:ext uri="{FF2B5EF4-FFF2-40B4-BE49-F238E27FC236}">
                <a16:creationId xmlns:a16="http://schemas.microsoft.com/office/drawing/2014/main" id="{282B0D5D-8E56-45EB-8C8B-7FD99A6F94FA}"/>
              </a:ext>
            </a:extLst>
          </p:cNvPr>
          <p:cNvSpPr/>
          <p:nvPr/>
        </p:nvSpPr>
        <p:spPr>
          <a:xfrm>
            <a:off x="3158966" y="2224886"/>
            <a:ext cx="2736304" cy="1060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Второй (усложненный) блок</a:t>
            </a:r>
          </a:p>
          <a:p>
            <a:pPr algn="ctr"/>
            <a:r>
              <a:rPr lang="ru-RU" sz="1600" dirty="0"/>
              <a:t>Могут справиться </a:t>
            </a:r>
            <a:r>
              <a:rPr lang="ru-RU" sz="1600" b="1" u="sng" dirty="0"/>
              <a:t>около 50% </a:t>
            </a:r>
            <a:r>
              <a:rPr lang="ru-RU" sz="1600" dirty="0"/>
              <a:t>учащихся</a:t>
            </a:r>
            <a:endParaRPr lang="de-DE" sz="1600" dirty="0"/>
          </a:p>
        </p:txBody>
      </p:sp>
      <p:sp>
        <p:nvSpPr>
          <p:cNvPr id="26" name="Скругленный прямоугольник 2">
            <a:extLst>
              <a:ext uri="{FF2B5EF4-FFF2-40B4-BE49-F238E27FC236}">
                <a16:creationId xmlns:a16="http://schemas.microsoft.com/office/drawing/2014/main" id="{AB733038-24FD-4A77-8C50-FBD0922D6B06}"/>
              </a:ext>
            </a:extLst>
          </p:cNvPr>
          <p:cNvSpPr/>
          <p:nvPr/>
        </p:nvSpPr>
        <p:spPr>
          <a:xfrm>
            <a:off x="6300192" y="2224887"/>
            <a:ext cx="2736304" cy="1060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Третий (сложный) блок</a:t>
            </a:r>
          </a:p>
          <a:p>
            <a:pPr algn="ctr"/>
            <a:r>
              <a:rPr lang="ru-RU" sz="1600" dirty="0"/>
              <a:t>Могут справиться </a:t>
            </a:r>
            <a:r>
              <a:rPr lang="ru-RU" sz="1600" b="1" u="sng" dirty="0"/>
              <a:t>20 - 30%</a:t>
            </a:r>
            <a:r>
              <a:rPr lang="ru-RU" sz="1600" dirty="0"/>
              <a:t> учащихся</a:t>
            </a:r>
            <a:endParaRPr lang="de-DE" sz="1600" dirty="0"/>
          </a:p>
        </p:txBody>
      </p:sp>
      <p:sp>
        <p:nvSpPr>
          <p:cNvPr id="27" name="Стрелка вниз 5">
            <a:extLst>
              <a:ext uri="{FF2B5EF4-FFF2-40B4-BE49-F238E27FC236}">
                <a16:creationId xmlns:a16="http://schemas.microsoft.com/office/drawing/2014/main" id="{ACC1AC61-0087-4C78-BBC6-E164AA92A5D7}"/>
              </a:ext>
            </a:extLst>
          </p:cNvPr>
          <p:cNvSpPr/>
          <p:nvPr/>
        </p:nvSpPr>
        <p:spPr>
          <a:xfrm>
            <a:off x="7524328" y="1803854"/>
            <a:ext cx="288032" cy="41487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" name="Скругленный прямоугольник 18">
            <a:extLst>
              <a:ext uri="{FF2B5EF4-FFF2-40B4-BE49-F238E27FC236}">
                <a16:creationId xmlns:a16="http://schemas.microsoft.com/office/drawing/2014/main" id="{3E4C7834-FE08-4397-9B2C-90039AFB6F54}"/>
              </a:ext>
            </a:extLst>
          </p:cNvPr>
          <p:cNvSpPr/>
          <p:nvPr/>
        </p:nvSpPr>
        <p:spPr>
          <a:xfrm>
            <a:off x="899592" y="4165113"/>
            <a:ext cx="801342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Комплект должен включать актуальные, привлекательные задания</a:t>
            </a:r>
            <a:endParaRPr lang="de-DE" sz="1600" dirty="0"/>
          </a:p>
        </p:txBody>
      </p:sp>
      <p:sp>
        <p:nvSpPr>
          <p:cNvPr id="29" name="Скругленный прямоугольник 18">
            <a:extLst>
              <a:ext uri="{FF2B5EF4-FFF2-40B4-BE49-F238E27FC236}">
                <a16:creationId xmlns:a16="http://schemas.microsoft.com/office/drawing/2014/main" id="{50ABBF97-098A-43CE-AE96-DB0F15184653}"/>
              </a:ext>
            </a:extLst>
          </p:cNvPr>
          <p:cNvSpPr/>
          <p:nvPr/>
        </p:nvSpPr>
        <p:spPr>
          <a:xfrm>
            <a:off x="899592" y="4757208"/>
            <a:ext cx="8013424" cy="760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Задания должны включать вопросы различных содержательных линий курса, степени, глубины их рассмотрения на уроках ко времени проведения этапа Олимпиады</a:t>
            </a:r>
            <a:endParaRPr lang="de-DE" sz="1600" dirty="0"/>
          </a:p>
        </p:txBody>
      </p:sp>
      <p:sp>
        <p:nvSpPr>
          <p:cNvPr id="30" name="Скругленный прямоугольник 18">
            <a:extLst>
              <a:ext uri="{FF2B5EF4-FFF2-40B4-BE49-F238E27FC236}">
                <a16:creationId xmlns:a16="http://schemas.microsoft.com/office/drawing/2014/main" id="{D4146742-A12A-445E-8121-20562F750062}"/>
              </a:ext>
            </a:extLst>
          </p:cNvPr>
          <p:cNvSpPr/>
          <p:nvPr/>
        </p:nvSpPr>
        <p:spPr>
          <a:xfrm>
            <a:off x="899592" y="5600367"/>
            <a:ext cx="8013424" cy="524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Задания должны также проверять способность выявлять межпредметные связи</a:t>
            </a:r>
            <a:endParaRPr lang="de-DE" sz="1600" dirty="0"/>
          </a:p>
        </p:txBody>
      </p:sp>
      <p:sp>
        <p:nvSpPr>
          <p:cNvPr id="31" name="Стрелка вправо 19">
            <a:extLst>
              <a:ext uri="{FF2B5EF4-FFF2-40B4-BE49-F238E27FC236}">
                <a16:creationId xmlns:a16="http://schemas.microsoft.com/office/drawing/2014/main" id="{FDF328D0-02BE-460A-8D3B-FAF817A5A281}"/>
              </a:ext>
            </a:extLst>
          </p:cNvPr>
          <p:cNvSpPr/>
          <p:nvPr/>
        </p:nvSpPr>
        <p:spPr>
          <a:xfrm>
            <a:off x="431540" y="4916694"/>
            <a:ext cx="360040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Стрелка вправо 19">
            <a:extLst>
              <a:ext uri="{FF2B5EF4-FFF2-40B4-BE49-F238E27FC236}">
                <a16:creationId xmlns:a16="http://schemas.microsoft.com/office/drawing/2014/main" id="{D18C57C9-E4F8-4F85-8DDF-20BBA827A37F}"/>
              </a:ext>
            </a:extLst>
          </p:cNvPr>
          <p:cNvSpPr/>
          <p:nvPr/>
        </p:nvSpPr>
        <p:spPr>
          <a:xfrm>
            <a:off x="431540" y="4191330"/>
            <a:ext cx="360040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Стрелка вправо 19">
            <a:extLst>
              <a:ext uri="{FF2B5EF4-FFF2-40B4-BE49-F238E27FC236}">
                <a16:creationId xmlns:a16="http://schemas.microsoft.com/office/drawing/2014/main" id="{1AA8C63B-571C-4DC0-BD5A-B3B31912000B}"/>
              </a:ext>
            </a:extLst>
          </p:cNvPr>
          <p:cNvSpPr/>
          <p:nvPr/>
        </p:nvSpPr>
        <p:spPr>
          <a:xfrm>
            <a:off x="431540" y="3604520"/>
            <a:ext cx="360040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54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выполнения заданий муниципального этапа Олимпиады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3608" y="1124744"/>
            <a:ext cx="74168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Все задания выполняются только ручками (с пастой синего, фиолетового или черного цвета) на предоставляемых учащимся бланках. </a:t>
            </a:r>
          </a:p>
          <a:p>
            <a:pPr algn="ctr"/>
            <a:r>
              <a:rPr lang="ru-RU" sz="1200" dirty="0"/>
              <a:t>Ведение черновиков допускается, однако они сдаются вместе с работой, не проверяются и не могут служить основанием для апелляций</a:t>
            </a:r>
            <a:endParaRPr lang="de-DE" sz="1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204864"/>
            <a:ext cx="30243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Задания закрытого типа</a:t>
            </a:r>
            <a:endParaRPr lang="de-DE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07904" y="2204864"/>
            <a:ext cx="53285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Задания открытого типа</a:t>
            </a:r>
            <a:endParaRPr lang="de-DE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3068960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Тесты</a:t>
            </a:r>
            <a:endParaRPr lang="de-DE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3068960"/>
            <a:ext cx="17281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Установление соответствия</a:t>
            </a:r>
            <a:endParaRPr lang="de-DE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483768" y="19168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444208" y="19168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971600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483768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07904" y="3068960"/>
            <a:ext cx="9361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Задачи</a:t>
            </a:r>
            <a:endParaRPr lang="de-DE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04248" y="3068960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Кроссворды</a:t>
            </a:r>
            <a:endParaRPr lang="de-DE" sz="1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16016" y="3068960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Тесты</a:t>
            </a:r>
            <a:endParaRPr lang="de-DE" sz="1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52120" y="3068960"/>
            <a:ext cx="10801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Анализ текста</a:t>
            </a:r>
            <a:endParaRPr lang="de-DE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172400" y="3068960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Иные</a:t>
            </a:r>
            <a:endParaRPr lang="de-DE" sz="1400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3995936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4932040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6012160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7236296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8388424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7504" y="4005064"/>
            <a:ext cx="345638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200" dirty="0"/>
              <a:t>Ответ дается посредством выбора одного (нескольких)</a:t>
            </a:r>
            <a:r>
              <a:rPr lang="en-US" sz="1200" dirty="0"/>
              <a:t> </a:t>
            </a:r>
            <a:r>
              <a:rPr lang="ru-RU" sz="1200" dirty="0"/>
              <a:t>вариантов из предложенных.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Верный вариант обводится, или отмечается иным способом, или вписывается в виде выбранных букв или цифр.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Иные (помимо предложенных) варианты ответов не допускаются</a:t>
            </a:r>
            <a:endParaRPr lang="de-DE" sz="1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707904" y="4005064"/>
            <a:ext cx="532859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400" dirty="0"/>
              <a:t>Ответ (содержание термина, решение задачи и т.п.) вписывается участником в отведенное на бланке место</a:t>
            </a:r>
          </a:p>
          <a:p>
            <a:pPr marL="342900" indent="-342900" algn="just">
              <a:buAutoNum type="arabicPeriod"/>
            </a:pPr>
            <a:r>
              <a:rPr lang="ru-RU" sz="1400" dirty="0"/>
              <a:t>Ответ дается только на вопросы, поставленные в задании, </a:t>
            </a:r>
            <a:r>
              <a:rPr lang="ru-RU" sz="1400" u="sng" dirty="0"/>
              <a:t>пояснения по иным вопросам не требуются и не проверяются</a:t>
            </a:r>
            <a:endParaRPr lang="de-DE" sz="1400" u="sng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7504" y="5877272"/>
            <a:ext cx="3456384" cy="86409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 исправлении учащийся собственноручно вписывает: </a:t>
            </a:r>
            <a:r>
              <a:rPr lang="ru-RU" sz="1200" i="1" dirty="0"/>
              <a:t>«Верный ответ _______»</a:t>
            </a:r>
            <a:r>
              <a:rPr lang="ru-RU" sz="1200" dirty="0"/>
              <a:t>. </a:t>
            </a:r>
            <a:r>
              <a:rPr lang="ru-RU" sz="1200" u="sng" dirty="0"/>
              <a:t>Исправление удостоверяется подписью члена Жюри</a:t>
            </a:r>
            <a:endParaRPr lang="de-DE" sz="1200" u="sng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07904" y="5877272"/>
            <a:ext cx="5328592" cy="86409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1400" dirty="0"/>
              <a:t>Учащиеся собственноручно в свободной (понятной) форме вносят все необходимые исправления. </a:t>
            </a:r>
            <a:r>
              <a:rPr lang="ru-RU" sz="1400" u="sng" dirty="0"/>
              <a:t>Удостоверение исправлений не требуется</a:t>
            </a:r>
            <a:endParaRPr lang="de-DE" sz="1400" u="sng" dirty="0"/>
          </a:p>
        </p:txBody>
      </p:sp>
      <p:sp>
        <p:nvSpPr>
          <p:cNvPr id="29" name="Стрелка вниз 28"/>
          <p:cNvSpPr/>
          <p:nvPr/>
        </p:nvSpPr>
        <p:spPr>
          <a:xfrm>
            <a:off x="2483768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Стрелка вниз 29"/>
          <p:cNvSpPr/>
          <p:nvPr/>
        </p:nvSpPr>
        <p:spPr>
          <a:xfrm>
            <a:off x="971600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3995936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" name="Стрелка вниз 31"/>
          <p:cNvSpPr/>
          <p:nvPr/>
        </p:nvSpPr>
        <p:spPr>
          <a:xfrm>
            <a:off x="4932040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Стрелка вниз 32"/>
          <p:cNvSpPr/>
          <p:nvPr/>
        </p:nvSpPr>
        <p:spPr>
          <a:xfrm>
            <a:off x="6012160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Стрелка вниз 33"/>
          <p:cNvSpPr/>
          <p:nvPr/>
        </p:nvSpPr>
        <p:spPr>
          <a:xfrm>
            <a:off x="7236296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Стрелка вниз 34"/>
          <p:cNvSpPr/>
          <p:nvPr/>
        </p:nvSpPr>
        <p:spPr>
          <a:xfrm>
            <a:off x="8388424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Стрелка вниз 35"/>
          <p:cNvSpPr/>
          <p:nvPr/>
        </p:nvSpPr>
        <p:spPr>
          <a:xfrm>
            <a:off x="1619672" y="5733256"/>
            <a:ext cx="360040" cy="144016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" name="Стрелка вниз 36"/>
          <p:cNvSpPr/>
          <p:nvPr/>
        </p:nvSpPr>
        <p:spPr>
          <a:xfrm>
            <a:off x="6300192" y="5733256"/>
            <a:ext cx="360040" cy="144016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" name="Скругленный прямоугольник 2">
            <a:extLst>
              <a:ext uri="{FF2B5EF4-FFF2-40B4-BE49-F238E27FC236}">
                <a16:creationId xmlns:a16="http://schemas.microsoft.com/office/drawing/2014/main" id="{C624B08E-9275-4D9D-B276-EDB7DA61EB41}"/>
              </a:ext>
            </a:extLst>
          </p:cNvPr>
          <p:cNvSpPr/>
          <p:nvPr/>
        </p:nvSpPr>
        <p:spPr>
          <a:xfrm>
            <a:off x="1043608" y="1052736"/>
            <a:ext cx="74168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/>
              <a:t>Перед началом выполнения заданий для учащихся </a:t>
            </a:r>
            <a:r>
              <a:rPr lang="ru-RU" sz="1200" b="1" u="sng" dirty="0"/>
              <a:t>проводится инструктаж </a:t>
            </a:r>
          </a:p>
          <a:p>
            <a:pPr algn="ctr">
              <a:spcAft>
                <a:spcPts val="600"/>
              </a:spcAft>
            </a:pPr>
            <a:r>
              <a:rPr lang="ru-RU" sz="1200" dirty="0"/>
              <a:t>Все задания </a:t>
            </a:r>
            <a:r>
              <a:rPr lang="ru-RU" sz="1200" b="1" u="sng" dirty="0"/>
              <a:t>выполняются только ручками </a:t>
            </a:r>
            <a:r>
              <a:rPr lang="ru-RU" sz="1200" dirty="0"/>
              <a:t>(с пастой синего, фиолетового или черного цвета) на предоставляемых учащимся бланках или в отдельных проштампованных листах. </a:t>
            </a:r>
          </a:p>
          <a:p>
            <a:pPr algn="ctr">
              <a:spcAft>
                <a:spcPts val="600"/>
              </a:spcAft>
            </a:pPr>
            <a:r>
              <a:rPr lang="ru-RU" sz="1200" dirty="0"/>
              <a:t>Ведение </a:t>
            </a:r>
            <a:r>
              <a:rPr lang="ru-RU" sz="1200" b="1" u="sng" dirty="0"/>
              <a:t>черновиков</a:t>
            </a:r>
            <a:r>
              <a:rPr lang="ru-RU" sz="1200" dirty="0"/>
              <a:t> допускается, однако они сдаются вместе с работой и </a:t>
            </a:r>
            <a:r>
              <a:rPr lang="ru-RU" sz="1200" b="1" u="sng" dirty="0"/>
              <a:t>не проверяются</a:t>
            </a:r>
            <a:endParaRPr lang="de-DE" sz="1200" b="1" u="sng" dirty="0"/>
          </a:p>
        </p:txBody>
      </p:sp>
    </p:spTree>
    <p:extLst>
      <p:ext uri="{BB962C8B-B14F-4D97-AF65-F5344CB8AC3E}">
        <p14:creationId xmlns:p14="http://schemas.microsoft.com/office/powerpoint/2010/main" val="160378474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288</TotalTime>
  <Words>1280</Words>
  <Application>Microsoft Office PowerPoint</Application>
  <PresentationFormat>Экран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Chugunov</dc:creator>
  <cp:lastModifiedBy>Михаил Чугунов</cp:lastModifiedBy>
  <cp:revision>37</cp:revision>
  <dcterms:created xsi:type="dcterms:W3CDTF">2017-12-10T17:48:45Z</dcterms:created>
  <dcterms:modified xsi:type="dcterms:W3CDTF">2019-10-27T23:30:57Z</dcterms:modified>
</cp:coreProperties>
</file>