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6" r:id="rId9"/>
    <p:sldId id="267" r:id="rId10"/>
    <p:sldId id="261" r:id="rId11"/>
    <p:sldId id="268" r:id="rId12"/>
    <p:sldId id="262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CB59-ECBC-47AC-8609-477F04B6623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DDE0-C078-4905-ACDF-5642553B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CB59-ECBC-47AC-8609-477F04B6623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DDE0-C078-4905-ACDF-5642553B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CB59-ECBC-47AC-8609-477F04B6623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DDE0-C078-4905-ACDF-5642553B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CB59-ECBC-47AC-8609-477F04B6623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DDE0-C078-4905-ACDF-5642553B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CB59-ECBC-47AC-8609-477F04B6623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DDE0-C078-4905-ACDF-5642553B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CB59-ECBC-47AC-8609-477F04B6623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DDE0-C078-4905-ACDF-5642553B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CB59-ECBC-47AC-8609-477F04B6623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DDE0-C078-4905-ACDF-5642553B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CB59-ECBC-47AC-8609-477F04B6623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DDE0-C078-4905-ACDF-5642553B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CB59-ECBC-47AC-8609-477F04B6623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DDE0-C078-4905-ACDF-5642553B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CB59-ECBC-47AC-8609-477F04B6623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DDE0-C078-4905-ACDF-5642553B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CB59-ECBC-47AC-8609-477F04B6623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DDE0-C078-4905-ACDF-5642553B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CB59-ECBC-47AC-8609-477F04B66231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7DDE0-C078-4905-ACDF-5642553B94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Рекомендации </a:t>
            </a:r>
            <a:r>
              <a:rPr lang="ru-RU" b="1" dirty="0"/>
              <a:t>к проведению </a:t>
            </a:r>
            <a:r>
              <a:rPr lang="ru-RU" b="1" dirty="0" smtClean="0"/>
              <a:t>муниципального и регионального этапов Всероссийской </a:t>
            </a:r>
            <a:r>
              <a:rPr lang="ru-RU" b="1" dirty="0"/>
              <a:t>олимпиады школьников по технологии в 2019/2020 уч.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Защита проектов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Участник </a:t>
            </a:r>
            <a:r>
              <a:rPr lang="ru-RU" dirty="0"/>
              <a:t>олимпиады </a:t>
            </a:r>
            <a:r>
              <a:rPr lang="ru-RU" dirty="0" smtClean="0"/>
              <a:t>готовит </a:t>
            </a:r>
            <a:r>
              <a:rPr lang="ru-RU" dirty="0"/>
              <a:t>пояснительную </a:t>
            </a:r>
            <a:r>
              <a:rPr lang="ru-RU" dirty="0" smtClean="0"/>
              <a:t>записку и презентацию проекта, представляет </a:t>
            </a:r>
            <a:r>
              <a:rPr lang="ru-RU" dirty="0"/>
              <a:t>выполненное </a:t>
            </a:r>
            <a:r>
              <a:rPr lang="ru-RU" dirty="0" smtClean="0"/>
              <a:t>изделие на защиту. </a:t>
            </a:r>
          </a:p>
          <a:p>
            <a:r>
              <a:rPr lang="ru-RU" dirty="0" smtClean="0"/>
              <a:t>Обучающиеся </a:t>
            </a:r>
            <a:r>
              <a:rPr lang="ru-RU" dirty="0"/>
              <a:t>могут представлять </a:t>
            </a:r>
            <a:r>
              <a:rPr lang="ru-RU" dirty="0" smtClean="0"/>
              <a:t>проекты </a:t>
            </a:r>
            <a:r>
              <a:rPr lang="ru-RU" dirty="0"/>
              <a:t>по виду доминирующей деятельности</a:t>
            </a:r>
            <a:r>
              <a:rPr lang="ru-RU" dirty="0" smtClean="0"/>
              <a:t>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i="1" dirty="0" smtClean="0"/>
              <a:t>практико-ориентированные</a:t>
            </a:r>
            <a:r>
              <a:rPr lang="ru-RU" i="1" dirty="0"/>
              <a:t>, </a:t>
            </a:r>
            <a:r>
              <a:rPr lang="ru-RU" i="1" dirty="0" smtClean="0"/>
              <a:t>	исследовательские,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 smtClean="0"/>
              <a:t> 	творческие</a:t>
            </a:r>
            <a:r>
              <a:rPr lang="ru-RU" i="1" dirty="0"/>
              <a:t>, </a:t>
            </a:r>
            <a:endParaRPr lang="ru-RU" i="1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 smtClean="0"/>
              <a:t>	игровые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2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Методика оценивания выполненных олимпиадных заданий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8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Методика оценки заданий теоретического 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Муниципальный этап</a:t>
            </a:r>
          </a:p>
          <a:p>
            <a:pPr marL="0" indent="0">
              <a:buNone/>
            </a:pPr>
            <a:r>
              <a:rPr lang="ru-RU" sz="2600" b="1" dirty="0" smtClean="0"/>
              <a:t>направление </a:t>
            </a:r>
            <a:r>
              <a:rPr lang="ru-RU" sz="2600" b="1" dirty="0"/>
              <a:t>«</a:t>
            </a:r>
            <a:r>
              <a:rPr lang="ru-RU" sz="2600" b="1" i="1" dirty="0"/>
              <a:t>Техника, технологии и техническое творчество»</a:t>
            </a:r>
          </a:p>
          <a:p>
            <a:pPr marL="400050" lvl="1" indent="0">
              <a:buNone/>
            </a:pPr>
            <a:r>
              <a:rPr lang="ru-RU" dirty="0"/>
              <a:t>общее максимальное число баллов для обучающихся </a:t>
            </a:r>
            <a:r>
              <a:rPr lang="ru-RU" dirty="0" smtClean="0"/>
              <a:t>7-х </a:t>
            </a:r>
            <a:r>
              <a:rPr lang="ru-RU" dirty="0"/>
              <a:t>классов – 25 (19+6), для обучающихся </a:t>
            </a:r>
            <a:r>
              <a:rPr lang="ru-RU" dirty="0" smtClean="0"/>
              <a:t>8, 9 и 10–11-х </a:t>
            </a:r>
            <a:r>
              <a:rPr lang="ru-RU" dirty="0"/>
              <a:t>классов – 35 (25+10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sz="2600" b="1" dirty="0"/>
              <a:t>направление «Культура дома, дизайн и технологии</a:t>
            </a:r>
            <a:r>
              <a:rPr lang="ru-RU" sz="2600" b="1" dirty="0" smtClean="0"/>
              <a:t>»</a:t>
            </a:r>
            <a:endParaRPr lang="ru-RU" sz="2600" b="1" dirty="0"/>
          </a:p>
          <a:p>
            <a:pPr marL="400050" lvl="1" indent="0">
              <a:buNone/>
            </a:pPr>
            <a:r>
              <a:rPr lang="ru-RU" dirty="0"/>
              <a:t>общее максимальное число баллов для обучающихся </a:t>
            </a:r>
            <a:r>
              <a:rPr lang="ru-RU" dirty="0" smtClean="0"/>
              <a:t>7-х классов </a:t>
            </a:r>
            <a:r>
              <a:rPr lang="ru-RU" dirty="0"/>
              <a:t>– 25 (19+6), для обучающихся </a:t>
            </a:r>
            <a:r>
              <a:rPr lang="ru-RU" dirty="0" smtClean="0"/>
              <a:t>8, 9 и </a:t>
            </a:r>
            <a:r>
              <a:rPr lang="ru-RU" dirty="0"/>
              <a:t>10–11-х классов – 35 (</a:t>
            </a:r>
            <a:r>
              <a:rPr lang="ru-RU" dirty="0" smtClean="0"/>
              <a:t>24+11).</a:t>
            </a:r>
          </a:p>
          <a:p>
            <a:r>
              <a:rPr lang="ru-RU" b="1" dirty="0"/>
              <a:t>Региональный этап</a:t>
            </a:r>
          </a:p>
          <a:p>
            <a:pPr marL="400050" lvl="1" indent="0">
              <a:buNone/>
            </a:pPr>
            <a:r>
              <a:rPr lang="ru-RU" dirty="0"/>
              <a:t>общее максимальное число баллов </a:t>
            </a:r>
            <a:r>
              <a:rPr lang="ru-RU" dirty="0" smtClean="0"/>
              <a:t>для обучающихся </a:t>
            </a:r>
            <a:r>
              <a:rPr lang="ru-RU" dirty="0"/>
              <a:t>9 и 10–11-х классов – 35 (25+10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71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Методика оценки заданий практического 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направление «</a:t>
            </a:r>
            <a:r>
              <a:rPr lang="ru-RU" b="1" i="1" dirty="0"/>
              <a:t>Техника, технологии и техническое творчество</a:t>
            </a:r>
            <a:r>
              <a:rPr lang="ru-RU" b="1" i="1" dirty="0" smtClean="0"/>
              <a:t>»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Максимально </a:t>
            </a:r>
            <a:r>
              <a:rPr lang="ru-RU" dirty="0"/>
              <a:t>количество баллов за практические задания – 40.</a:t>
            </a:r>
          </a:p>
          <a:p>
            <a:pPr marL="0" indent="0">
              <a:buNone/>
            </a:pPr>
            <a:r>
              <a:rPr lang="ru-RU" b="1" dirty="0" smtClean="0"/>
              <a:t>направление </a:t>
            </a:r>
            <a:r>
              <a:rPr lang="ru-RU" b="1" dirty="0"/>
              <a:t>«Культура дома, дизайн и технологии»</a:t>
            </a:r>
          </a:p>
          <a:p>
            <a:pPr marL="0" indent="0">
              <a:buNone/>
            </a:pPr>
            <a:r>
              <a:rPr lang="ru-RU" dirty="0"/>
              <a:t>Максимально количество баллов за практические </a:t>
            </a:r>
            <a:r>
              <a:rPr lang="ru-RU" dirty="0" smtClean="0"/>
              <a:t>задания – 40. </a:t>
            </a:r>
          </a:p>
          <a:p>
            <a:pPr marL="0" indent="0">
              <a:buNone/>
            </a:pPr>
            <a:r>
              <a:rPr lang="ru-RU" dirty="0" smtClean="0"/>
              <a:t>	Задание </a:t>
            </a:r>
            <a:r>
              <a:rPr lang="ru-RU" dirty="0"/>
              <a:t>по моделированию </a:t>
            </a:r>
            <a:r>
              <a:rPr lang="ru-RU" dirty="0" smtClean="0"/>
              <a:t>- </a:t>
            </a:r>
            <a:r>
              <a:rPr lang="ru-RU" dirty="0"/>
              <a:t>20 баллов, </a:t>
            </a:r>
            <a:r>
              <a:rPr lang="ru-RU" dirty="0" smtClean="0"/>
              <a:t>	задание </a:t>
            </a:r>
            <a:r>
              <a:rPr lang="ru-RU" dirty="0"/>
              <a:t>по технологии обработки </a:t>
            </a:r>
            <a:r>
              <a:rPr lang="ru-RU" dirty="0" smtClean="0"/>
              <a:t>швейных 	изделий - </a:t>
            </a:r>
            <a:r>
              <a:rPr lang="ru-RU" dirty="0"/>
              <a:t>20 баллов.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6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Методика оценки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/>
              <a:t>направление «</a:t>
            </a:r>
            <a:r>
              <a:rPr lang="ru-RU" sz="2800" b="1" i="1" dirty="0"/>
              <a:t>Техника, технологии и техническое творчество</a:t>
            </a:r>
            <a:r>
              <a:rPr lang="ru-RU" sz="2800" b="1" i="1" dirty="0" smtClean="0"/>
              <a:t>»</a:t>
            </a:r>
          </a:p>
          <a:p>
            <a:pPr marL="0" indent="0" algn="ctr">
              <a:buNone/>
            </a:pPr>
            <a:r>
              <a:rPr lang="ru-RU" sz="2800" i="1" dirty="0"/>
              <a:t>Максимально количество баллов за </a:t>
            </a:r>
            <a:r>
              <a:rPr lang="ru-RU" sz="2800" i="1" dirty="0" smtClean="0"/>
              <a:t>проект </a:t>
            </a:r>
            <a:r>
              <a:rPr lang="ru-RU" sz="2800" i="1" dirty="0"/>
              <a:t>– </a:t>
            </a:r>
            <a:r>
              <a:rPr lang="ru-RU" sz="2800" i="1" dirty="0" smtClean="0"/>
              <a:t>50</a:t>
            </a:r>
            <a:r>
              <a:rPr lang="ru-RU" sz="2800" i="1" dirty="0"/>
              <a:t>.</a:t>
            </a:r>
          </a:p>
          <a:p>
            <a:pPr marL="0" indent="0" algn="ctr">
              <a:buNone/>
            </a:pPr>
            <a:r>
              <a:rPr lang="ru-RU" sz="2800" dirty="0" smtClean="0"/>
              <a:t> </a:t>
            </a:r>
          </a:p>
          <a:p>
            <a:r>
              <a:rPr lang="ru-RU" sz="2800" dirty="0"/>
              <a:t>Оценка пояснительной записки </a:t>
            </a:r>
            <a:r>
              <a:rPr lang="ru-RU" sz="2800" dirty="0" smtClean="0"/>
              <a:t>- 10 баллов</a:t>
            </a:r>
          </a:p>
          <a:p>
            <a:r>
              <a:rPr lang="ru-RU" sz="2800" dirty="0"/>
              <a:t>Оценка изделия </a:t>
            </a:r>
            <a:r>
              <a:rPr lang="ru-RU" sz="2800" dirty="0" smtClean="0"/>
              <a:t>- 25 баллов</a:t>
            </a:r>
          </a:p>
          <a:p>
            <a:r>
              <a:rPr lang="ru-RU" sz="2800" dirty="0" smtClean="0"/>
              <a:t>Оценка </a:t>
            </a:r>
            <a:r>
              <a:rPr lang="ru-RU" sz="2800" dirty="0"/>
              <a:t>защиты </a:t>
            </a:r>
            <a:r>
              <a:rPr lang="ru-RU" sz="2800" dirty="0" smtClean="0"/>
              <a:t>проекта - 15 </a:t>
            </a:r>
            <a:r>
              <a:rPr lang="ru-RU" sz="2800" dirty="0"/>
              <a:t>баллов</a:t>
            </a:r>
          </a:p>
          <a:p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56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Методика оценки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/>
              <a:t>направление </a:t>
            </a:r>
            <a:r>
              <a:rPr lang="ru-RU" sz="2800" b="1" dirty="0"/>
              <a:t>«Культура дома, дизайн и технологии</a:t>
            </a:r>
            <a:r>
              <a:rPr lang="ru-RU" sz="2800" b="1" dirty="0" smtClean="0"/>
              <a:t>»</a:t>
            </a:r>
          </a:p>
          <a:p>
            <a:pPr marL="0" indent="0" algn="ctr">
              <a:buNone/>
            </a:pPr>
            <a:r>
              <a:rPr lang="ru-RU" sz="2800" i="1" dirty="0"/>
              <a:t>Максимально количество баллов за проект – 50</a:t>
            </a:r>
            <a:r>
              <a:rPr lang="ru-RU" sz="2800" i="1" dirty="0" smtClean="0"/>
              <a:t>.</a:t>
            </a:r>
          </a:p>
          <a:p>
            <a:pPr marL="0" indent="0" algn="ctr">
              <a:buNone/>
            </a:pPr>
            <a:endParaRPr lang="ru-RU" sz="2800" b="1" dirty="0" smtClean="0"/>
          </a:p>
          <a:p>
            <a:r>
              <a:rPr lang="ru-RU" sz="2800" dirty="0"/>
              <a:t>Оценка пояснительной записки </a:t>
            </a:r>
            <a:r>
              <a:rPr lang="ru-RU" sz="2800" dirty="0" smtClean="0"/>
              <a:t>- 15 </a:t>
            </a:r>
            <a:r>
              <a:rPr lang="ru-RU" sz="2800" dirty="0"/>
              <a:t>баллов</a:t>
            </a:r>
          </a:p>
          <a:p>
            <a:r>
              <a:rPr lang="ru-RU" sz="2800" dirty="0"/>
              <a:t>Оценка изделия </a:t>
            </a:r>
            <a:r>
              <a:rPr lang="ru-RU" sz="2800" dirty="0" smtClean="0"/>
              <a:t>- 22 балла</a:t>
            </a:r>
          </a:p>
          <a:p>
            <a:r>
              <a:rPr lang="ru-RU" sz="2800" dirty="0" smtClean="0"/>
              <a:t>Оценка </a:t>
            </a:r>
            <a:r>
              <a:rPr lang="ru-RU" sz="2800" dirty="0"/>
              <a:t>защиты проекта </a:t>
            </a:r>
            <a:r>
              <a:rPr lang="ru-RU" sz="2800" dirty="0" smtClean="0"/>
              <a:t>- 13 </a:t>
            </a:r>
            <a:r>
              <a:rPr lang="ru-RU" sz="2800" dirty="0"/>
              <a:t>баллов</a:t>
            </a:r>
          </a:p>
          <a:p>
            <a:pPr marL="0" indent="0" algn="ctr">
              <a:buNone/>
            </a:pP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149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Регламент проведения </a:t>
            </a:r>
            <a:r>
              <a:rPr lang="ru-RU" b="1" dirty="0" smtClean="0"/>
              <a:t>этапов олимпиады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Муниципальный этап: </a:t>
            </a:r>
          </a:p>
          <a:p>
            <a:pPr marL="0" indent="0">
              <a:buNone/>
            </a:pPr>
            <a:r>
              <a:rPr lang="ru-RU" sz="3100" dirty="0" smtClean="0"/>
              <a:t>	</a:t>
            </a:r>
            <a:r>
              <a:rPr lang="en-US" sz="3100" dirty="0" smtClean="0"/>
              <a:t>I</a:t>
            </a:r>
            <a:r>
              <a:rPr lang="ru-RU" sz="3100" dirty="0" smtClean="0"/>
              <a:t> тур (теоретический) </a:t>
            </a:r>
            <a:r>
              <a:rPr lang="ru-RU" sz="3100" dirty="0"/>
              <a:t>- </a:t>
            </a:r>
            <a:r>
              <a:rPr lang="ru-RU" sz="3100" dirty="0" smtClean="0"/>
              <a:t>1 </a:t>
            </a:r>
            <a:r>
              <a:rPr lang="ru-RU" sz="3100" dirty="0"/>
              <a:t>час (60 мин</a:t>
            </a:r>
            <a:r>
              <a:rPr lang="ru-RU" sz="3100" dirty="0" smtClean="0"/>
              <a:t>) </a:t>
            </a:r>
          </a:p>
          <a:p>
            <a:pPr marL="0" indent="0">
              <a:buNone/>
            </a:pPr>
            <a:r>
              <a:rPr lang="ru-RU" sz="3100" dirty="0"/>
              <a:t>	</a:t>
            </a:r>
            <a:r>
              <a:rPr lang="en-US" sz="3100" dirty="0" smtClean="0"/>
              <a:t>II</a:t>
            </a:r>
            <a:r>
              <a:rPr lang="ru-RU" sz="3100" dirty="0" smtClean="0"/>
              <a:t> тур </a:t>
            </a:r>
            <a:r>
              <a:rPr lang="ru-RU" sz="3100" dirty="0"/>
              <a:t>(выполнение практической работы)  - 2,5 часов (150 мин.) </a:t>
            </a:r>
            <a:endParaRPr lang="ru-RU" sz="3100" dirty="0" smtClean="0"/>
          </a:p>
          <a:p>
            <a:pPr marL="0" indent="0">
              <a:buNone/>
            </a:pPr>
            <a:r>
              <a:rPr lang="ru-RU" sz="3100" dirty="0" smtClean="0"/>
              <a:t>	</a:t>
            </a:r>
            <a:r>
              <a:rPr lang="en-US" sz="3000" dirty="0" smtClean="0"/>
              <a:t>III</a:t>
            </a:r>
            <a:r>
              <a:rPr lang="ru-RU" sz="3000" dirty="0" smtClean="0"/>
              <a:t> тур </a:t>
            </a:r>
            <a:r>
              <a:rPr lang="ru-RU" sz="3000" dirty="0"/>
              <a:t>(представление и защита проекта) - 8-10 мин. на человека</a:t>
            </a:r>
          </a:p>
          <a:p>
            <a:r>
              <a:rPr lang="ru-RU" b="1" dirty="0"/>
              <a:t>Региональный этап</a:t>
            </a:r>
            <a:r>
              <a:rPr lang="ru-RU" b="1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en-US" dirty="0" smtClean="0"/>
              <a:t>I</a:t>
            </a:r>
            <a:r>
              <a:rPr lang="ru-RU" dirty="0" smtClean="0"/>
              <a:t> тур </a:t>
            </a:r>
            <a:r>
              <a:rPr lang="ru-RU" dirty="0"/>
              <a:t>(</a:t>
            </a:r>
            <a:r>
              <a:rPr lang="ru-RU" dirty="0" smtClean="0"/>
              <a:t>теоретический) </a:t>
            </a:r>
            <a:r>
              <a:rPr lang="ru-RU" dirty="0" smtClean="0"/>
              <a:t>- </a:t>
            </a:r>
            <a:r>
              <a:rPr lang="ru-RU" dirty="0"/>
              <a:t>2 часа (120 минут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en-US" dirty="0" smtClean="0"/>
              <a:t>II</a:t>
            </a:r>
            <a:r>
              <a:rPr lang="ru-RU" dirty="0" smtClean="0"/>
              <a:t> тур </a:t>
            </a:r>
            <a:r>
              <a:rPr lang="ru-RU" dirty="0"/>
              <a:t>(выполнение практической работы) </a:t>
            </a:r>
            <a:r>
              <a:rPr lang="ru-RU" dirty="0" smtClean="0"/>
              <a:t>- </a:t>
            </a:r>
            <a:r>
              <a:rPr lang="ru-RU" dirty="0"/>
              <a:t>до 3-х часов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i="1" dirty="0" smtClean="0"/>
              <a:t>направление </a:t>
            </a:r>
            <a:r>
              <a:rPr lang="ru-RU" b="1" i="1" dirty="0"/>
              <a:t>«Техника, технологии и техническое творчество</a:t>
            </a:r>
            <a:r>
              <a:rPr lang="ru-RU" b="1" i="1" dirty="0" smtClean="0"/>
              <a:t>»</a:t>
            </a:r>
            <a:r>
              <a:rPr lang="ru-RU" b="1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	до 3-х </a:t>
            </a:r>
            <a:r>
              <a:rPr lang="ru-RU" dirty="0"/>
              <a:t>часов (от 120 до 180 минут) с двумя 10 </a:t>
            </a:r>
            <a:r>
              <a:rPr lang="ru-RU" dirty="0" smtClean="0"/>
              <a:t>минутными перерывами</a:t>
            </a:r>
          </a:p>
          <a:p>
            <a:pPr>
              <a:buFontTx/>
              <a:buChar char="-"/>
            </a:pPr>
            <a:r>
              <a:rPr lang="ru-RU" i="1" dirty="0" smtClean="0"/>
              <a:t>направление </a:t>
            </a:r>
            <a:r>
              <a:rPr lang="ru-RU" b="1" i="1" dirty="0"/>
              <a:t>«Культура дома, дизайн и технологии</a:t>
            </a:r>
            <a:r>
              <a:rPr lang="ru-RU" b="1" i="1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	два этапа с двумя 10-минутными перерывами: 1 </a:t>
            </a:r>
            <a:r>
              <a:rPr lang="ru-RU" dirty="0"/>
              <a:t>час (60 минут </a:t>
            </a:r>
            <a:r>
              <a:rPr lang="ru-RU" dirty="0" smtClean="0"/>
              <a:t>- </a:t>
            </a:r>
            <a:r>
              <a:rPr lang="ru-RU" dirty="0" smtClean="0"/>
              <a:t>	моделирование) и 2 </a:t>
            </a:r>
            <a:r>
              <a:rPr lang="ru-RU" dirty="0"/>
              <a:t>часа (120 минут </a:t>
            </a:r>
            <a:r>
              <a:rPr lang="ru-RU" dirty="0" smtClean="0"/>
              <a:t>- </a:t>
            </a:r>
            <a:r>
              <a:rPr lang="ru-RU" dirty="0"/>
              <a:t>обработка </a:t>
            </a:r>
            <a:r>
              <a:rPr lang="ru-RU" dirty="0" smtClean="0"/>
              <a:t>швейного изделия)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en-US" dirty="0" smtClean="0"/>
              <a:t>III</a:t>
            </a:r>
            <a:r>
              <a:rPr lang="ru-RU" dirty="0" smtClean="0"/>
              <a:t> тур </a:t>
            </a:r>
            <a:r>
              <a:rPr lang="ru-RU" dirty="0"/>
              <a:t>(представление и защита проекта) </a:t>
            </a:r>
            <a:r>
              <a:rPr lang="ru-RU" dirty="0" smtClean="0"/>
              <a:t>- </a:t>
            </a:r>
            <a:r>
              <a:rPr lang="ru-RU" dirty="0"/>
              <a:t>до 10 минут на </a:t>
            </a:r>
            <a:r>
              <a:rPr lang="ru-RU" dirty="0" smtClean="0"/>
              <a:t>каждого 	</a:t>
            </a:r>
            <a:r>
              <a:rPr lang="ru-RU" dirty="0" smtClean="0"/>
              <a:t>участника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20888"/>
            <a:ext cx="8496944" cy="1143000"/>
          </a:xfrm>
        </p:spPr>
        <p:txBody>
          <a:bodyPr>
            <a:noAutofit/>
          </a:bodyPr>
          <a:lstStyle/>
          <a:p>
            <a:r>
              <a:rPr lang="ru-RU" b="1" dirty="0"/>
              <a:t>Принципы составления олимпиадных </a:t>
            </a:r>
            <a:r>
              <a:rPr lang="ru-RU" b="1" dirty="0" smtClean="0"/>
              <a:t>заданий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246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162"/>
            <a:ext cx="8229600" cy="1143000"/>
          </a:xfrm>
        </p:spPr>
        <p:txBody>
          <a:bodyPr/>
          <a:lstStyle/>
          <a:p>
            <a:r>
              <a:rPr lang="ru-RU" b="1" dirty="0" smtClean="0"/>
              <a:t>Задания теоретического 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92941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b="1" dirty="0" smtClean="0"/>
              <a:t>Темы для общих вопросов</a:t>
            </a:r>
          </a:p>
          <a:p>
            <a:r>
              <a:rPr lang="ru-RU" sz="7200" dirty="0" smtClean="0"/>
              <a:t>Техники </a:t>
            </a:r>
            <a:r>
              <a:rPr lang="ru-RU" sz="7200" dirty="0"/>
              <a:t>и </a:t>
            </a:r>
            <a:r>
              <a:rPr lang="ru-RU" sz="7200" dirty="0" smtClean="0"/>
              <a:t>технологии </a:t>
            </a:r>
            <a:r>
              <a:rPr lang="ru-RU" sz="7200" dirty="0"/>
              <a:t>в развитии общества. История техники и технологий. </a:t>
            </a:r>
          </a:p>
          <a:p>
            <a:r>
              <a:rPr lang="ru-RU" sz="7200" dirty="0"/>
              <a:t>Структура производства: потребности, ресурсы, технологические системы, процессы, контроль, сбыт. </a:t>
            </a:r>
          </a:p>
          <a:p>
            <a:pPr lvl="0"/>
            <a:r>
              <a:rPr lang="ru-RU" sz="7200" dirty="0" err="1" smtClean="0"/>
              <a:t>Техносфера</a:t>
            </a:r>
            <a:r>
              <a:rPr lang="ru-RU" sz="7200" dirty="0"/>
              <a:t>.</a:t>
            </a:r>
          </a:p>
          <a:p>
            <a:pPr lvl="0"/>
            <a:r>
              <a:rPr lang="ru-RU" sz="7200" dirty="0"/>
              <a:t>Лазерные технологии. </a:t>
            </a:r>
            <a:r>
              <a:rPr lang="ru-RU" sz="7200" dirty="0" err="1"/>
              <a:t>Нанотехнологии</a:t>
            </a:r>
            <a:r>
              <a:rPr lang="ru-RU" sz="7200" dirty="0"/>
              <a:t> (принципы реализации, области применения).</a:t>
            </a:r>
          </a:p>
          <a:p>
            <a:pPr lvl="0"/>
            <a:r>
              <a:rPr lang="ru-RU" sz="7200" dirty="0"/>
              <a:t>Дизайн. </a:t>
            </a:r>
          </a:p>
          <a:p>
            <a:pPr lvl="0"/>
            <a:r>
              <a:rPr lang="ru-RU" sz="7200" dirty="0"/>
              <a:t>Агрономия.</a:t>
            </a:r>
          </a:p>
          <a:p>
            <a:pPr lvl="0"/>
            <a:r>
              <a:rPr lang="ru-RU" sz="7200" dirty="0"/>
              <a:t>Менеджмент. </a:t>
            </a:r>
          </a:p>
          <a:p>
            <a:pPr lvl="0"/>
            <a:r>
              <a:rPr lang="ru-RU" sz="7200" dirty="0"/>
              <a:t>Электротехника и электроника. Способы получения, передачи и использования электроэнергии. Альтернативная </a:t>
            </a:r>
            <a:r>
              <a:rPr lang="ru-RU" sz="7200" dirty="0" smtClean="0"/>
              <a:t>энергетика.</a:t>
            </a:r>
            <a:endParaRPr lang="ru-RU" sz="7200" dirty="0"/>
          </a:p>
          <a:p>
            <a:pPr lvl="0"/>
            <a:r>
              <a:rPr lang="ru-RU" sz="7200" dirty="0"/>
              <a:t>Черчение. </a:t>
            </a:r>
          </a:p>
          <a:p>
            <a:pPr lvl="0"/>
            <a:r>
              <a:rPr lang="ru-RU" sz="7200" dirty="0"/>
              <a:t>Автоматика и автоматизация промышленного производства. </a:t>
            </a:r>
          </a:p>
          <a:p>
            <a:pPr lvl="0"/>
            <a:r>
              <a:rPr lang="ru-RU" sz="7200" dirty="0"/>
              <a:t>Социальные технологии.</a:t>
            </a:r>
          </a:p>
          <a:p>
            <a:pPr lvl="0"/>
            <a:r>
              <a:rPr lang="ru-RU" sz="7200" dirty="0"/>
              <a:t>Основы предпринимательства. </a:t>
            </a:r>
          </a:p>
          <a:p>
            <a:pPr lvl="0"/>
            <a:r>
              <a:rPr lang="ru-RU" sz="7200" dirty="0"/>
              <a:t>Профориентация. </a:t>
            </a:r>
          </a:p>
          <a:p>
            <a:pPr lvl="0"/>
            <a:r>
              <a:rPr lang="ru-RU" sz="7200" dirty="0"/>
              <a:t>Производство и окружающая среда. </a:t>
            </a:r>
          </a:p>
          <a:p>
            <a:r>
              <a:rPr lang="ru-RU" sz="7200" dirty="0"/>
              <a:t>Методы и средства творческой проектной деятельности.</a:t>
            </a:r>
          </a:p>
          <a:p>
            <a:pPr lvl="0"/>
            <a:endParaRPr lang="ru-RU" sz="7200" dirty="0" smtClean="0"/>
          </a:p>
          <a:p>
            <a:pPr lvl="0"/>
            <a:endParaRPr lang="ru-RU" sz="7200" dirty="0" smtClean="0"/>
          </a:p>
        </p:txBody>
      </p:sp>
    </p:spTree>
    <p:extLst>
      <p:ext uri="{BB962C8B-B14F-4D97-AF65-F5344CB8AC3E}">
        <p14:creationId xmlns:p14="http://schemas.microsoft.com/office/powerpoint/2010/main" val="28912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Задания теоретического 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492941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000" b="1" dirty="0" smtClean="0"/>
              <a:t>Темы для вопросов </a:t>
            </a:r>
          </a:p>
          <a:p>
            <a:pPr marL="0" indent="0" algn="ctr">
              <a:buNone/>
            </a:pPr>
            <a:r>
              <a:rPr lang="ru-RU" sz="4000" b="1" dirty="0" smtClean="0"/>
              <a:t>по направлению «</a:t>
            </a:r>
            <a:r>
              <a:rPr lang="ru-RU" sz="4000" b="1" i="1" dirty="0"/>
              <a:t>Техника, технологии и техническое </a:t>
            </a:r>
            <a:r>
              <a:rPr lang="ru-RU" sz="4000" b="1" i="1" dirty="0" smtClean="0"/>
              <a:t>творчество»</a:t>
            </a:r>
            <a:endParaRPr lang="ru-RU" sz="4000" b="1" dirty="0" smtClean="0"/>
          </a:p>
          <a:p>
            <a:pPr lvl="0"/>
            <a:r>
              <a:rPr lang="ru-RU" dirty="0" smtClean="0"/>
              <a:t>Машиноведение</a:t>
            </a:r>
            <a:r>
              <a:rPr lang="ru-RU" dirty="0"/>
              <a:t>. </a:t>
            </a:r>
          </a:p>
          <a:p>
            <a:pPr lvl="0"/>
            <a:r>
              <a:rPr lang="ru-RU" dirty="0"/>
              <a:t>Материаловедение древесины, металлов, пластмасс. </a:t>
            </a:r>
          </a:p>
          <a:p>
            <a:pPr lvl="0"/>
            <a:r>
              <a:rPr lang="ru-RU" dirty="0"/>
              <a:t>Технологии производства и обработки материалов (конструкционных и др.).</a:t>
            </a:r>
          </a:p>
          <a:p>
            <a:pPr lvl="0"/>
            <a:r>
              <a:rPr lang="ru-RU" dirty="0" smtClean="0"/>
              <a:t>Инженерная </a:t>
            </a:r>
            <a:r>
              <a:rPr lang="ru-RU" dirty="0"/>
              <a:t>и техническая графика. </a:t>
            </a:r>
          </a:p>
          <a:p>
            <a:pPr lvl="0"/>
            <a:r>
              <a:rPr lang="ru-RU" dirty="0"/>
              <a:t>Художественная обработка материалов. </a:t>
            </a:r>
          </a:p>
          <a:p>
            <a:pPr lvl="0"/>
            <a:r>
              <a:rPr lang="ru-RU" dirty="0"/>
              <a:t>Ремонтно-строительные работы (технология ведения дома). </a:t>
            </a:r>
          </a:p>
          <a:p>
            <a:pPr lvl="0"/>
            <a:r>
              <a:rPr lang="ru-RU" dirty="0"/>
              <a:t>Техническое творчество. </a:t>
            </a:r>
          </a:p>
        </p:txBody>
      </p:sp>
    </p:spTree>
    <p:extLst>
      <p:ext uri="{BB962C8B-B14F-4D97-AF65-F5344CB8AC3E}">
        <p14:creationId xmlns:p14="http://schemas.microsoft.com/office/powerpoint/2010/main" val="405832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Задания теоретического 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492941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000" b="1" dirty="0" smtClean="0"/>
              <a:t>Темы для вопросов </a:t>
            </a:r>
          </a:p>
          <a:p>
            <a:pPr marL="0" indent="0" algn="ctr">
              <a:buNone/>
            </a:pPr>
            <a:r>
              <a:rPr lang="ru-RU" sz="4000" b="1" dirty="0" smtClean="0"/>
              <a:t>по направлению «</a:t>
            </a:r>
            <a:r>
              <a:rPr lang="ru-RU" sz="4000" b="1" dirty="0"/>
              <a:t>Культура дома, дизайн и технологии»</a:t>
            </a:r>
          </a:p>
          <a:p>
            <a:pPr lvl="0"/>
            <a:r>
              <a:rPr lang="ru-RU" dirty="0" smtClean="0"/>
              <a:t>Машиноведение</a:t>
            </a:r>
            <a:r>
              <a:rPr lang="ru-RU" dirty="0"/>
              <a:t>. </a:t>
            </a:r>
          </a:p>
          <a:p>
            <a:pPr lvl="0"/>
            <a:r>
              <a:rPr lang="ru-RU" dirty="0"/>
              <a:t>Материаловедение </a:t>
            </a:r>
            <a:r>
              <a:rPr lang="ru-RU" dirty="0" smtClean="0"/>
              <a:t>текстильных </a:t>
            </a:r>
            <a:r>
              <a:rPr lang="ru-RU" dirty="0"/>
              <a:t>материалов</a:t>
            </a:r>
            <a:r>
              <a:rPr lang="ru-RU" dirty="0" smtClean="0"/>
              <a:t>. </a:t>
            </a:r>
            <a:endParaRPr lang="ru-RU" dirty="0"/>
          </a:p>
          <a:p>
            <a:pPr lvl="0"/>
            <a:r>
              <a:rPr lang="ru-RU" dirty="0"/>
              <a:t>Технологии производства и обработки материалов (конструкционных и др.).</a:t>
            </a:r>
          </a:p>
          <a:p>
            <a:pPr lvl="0"/>
            <a:r>
              <a:rPr lang="ru-RU" dirty="0"/>
              <a:t>Технологии производства и обработки материалов (пищевых продуктов, текстильных материалов и др.). </a:t>
            </a:r>
          </a:p>
          <a:p>
            <a:pPr lvl="0"/>
            <a:r>
              <a:rPr lang="ru-RU" dirty="0"/>
              <a:t>Конструирование и моделирование швейных изделий.</a:t>
            </a:r>
          </a:p>
          <a:p>
            <a:pPr lvl="0"/>
            <a:r>
              <a:rPr lang="ru-RU" dirty="0"/>
              <a:t>Художественная обработка материалов. </a:t>
            </a:r>
          </a:p>
          <a:p>
            <a:pPr lvl="0"/>
            <a:r>
              <a:rPr lang="ru-RU" dirty="0"/>
              <a:t>История костюма.</a:t>
            </a:r>
          </a:p>
          <a:p>
            <a:pPr lvl="0"/>
            <a:r>
              <a:rPr lang="ru-RU" dirty="0"/>
              <a:t>Декоративно–прикладное  творчество.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2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Задания практического 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Общие практические задания</a:t>
            </a:r>
          </a:p>
          <a:p>
            <a:r>
              <a:rPr lang="ru-RU" dirty="0" smtClean="0"/>
              <a:t>Практическая работа по агрономии </a:t>
            </a:r>
            <a:endParaRPr lang="ru-RU" dirty="0"/>
          </a:p>
          <a:p>
            <a:r>
              <a:rPr lang="ru-RU" dirty="0" smtClean="0"/>
              <a:t>Практическая работа </a:t>
            </a:r>
            <a:r>
              <a:rPr lang="ru-RU" dirty="0"/>
              <a:t>по графическому </a:t>
            </a:r>
            <a:r>
              <a:rPr lang="ru-RU" dirty="0" smtClean="0"/>
              <a:t>дизайну</a:t>
            </a:r>
            <a:endParaRPr lang="ru-RU" dirty="0"/>
          </a:p>
          <a:p>
            <a:r>
              <a:rPr lang="ru-RU" dirty="0"/>
              <a:t>Практическая работа по промышленному </a:t>
            </a:r>
            <a:r>
              <a:rPr lang="ru-RU" dirty="0" smtClean="0"/>
              <a:t>дизайну</a:t>
            </a:r>
          </a:p>
          <a:p>
            <a:r>
              <a:rPr lang="ru-RU" dirty="0" smtClean="0"/>
              <a:t>Практическая работа </a:t>
            </a:r>
            <a:r>
              <a:rPr lang="ru-RU" dirty="0"/>
              <a:t>по робототехнике</a:t>
            </a:r>
          </a:p>
          <a:p>
            <a:r>
              <a:rPr lang="ru-RU" dirty="0"/>
              <a:t>Практическая работа </a:t>
            </a:r>
            <a:r>
              <a:rPr lang="ru-RU" dirty="0" smtClean="0"/>
              <a:t>по </a:t>
            </a:r>
            <a:r>
              <a:rPr lang="ru-RU" dirty="0" err="1"/>
              <a:t>прототипированию</a:t>
            </a:r>
            <a:endParaRPr lang="ru-RU" dirty="0"/>
          </a:p>
          <a:p>
            <a:r>
              <a:rPr lang="ru-RU" dirty="0"/>
              <a:t>Практическая работа </a:t>
            </a:r>
            <a:r>
              <a:rPr lang="ru-RU" dirty="0" smtClean="0"/>
              <a:t>по </a:t>
            </a:r>
            <a:r>
              <a:rPr lang="ru-RU" dirty="0"/>
              <a:t>3</a:t>
            </a:r>
            <a:r>
              <a:rPr lang="en-US" dirty="0"/>
              <a:t>D </a:t>
            </a:r>
            <a:r>
              <a:rPr lang="ru-RU" dirty="0"/>
              <a:t>моделированию и печати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0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Задания практического 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32859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000" b="1" dirty="0" smtClean="0"/>
              <a:t>по направлению «</a:t>
            </a:r>
            <a:r>
              <a:rPr lang="ru-RU" sz="4000" b="1" i="1" dirty="0"/>
              <a:t>Техника, технологии и техническое </a:t>
            </a:r>
            <a:r>
              <a:rPr lang="ru-RU" sz="4000" b="1" i="1" dirty="0" smtClean="0"/>
              <a:t>творчество»</a:t>
            </a:r>
          </a:p>
          <a:p>
            <a:r>
              <a:rPr lang="ru-RU" dirty="0" smtClean="0"/>
              <a:t>Практическая работа </a:t>
            </a:r>
            <a:r>
              <a:rPr lang="ru-RU" dirty="0"/>
              <a:t>по обработке материалов на фрезерном станке с ЧПУ</a:t>
            </a:r>
          </a:p>
          <a:p>
            <a:r>
              <a:rPr lang="ru-RU" dirty="0"/>
              <a:t>Практическая работа </a:t>
            </a:r>
            <a:r>
              <a:rPr lang="ru-RU" dirty="0" smtClean="0"/>
              <a:t>по </a:t>
            </a:r>
            <a:r>
              <a:rPr lang="ru-RU" dirty="0"/>
              <a:t>обработке материалов на токарном станке с ЧПУ</a:t>
            </a:r>
          </a:p>
          <a:p>
            <a:r>
              <a:rPr lang="ru-RU" dirty="0"/>
              <a:t>Практическая работа </a:t>
            </a:r>
            <a:r>
              <a:rPr lang="ru-RU" dirty="0" smtClean="0"/>
              <a:t>по </a:t>
            </a:r>
            <a:r>
              <a:rPr lang="ru-RU" dirty="0"/>
              <a:t>обработке материалов на лазерно-гравировальной </a:t>
            </a:r>
            <a:r>
              <a:rPr lang="ru-RU" dirty="0" smtClean="0"/>
              <a:t>машине</a:t>
            </a:r>
            <a:endParaRPr lang="ru-RU" dirty="0"/>
          </a:p>
          <a:p>
            <a:r>
              <a:rPr lang="ru-RU" dirty="0"/>
              <a:t>Практическая работа по ручной обработке древесины</a:t>
            </a:r>
          </a:p>
          <a:p>
            <a:r>
              <a:rPr lang="ru-RU" dirty="0"/>
              <a:t>Практическая работа по ручной обработке металла</a:t>
            </a:r>
          </a:p>
          <a:p>
            <a:r>
              <a:rPr lang="ru-RU" dirty="0"/>
              <a:t>Практическая работа по механической обработке древесины</a:t>
            </a:r>
          </a:p>
          <a:p>
            <a:r>
              <a:rPr lang="ru-RU" dirty="0"/>
              <a:t>Практическая работа по механической обработке металла</a:t>
            </a:r>
          </a:p>
          <a:p>
            <a:r>
              <a:rPr lang="ru-RU" dirty="0"/>
              <a:t>Практическая работа по </a:t>
            </a:r>
            <a:r>
              <a:rPr lang="ru-RU" dirty="0" smtClean="0"/>
              <a:t>электротехнике </a:t>
            </a:r>
          </a:p>
        </p:txBody>
      </p:sp>
    </p:spTree>
    <p:extLst>
      <p:ext uri="{BB962C8B-B14F-4D97-AF65-F5344CB8AC3E}">
        <p14:creationId xmlns:p14="http://schemas.microsoft.com/office/powerpoint/2010/main" val="2639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Задания практического 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400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000" b="1" dirty="0" smtClean="0"/>
              <a:t>по направлению «</a:t>
            </a:r>
            <a:r>
              <a:rPr lang="ru-RU" sz="4000" b="1" dirty="0"/>
              <a:t>Культура дома, дизайн и технологии»</a:t>
            </a:r>
          </a:p>
          <a:p>
            <a:r>
              <a:rPr lang="ru-RU" dirty="0" smtClean="0"/>
              <a:t>Практическая </a:t>
            </a:r>
            <a:r>
              <a:rPr lang="ru-RU" dirty="0"/>
              <a:t>работа по обработке швейного изделия или узла</a:t>
            </a:r>
          </a:p>
          <a:p>
            <a:r>
              <a:rPr lang="ru-RU" dirty="0"/>
              <a:t>Практическая работа по обработке швейного изделия или узла на швейно-вышивальном </a:t>
            </a:r>
            <a:r>
              <a:rPr lang="ru-RU" dirty="0" smtClean="0"/>
              <a:t>оборудовании</a:t>
            </a:r>
          </a:p>
          <a:p>
            <a:r>
              <a:rPr lang="ru-RU" dirty="0" smtClean="0"/>
              <a:t>Практическая </a:t>
            </a:r>
            <a:r>
              <a:rPr lang="ru-RU" dirty="0"/>
              <a:t>работа по моделированию швейных изделий </a:t>
            </a:r>
            <a:endParaRPr lang="ru-RU" dirty="0" smtClean="0"/>
          </a:p>
          <a:p>
            <a:r>
              <a:rPr lang="ru-RU" dirty="0" smtClean="0"/>
              <a:t>Практическая </a:t>
            </a:r>
            <a:r>
              <a:rPr lang="ru-RU" dirty="0"/>
              <a:t>работа по моделированию швейных изделий с использованием графических редакторов </a:t>
            </a:r>
          </a:p>
        </p:txBody>
      </p:sp>
    </p:spTree>
    <p:extLst>
      <p:ext uri="{BB962C8B-B14F-4D97-AF65-F5344CB8AC3E}">
        <p14:creationId xmlns:p14="http://schemas.microsoft.com/office/powerpoint/2010/main" val="22279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636</Words>
  <Application>Microsoft Office PowerPoint</Application>
  <PresentationFormat>Экран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Рекомендации к проведению муниципального и регионального этапов Всероссийской олимпиады школьников по технологии в 2019/2020 уч. г.</vt:lpstr>
      <vt:lpstr>Регламент проведения этапов олимпиады </vt:lpstr>
      <vt:lpstr>Принципы составления олимпиадных заданий</vt:lpstr>
      <vt:lpstr>Задания теоретического тура</vt:lpstr>
      <vt:lpstr>Задания теоретического тура</vt:lpstr>
      <vt:lpstr>Задания теоретического тура</vt:lpstr>
      <vt:lpstr>Задания практического тура</vt:lpstr>
      <vt:lpstr>Задания практического тура</vt:lpstr>
      <vt:lpstr>Задания практического тура</vt:lpstr>
      <vt:lpstr>Защита проектов</vt:lpstr>
      <vt:lpstr>Методика оценивания выполненных олимпиадных заданий</vt:lpstr>
      <vt:lpstr>Методика оценки заданий теоретического тура</vt:lpstr>
      <vt:lpstr>Методика оценки заданий практического тура</vt:lpstr>
      <vt:lpstr>Методика оценки проекта</vt:lpstr>
      <vt:lpstr>Методика оценки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16-1</dc:creator>
  <cp:lastModifiedBy>Алексей Смирнов</cp:lastModifiedBy>
  <cp:revision>15</cp:revision>
  <dcterms:created xsi:type="dcterms:W3CDTF">2019-10-29T13:51:25Z</dcterms:created>
  <dcterms:modified xsi:type="dcterms:W3CDTF">2019-10-29T20:19:58Z</dcterms:modified>
</cp:coreProperties>
</file>