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  <p:sldId id="272" r:id="rId11"/>
    <p:sldId id="263" r:id="rId12"/>
    <p:sldId id="264" r:id="rId13"/>
    <p:sldId id="265" r:id="rId14"/>
    <p:sldId id="266" r:id="rId15"/>
    <p:sldId id="267" r:id="rId16"/>
    <p:sldId id="268" r:id="rId17"/>
    <p:sldId id="27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4593" autoAdjust="0"/>
  </p:normalViewPr>
  <p:slideViewPr>
    <p:cSldViewPr snapToGrid="0">
      <p:cViewPr varScale="1">
        <p:scale>
          <a:sx n="73" d="100"/>
          <a:sy n="73" d="100"/>
        </p:scale>
        <p:origin x="11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45080-D3CE-4E55-AC3E-37BFDF69E5AF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297B8-3E88-4001-A17F-6434B9316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836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Указаны не все обязанности организатора.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297B8-3E88-4001-A17F-6434B9316AE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700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Указаны не все обязанности организатора.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297B8-3E88-4001-A17F-6434B9316AE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490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Указаны не все обязанности организатора.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297B8-3E88-4001-A17F-6434B9316AE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079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Указаны не все обязанности организатора.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297B8-3E88-4001-A17F-6434B9316AE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481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Указаны не все обязанности организатора.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297B8-3E88-4001-A17F-6434B9316AE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731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Указаны не все обязанности организатора.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297B8-3E88-4001-A17F-6434B9316AE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649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0215B9-9427-4EA9-BC1C-AB9920AD9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F48CEC-4761-42D8-BC05-08F38274C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E0CA53-9D3A-40F8-BE20-26BE6CA82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3D76-FD9B-4856-9C70-2E183C82202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ECB6DC-4964-4DED-B501-B9DA563B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B5C1D-F465-4199-883A-8573D76FE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06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9B331-E220-4ED3-A7E8-CDBA7F658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3FD2DF2-F83E-4A94-8E26-743C4D60C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62B529-24DD-47C9-B5E9-0D42FCA38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3D76-FD9B-4856-9C70-2E183C82202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20D6D7-3E75-4EF8-9BF6-948D4CCD9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F03388-6580-47BF-A92D-C792B65D6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91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2CD3864-2A8A-4870-AA1C-F9D0D0E9E0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55C9694-28DD-4DEF-B582-A71311AB3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AD8539-5162-4B9E-8468-C0E22C0F2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3D76-FD9B-4856-9C70-2E183C82202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F32E82-3F1A-4AEA-AE49-A521F800E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C090B4-668D-484D-A90F-DA5090BCB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0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E32692-CCEC-49E9-9027-D3825DB65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9EACEF-8675-4266-A483-24410753D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39FD-2D33-452A-8A39-2771CFA2B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3D76-FD9B-4856-9C70-2E183C82202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EA513D-DD36-4511-899C-82A82DE67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524241-421B-441D-94CE-4A86081EF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8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509578-A75B-4CEB-802E-B37582144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E1756F-6F8D-481D-A83B-3BFA74263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07ACE0-EF64-46FF-814A-60D736B01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3D76-FD9B-4856-9C70-2E183C82202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F542A7-DB36-4B7D-B849-37B70DDB9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CCBCF0-E9E8-4AB3-BD7D-6E90B8FD6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17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87B57-BC25-4199-ADFE-4A3FCCBB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6B0B85-1011-4E63-816F-40A7AB0910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26B2F0-8DA3-4BE1-A35A-840E96520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4D8354-410F-4D14-8838-C6F148C9F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3D76-FD9B-4856-9C70-2E183C82202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489696-5C18-4E11-BF66-43456BCDF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D47123-7936-4BA5-BEF0-DF8AC979C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112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D8091E-AF73-4F05-B758-363530CC8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A66B63-FA93-405E-8866-501AFFF0C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B0D0C1D-3004-4C6A-A997-9018C3B40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22125FF-989A-47ED-A60C-3C56C1AF8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1C35D28-73E0-4FB9-B976-6DA84006C5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6EBE199-5A06-42BE-9BE9-D6E4A3AA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3D76-FD9B-4856-9C70-2E183C82202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8B31E13-3A26-4693-A0F9-25F9CADEF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5C71054-0782-4663-9F68-283E6F90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76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0F63C6-A45D-4351-A6ED-E2140EB3F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CB7AF8F-3802-4CF5-B87E-656675E3E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3D76-FD9B-4856-9C70-2E183C82202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177B458-0C0A-401D-BFDC-EB5866AAC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369FB11-CCC4-4C38-BDD4-1396A278D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65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6165358-5A3B-44D5-B261-83BFFE065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3D76-FD9B-4856-9C70-2E183C82202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A29BF41-F13E-4CC6-9958-8F53D5BE0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B106258-88B0-47D9-83C8-FB9DD5A55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19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90EDA6-F55D-47B4-9DE6-FCC8C5310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0B6B80-6AE0-4D9D-BF34-2215A8179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82D080A-B24C-4B82-AFE7-564D1D8E7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1A610E-EF75-4C29-B917-962040693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3D76-FD9B-4856-9C70-2E183C82202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67170C-74C6-47B9-A0B4-8F24518AE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D857F9-EA21-44EE-AD24-A61B70A7D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167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07A897-682D-471A-AC0B-742DF0CEC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2BD0048-00C4-42E7-AA05-9E7EA96D6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410FE93-CDE6-4365-A773-4BA259FB5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054C2CA-E3BA-4904-AF6F-AC0BAA39D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3D76-FD9B-4856-9C70-2E183C82202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795360D-9363-4151-80FD-20804A6C7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D91816-CF20-4BD3-9DAB-1C15D32F1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25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C462E8-35E0-4F92-A237-86DB7BE37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1BD24F-320B-48C6-8482-B4AC7BA06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A547EC-93C4-461E-B13E-B543D902C0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3D76-FD9B-4856-9C70-2E183C822025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6A828E-4C5B-457C-ABCA-7B77BFED02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2BF138-F08A-4C77-8D55-D6BA133792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75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218EE9-9E72-4B52-A775-0BF8143F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1484" y="0"/>
            <a:ext cx="10069032" cy="388088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 вебинар в рамках всероссийской олимпиады школьников по химии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2019/2020 учебном году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60A5E8-49C7-4132-9B24-0105D47A84F1}"/>
              </a:ext>
            </a:extLst>
          </p:cNvPr>
          <p:cNvSpPr txBox="1"/>
          <p:nvPr/>
        </p:nvSpPr>
        <p:spPr>
          <a:xfrm>
            <a:off x="2974184" y="4518837"/>
            <a:ext cx="6243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i="1" dirty="0"/>
              <a:t>Долженко Владимир Дмитриевич</a:t>
            </a:r>
          </a:p>
        </p:txBody>
      </p:sp>
    </p:spTree>
    <p:extLst>
      <p:ext uri="{BB962C8B-B14F-4D97-AF65-F5344CB8AC3E}">
        <p14:creationId xmlns:p14="http://schemas.microsoft.com/office/powerpoint/2010/main" val="2955032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AC9028D-ACD2-4185-BA42-3BF74A5DD604}"/>
              </a:ext>
            </a:extLst>
          </p:cNvPr>
          <p:cNvSpPr/>
          <p:nvPr/>
        </p:nvSpPr>
        <p:spPr>
          <a:xfrm>
            <a:off x="754743" y="682543"/>
            <a:ext cx="10784114" cy="1289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Условие задачи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пропускании паров воды через оксид кальция масса реакционной смеси увеличилась на 9,65%. Запишите уравнение реакции. Определите массовые доли веществ в полученной смеси.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1E507CAF-FDA3-4CC2-ACF1-1771D683FA3A}"/>
              </a:ext>
            </a:extLst>
          </p:cNvPr>
          <p:cNvSpPr txBox="1">
            <a:spLocks/>
          </p:cNvSpPr>
          <p:nvPr/>
        </p:nvSpPr>
        <p:spPr>
          <a:xfrm>
            <a:off x="1063256" y="0"/>
            <a:ext cx="10069032" cy="682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31FC7CB-E6CC-43B6-BC59-BF028D245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146534"/>
              </p:ext>
            </p:extLst>
          </p:nvPr>
        </p:nvGraphicFramePr>
        <p:xfrm>
          <a:off x="1063255" y="2925927"/>
          <a:ext cx="10475601" cy="26723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7591">
                  <a:extLst>
                    <a:ext uri="{9D8B030D-6E8A-4147-A177-3AD203B41FA5}">
                      <a16:colId xmlns:a16="http://schemas.microsoft.com/office/drawing/2014/main" val="2109999113"/>
                    </a:ext>
                  </a:extLst>
                </a:gridCol>
                <a:gridCol w="8278808">
                  <a:extLst>
                    <a:ext uri="{9D8B030D-6E8A-4147-A177-3AD203B41FA5}">
                      <a16:colId xmlns:a16="http://schemas.microsoft.com/office/drawing/2014/main" val="1279688907"/>
                    </a:ext>
                  </a:extLst>
                </a:gridCol>
                <a:gridCol w="1619202">
                  <a:extLst>
                    <a:ext uri="{9D8B030D-6E8A-4147-A177-3AD203B41FA5}">
                      <a16:colId xmlns:a16="http://schemas.microsoft.com/office/drawing/2014/main" val="17060897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Уравнение химической реакции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2 балла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2815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Обоснованный вывод о том, что вода прореагировала не полностью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1 балл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22084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Обоснованный вывод о том, что представляет собой полученная смесь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2 балла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79967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Расчет массы СаО в полученной смеси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2 балла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6437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Расчет массы Са(ОН)</a:t>
                      </a:r>
                      <a:r>
                        <a:rPr lang="ru-RU" sz="1800" baseline="-25000">
                          <a:effectLst/>
                        </a:rPr>
                        <a:t>2</a:t>
                      </a:r>
                      <a:r>
                        <a:rPr lang="ru-RU" sz="1800">
                          <a:effectLst/>
                        </a:rPr>
                        <a:t> в полученной смеси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1 балл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04203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Расчет массы полученной смеси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1 балл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85465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 dirty="0">
                          <a:effectLst/>
                        </a:rPr>
                        <a:t>Расчет </a:t>
                      </a:r>
                      <a:r>
                        <a:rPr lang="en-US" sz="1800" i="0" dirty="0"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1800" i="1" dirty="0"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(</a:t>
                      </a:r>
                      <a:r>
                        <a:rPr lang="ru-RU" sz="1800" dirty="0" err="1">
                          <a:effectLst/>
                        </a:rPr>
                        <a:t>Са</a:t>
                      </a:r>
                      <a:r>
                        <a:rPr lang="en-US" sz="1800" dirty="0">
                          <a:effectLst/>
                        </a:rPr>
                        <a:t>O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1 балл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5814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 dirty="0">
                          <a:effectLst/>
                        </a:rPr>
                        <a:t>Расчет </a:t>
                      </a:r>
                      <a:r>
                        <a:rPr lang="en-US" sz="1800" i="0" dirty="0"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ru-RU" sz="1800" dirty="0">
                          <a:effectLst/>
                        </a:rPr>
                        <a:t>(</a:t>
                      </a:r>
                      <a:r>
                        <a:rPr lang="ru-RU" sz="1800" dirty="0" err="1">
                          <a:effectLst/>
                        </a:rPr>
                        <a:t>Са</a:t>
                      </a:r>
                      <a:r>
                        <a:rPr lang="ru-RU" sz="1800" dirty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OH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r>
                        <a:rPr lang="ru-RU" sz="1800" baseline="-25000" dirty="0">
                          <a:effectLst/>
                        </a:rPr>
                        <a:t>2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1 балл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935268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 dirty="0">
                          <a:effectLst/>
                        </a:rPr>
                        <a:t>ИТОГО: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 dirty="0">
                          <a:effectLst/>
                        </a:rPr>
                        <a:t>10 баллов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6266754"/>
                  </a:ext>
                </a:extLst>
              </a:tr>
            </a:tbl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93F7EF4-4378-444F-97E9-8B033F78AFD1}"/>
              </a:ext>
            </a:extLst>
          </p:cNvPr>
          <p:cNvSpPr/>
          <p:nvPr/>
        </p:nvSpPr>
        <p:spPr>
          <a:xfrm>
            <a:off x="754743" y="2425120"/>
            <a:ext cx="2900346" cy="45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оценивания: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992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29437" y="260648"/>
            <a:ext cx="6733126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Химия – наука экспериментальная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79576" y="1124745"/>
            <a:ext cx="7632848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самый действенный путь для создания мотивации и заинтересованности школьника.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79576" y="2644170"/>
            <a:ext cx="35989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эксперимента: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Воспитательная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67608" y="5013177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Крайне желательно вводить эксперимент на самых ранних этапах обучения!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D3D09E7-7047-4F1B-A0DB-E3C6DA5A1B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50860"/>
            <a:ext cx="3816424" cy="28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224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5520" y="188641"/>
            <a:ext cx="8900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Какими, по возможности, должны быть задачи эксперимента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19536" y="836712"/>
            <a:ext cx="8064896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должно охватывать основные разделы курса химии соответствующего класса, охватывать пройденный к моменту проведения олимпиады материал и освоенные навыки работы в лаборатории. </a:t>
            </a:r>
          </a:p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призваны дать возможность школьникам продемонстрировать ясность понимания основных законов, умение творчески применять их для решения задачи, сообразительность, правильные навыки экспериментальной работы.</a:t>
            </a:r>
          </a:p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по возможности должны включать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связи. Это способствует пониманию роли и места химии в жизни и среди других наук: физики, биологии и других.</a:t>
            </a:r>
          </a:p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составлении заданий необходимо представлять уровень сложности заданий следующего этапа олимпиады, чтобы получить оптимальный уровень трудности задания и учесть преемственность.</a:t>
            </a:r>
          </a:p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Желательно, чтобы условия заданий, кроме требования быть интересными и поучительными, были связаны с реальными процессами в природе и технике, отражали связь химии с жизнью. Это способствует развитию активного интереса у учащихся к предмету. </a:t>
            </a:r>
          </a:p>
        </p:txBody>
      </p:sp>
    </p:spTree>
    <p:extLst>
      <p:ext uri="{BB962C8B-B14F-4D97-AF65-F5344CB8AC3E}">
        <p14:creationId xmlns:p14="http://schemas.microsoft.com/office/powerpoint/2010/main" val="3280932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69178" y="188641"/>
            <a:ext cx="3253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типы задач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76103" y="836712"/>
            <a:ext cx="926156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идентификация нескольких неизвестных веществ из известного перечня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идентификация неизвестного вещества по характерным реакциям образующих его ионов или вещества как целого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идентификация компонентов смесей (например, обнаружение катионов или анионов в растворах смесей солей)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доказательство природы анализируемого вещества/смеси, когда само вещество или состав смеси известен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синтеза или приготовления растворов с заданными свойствами</a:t>
            </a:r>
          </a:p>
        </p:txBody>
      </p:sp>
    </p:spTree>
    <p:extLst>
      <p:ext uri="{BB962C8B-B14F-4D97-AF65-F5344CB8AC3E}">
        <p14:creationId xmlns:p14="http://schemas.microsoft.com/office/powerpoint/2010/main" val="28468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344658" y="329318"/>
            <a:ext cx="5523372" cy="424732"/>
          </a:xfrm>
        </p:spPr>
        <p:txBody>
          <a:bodyPr wrap="none">
            <a:spAutoFit/>
          </a:bodyPr>
          <a:lstStyle/>
          <a:p>
            <a:pPr algn="just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Пример экспериментального задания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19536" y="980729"/>
            <a:ext cx="842493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четырех пронумерованных пробирках находятся растворы хлорида бария, карбоната натрия, сульфата калия и соляной кислоты.</a:t>
            </a:r>
          </a:p>
          <a:p>
            <a:pPr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формулы перечисленных веществ.</a:t>
            </a:r>
          </a:p>
          <a:p>
            <a:pPr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уравнения реакций, протекающих при попарном сливании их растворов, отмечая наблюдаемые эффекты (выделение газа, выпадение осадка)</a:t>
            </a:r>
          </a:p>
          <a:p>
            <a:pPr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пользуясь никакими другими реактивами, определите, содержимое каждой из пробирок.</a:t>
            </a:r>
          </a:p>
        </p:txBody>
      </p:sp>
    </p:spTree>
    <p:extLst>
      <p:ext uri="{BB962C8B-B14F-4D97-AF65-F5344CB8AC3E}">
        <p14:creationId xmlns:p14="http://schemas.microsoft.com/office/powerpoint/2010/main" val="4132248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711624" y="1226369"/>
          <a:ext cx="6790092" cy="2072640"/>
        </p:xfrm>
        <a:graphic>
          <a:graphicData uri="http://schemas.openxmlformats.org/drawingml/2006/table">
            <a:tbl>
              <a:tblPr/>
              <a:tblGrid>
                <a:gridCol w="143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9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9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9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BaCl</a:t>
                      </a:r>
                      <a:r>
                        <a:rPr lang="en-US" sz="24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en-US" sz="24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US" sz="24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2400" b="1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en-US" sz="2400" b="1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HCl</a:t>
                      </a:r>
                      <a:endParaRPr lang="ru-RU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BaCl</a:t>
                      </a:r>
                      <a:r>
                        <a:rPr lang="en-US" sz="2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↓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р-я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↓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р-я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en-US" sz="2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US" sz="2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↓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р-я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↑ 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р-я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2800" b="1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en-US" sz="2800" b="1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↓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р-я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HCl</a:t>
                      </a: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↑ 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р-я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93777" y="461665"/>
            <a:ext cx="5004447" cy="46166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pPr algn="just">
              <a:spcBef>
                <a:spcPct val="0"/>
              </a:spcBef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взаимодействий веществ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67608" y="3813494"/>
            <a:ext cx="7056784" cy="2543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BaCl</a:t>
            </a:r>
            <a:r>
              <a:rPr lang="en-US" sz="2800" baseline="-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Na</a:t>
            </a:r>
            <a:r>
              <a:rPr lang="en-US" sz="2800" baseline="-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</a:t>
            </a:r>
            <a:r>
              <a:rPr lang="en-US" sz="2800" baseline="-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BaCO</a:t>
            </a:r>
            <a:r>
              <a:rPr lang="en-US" sz="2800" baseline="-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↓+ 2NaCl	(1)</a:t>
            </a:r>
            <a:endParaRPr lang="ru-RU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BaCl</a:t>
            </a:r>
            <a:r>
              <a:rPr lang="en-US" sz="2800" baseline="-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K</a:t>
            </a:r>
            <a:r>
              <a:rPr lang="en-US" sz="2800" baseline="-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</a:t>
            </a:r>
            <a:r>
              <a:rPr lang="en-US" sz="2800" baseline="-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BaSO</a:t>
            </a:r>
            <a:r>
              <a:rPr lang="en-US" sz="2800" baseline="-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↓+ 2KCl		(2)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Na</a:t>
            </a:r>
            <a:r>
              <a:rPr lang="en-US" sz="28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CO</a:t>
            </a:r>
            <a:r>
              <a:rPr lang="en-US" sz="28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+ 2HCl = 2NaCl + CO</a:t>
            </a:r>
            <a:r>
              <a:rPr lang="en-US" sz="28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↑ + H</a:t>
            </a:r>
            <a:r>
              <a:rPr lang="en-US" sz="28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O	(3)</a:t>
            </a:r>
            <a:r>
              <a:rPr lang="ru-RU" sz="2800" dirty="0">
                <a:latin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9900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80858" y="332657"/>
            <a:ext cx="4830297" cy="46166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pPr algn="just">
              <a:spcBef>
                <a:spcPct val="0"/>
              </a:spcBef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Простейший перечень реактивов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79576" y="1124745"/>
            <a:ext cx="1584176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Кислоты:</a:t>
            </a: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16152" y="1124745"/>
            <a:ext cx="1584176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Щелочи:</a:t>
            </a: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84032" y="1124743"/>
            <a:ext cx="3888432" cy="267765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Соли: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газа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цветные реакции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ZnSO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амфотерность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BaCl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осадки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нерастворимое в воде вещество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87960" y="2636913"/>
            <a:ext cx="3456384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Метиловый оранжевый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Фенолфталеин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67608" y="5013177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участия в экспериментальном туре нужна подготовка!</a:t>
            </a:r>
          </a:p>
        </p:txBody>
      </p:sp>
    </p:spTree>
    <p:extLst>
      <p:ext uri="{BB962C8B-B14F-4D97-AF65-F5344CB8AC3E}">
        <p14:creationId xmlns:p14="http://schemas.microsoft.com/office/powerpoint/2010/main" val="400208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5264B65-F8F1-45AA-9E7B-6662D49028F8}"/>
              </a:ext>
            </a:extLst>
          </p:cNvPr>
          <p:cNvSpPr/>
          <p:nvPr/>
        </p:nvSpPr>
        <p:spPr>
          <a:xfrm>
            <a:off x="158645" y="1781014"/>
            <a:ext cx="33524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http://vos.olimpiada.ru/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A5D57F63-528C-444A-8B47-7CA44BCFC8D4}"/>
              </a:ext>
            </a:extLst>
          </p:cNvPr>
          <p:cNvSpPr txBox="1">
            <a:spLocks/>
          </p:cNvSpPr>
          <p:nvPr/>
        </p:nvSpPr>
        <p:spPr>
          <a:xfrm>
            <a:off x="1063256" y="0"/>
            <a:ext cx="10069032" cy="682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9F582B-FF41-4563-ADFA-750C19F2C592}"/>
              </a:ext>
            </a:extLst>
          </p:cNvPr>
          <p:cNvSpPr txBox="1"/>
          <p:nvPr/>
        </p:nvSpPr>
        <p:spPr>
          <a:xfrm>
            <a:off x="3511101" y="1781014"/>
            <a:ext cx="7890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- Этапы всероссийской олимпиады школьников в </a:t>
            </a:r>
            <a:r>
              <a:rPr lang="ru-RU" sz="2400" dirty="0" err="1"/>
              <a:t>г.Москве</a:t>
            </a:r>
            <a:endParaRPr lang="ru-RU" sz="24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91B80ED-FBE5-4642-B750-4D755E7379F9}"/>
              </a:ext>
            </a:extLst>
          </p:cNvPr>
          <p:cNvSpPr/>
          <p:nvPr/>
        </p:nvSpPr>
        <p:spPr>
          <a:xfrm>
            <a:off x="158645" y="1164158"/>
            <a:ext cx="4001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http://vserosolymp.rudn.ru</a:t>
            </a:r>
            <a:r>
              <a:rPr lang="ru-RU" sz="2400" b="1" dirty="0">
                <a:solidFill>
                  <a:srgbClr val="0000FF"/>
                </a:solidFill>
              </a:rPr>
              <a:t>/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1AEAEA-F8E6-4B39-8F40-2E190A315D28}"/>
              </a:ext>
            </a:extLst>
          </p:cNvPr>
          <p:cNvSpPr txBox="1"/>
          <p:nvPr/>
        </p:nvSpPr>
        <p:spPr>
          <a:xfrm>
            <a:off x="3991431" y="1164158"/>
            <a:ext cx="8195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2400"/>
            </a:lvl1pPr>
          </a:lstStyle>
          <a:p>
            <a:r>
              <a:rPr lang="ru-RU" dirty="0"/>
              <a:t>- Методический сайт всероссийской олимпиады школьников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EFD3B2C-31BF-4A06-BA7D-A79FC0A81B23}"/>
              </a:ext>
            </a:extLst>
          </p:cNvPr>
          <p:cNvSpPr/>
          <p:nvPr/>
        </p:nvSpPr>
        <p:spPr>
          <a:xfrm>
            <a:off x="158645" y="-481615"/>
            <a:ext cx="5022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http://www.chem.msu.ru/rus/olimp/welcome.html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AB2FC98-79A2-4DCB-8DD0-5D42BBA6E8A3}"/>
              </a:ext>
            </a:extLst>
          </p:cNvPr>
          <p:cNvSpPr/>
          <p:nvPr/>
        </p:nvSpPr>
        <p:spPr>
          <a:xfrm>
            <a:off x="158645" y="2469627"/>
            <a:ext cx="5025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http://www.chem.msu.ru/rus/olimp/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D212C9-2343-488E-9196-99795E0FE9F2}"/>
              </a:ext>
            </a:extLst>
          </p:cNvPr>
          <p:cNvSpPr txBox="1"/>
          <p:nvPr/>
        </p:nvSpPr>
        <p:spPr>
          <a:xfrm>
            <a:off x="5288772" y="2469627"/>
            <a:ext cx="5017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- Школьные олимпиады по химии</a:t>
            </a:r>
          </a:p>
        </p:txBody>
      </p:sp>
    </p:spTree>
    <p:extLst>
      <p:ext uri="{BB962C8B-B14F-4D97-AF65-F5344CB8AC3E}">
        <p14:creationId xmlns:p14="http://schemas.microsoft.com/office/powerpoint/2010/main" val="2776952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FCF71E0-2E81-4C73-B20F-AA479465A9D5}"/>
              </a:ext>
            </a:extLst>
          </p:cNvPr>
          <p:cNvSpPr txBox="1">
            <a:spLocks/>
          </p:cNvSpPr>
          <p:nvPr/>
        </p:nvSpPr>
        <p:spPr>
          <a:xfrm>
            <a:off x="1063256" y="0"/>
            <a:ext cx="10069032" cy="682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7227D2-193C-4962-878A-CB034D6781AA}"/>
              </a:ext>
            </a:extLst>
          </p:cNvPr>
          <p:cNvSpPr txBox="1"/>
          <p:nvPr/>
        </p:nvSpPr>
        <p:spPr>
          <a:xfrm>
            <a:off x="467833" y="1744032"/>
            <a:ext cx="111836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/>
              <a:t>Приказ № 1252 Министерства образования и науки Российской Федерации от 18 ноября 2013 г, </a:t>
            </a:r>
          </a:p>
          <a:p>
            <a:r>
              <a:rPr lang="ru-RU" sz="2000" i="1" dirty="0"/>
              <a:t>изменения:</a:t>
            </a:r>
          </a:p>
          <a:p>
            <a:r>
              <a:rPr lang="ru-RU" sz="2000" i="1" dirty="0"/>
              <a:t>приказ № 249 от 17 марта </a:t>
            </a:r>
            <a:r>
              <a:rPr lang="ru-RU" sz="2000" b="1" i="1" dirty="0"/>
              <a:t>2015</a:t>
            </a:r>
            <a:r>
              <a:rPr lang="ru-RU" sz="2000" i="1" dirty="0"/>
              <a:t> г., приказ № 1488 от 17 декабря </a:t>
            </a:r>
            <a:r>
              <a:rPr lang="ru-RU" sz="2000" b="1" i="1" dirty="0"/>
              <a:t>2015</a:t>
            </a:r>
            <a:r>
              <a:rPr lang="ru-RU" sz="2000" i="1" dirty="0"/>
              <a:t> г., приказ № 1435 от 17 ноября </a:t>
            </a:r>
            <a:r>
              <a:rPr lang="ru-RU" sz="2000" b="1" i="1" dirty="0"/>
              <a:t>2016</a:t>
            </a:r>
            <a:r>
              <a:rPr lang="ru-RU" sz="2000" i="1" dirty="0"/>
              <a:t> г.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580225-A9E1-4659-A0E6-0AF915676CAE}"/>
              </a:ext>
            </a:extLst>
          </p:cNvPr>
          <p:cNvSpPr txBox="1"/>
          <p:nvPr/>
        </p:nvSpPr>
        <p:spPr>
          <a:xfrm>
            <a:off x="900225" y="865077"/>
            <a:ext cx="10751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/>
              <a:t>Порядок проведения всероссийской олимпиады школьников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6B8AE4-43FC-49B1-8B18-3615D3E816B1}"/>
              </a:ext>
            </a:extLst>
          </p:cNvPr>
          <p:cNvSpPr txBox="1"/>
          <p:nvPr/>
        </p:nvSpPr>
        <p:spPr>
          <a:xfrm>
            <a:off x="626431" y="3429000"/>
            <a:ext cx="11124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Организатор -</a:t>
            </a:r>
            <a:r>
              <a:rPr lang="ru-RU" sz="2000" dirty="0"/>
              <a:t> орган местного самоуправления, осуществляющий управление в сфере образования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C5625AB-5D1C-410D-AC0D-905D0396A7F4}"/>
              </a:ext>
            </a:extLst>
          </p:cNvPr>
          <p:cNvSpPr/>
          <p:nvPr/>
        </p:nvSpPr>
        <p:spPr>
          <a:xfrm>
            <a:off x="294166" y="3829110"/>
            <a:ext cx="11183679" cy="2746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формирует оргкомитет </a:t>
            </a:r>
            <a:r>
              <a:rPr lang="ru-RU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школьного и муниципального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этапов олимпиады и утверждает его состав;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формирует жюри </a:t>
            </a:r>
            <a:r>
              <a:rPr lang="ru-RU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школьного и муниципального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этапов олимпиады и утверждает их составы;</a:t>
            </a:r>
          </a:p>
          <a:p>
            <a:pPr marL="742950" lvl="1" indent="-285750" algn="just">
              <a:lnSpc>
                <a:spcPct val="107000"/>
              </a:lnSpc>
              <a:buFont typeface="+mj-lt"/>
              <a:buAutoNum type="alphaLcPeriod"/>
            </a:pPr>
            <a:r>
              <a:rPr lang="ru-RU" dirty="0"/>
              <a:t>определяет квоты победителей и призёров </a:t>
            </a:r>
            <a:r>
              <a:rPr lang="ru-RU" b="1" i="1" dirty="0"/>
              <a:t>школьного и муниципального </a:t>
            </a:r>
            <a:r>
              <a:rPr lang="ru-RU" dirty="0"/>
              <a:t>этапов;</a:t>
            </a:r>
          </a:p>
          <a:p>
            <a:pPr marL="742950" lvl="1" indent="-285750" algn="just">
              <a:lnSpc>
                <a:spcPct val="107000"/>
              </a:lnSpc>
              <a:buFont typeface="+mj-lt"/>
              <a:buAutoNum type="alphaLcPeriod"/>
            </a:pPr>
            <a:r>
              <a:rPr lang="ru-RU" dirty="0"/>
              <a:t>утверждает результаты </a:t>
            </a:r>
            <a:r>
              <a:rPr lang="ru-RU" b="1" i="1" dirty="0"/>
              <a:t>школьного и муниципального </a:t>
            </a:r>
            <a:r>
              <a:rPr lang="ru-RU" dirty="0"/>
              <a:t>этапов олимпиады</a:t>
            </a:r>
            <a:r>
              <a:rPr lang="en-US" dirty="0"/>
              <a:t>;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формирует </a:t>
            </a:r>
            <a:r>
              <a:rPr lang="ru-RU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муниципальные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предметно-методические комиссии олимпиады и утверждает их составы;</a:t>
            </a: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/>
              <a:t>передаёт результаты участников </a:t>
            </a:r>
            <a:r>
              <a:rPr lang="ru-RU" b="1" i="1" dirty="0"/>
              <a:t>муниципального</a:t>
            </a:r>
            <a:r>
              <a:rPr lang="ru-RU" dirty="0"/>
              <a:t> этапа олимпиады организатору регионального этапа;</a:t>
            </a: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/>
              <a:t>награждает победителей и призёров </a:t>
            </a:r>
            <a:r>
              <a:rPr lang="ru-RU" b="1" i="1" dirty="0"/>
              <a:t>муниципального</a:t>
            </a:r>
            <a:r>
              <a:rPr lang="ru-RU" dirty="0"/>
              <a:t> этапа олимпиады поощрительными грамотами.</a:t>
            </a: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44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A6B8AE4-43FC-49B1-8B18-3615D3E816B1}"/>
              </a:ext>
            </a:extLst>
          </p:cNvPr>
          <p:cNvSpPr txBox="1"/>
          <p:nvPr/>
        </p:nvSpPr>
        <p:spPr>
          <a:xfrm>
            <a:off x="626431" y="711200"/>
            <a:ext cx="42517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Оргкомитет</a:t>
            </a:r>
            <a:r>
              <a:rPr lang="ru-RU" sz="2000" dirty="0"/>
              <a:t> соответствующего этапа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C5625AB-5D1C-410D-AC0D-905D0396A7F4}"/>
              </a:ext>
            </a:extLst>
          </p:cNvPr>
          <p:cNvSpPr/>
          <p:nvPr/>
        </p:nvSpPr>
        <p:spPr>
          <a:xfrm>
            <a:off x="294166" y="1111310"/>
            <a:ext cx="11183679" cy="1264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/>
              <a:t>определяет организационно-технологическую модель проведения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этапа олимпиады;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/>
              <a:t>обеспечивает организацию и проведение этапа олимпиады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42950" lvl="1" indent="-285750" algn="just">
              <a:lnSpc>
                <a:spcPct val="107000"/>
              </a:lnSpc>
              <a:buFont typeface="+mj-lt"/>
              <a:buAutoNum type="alphaLcPeriod"/>
            </a:pPr>
            <a:r>
              <a:rPr lang="ru-RU" dirty="0"/>
              <a:t>осуществляет кодирование олимпиадных работ участников;</a:t>
            </a:r>
          </a:p>
          <a:p>
            <a:pPr marL="742950" lvl="1" indent="-285750" algn="just">
              <a:lnSpc>
                <a:spcPct val="107000"/>
              </a:lnSpc>
              <a:buFont typeface="+mj-lt"/>
              <a:buAutoNum type="alphaLcPeriod"/>
            </a:pPr>
            <a:r>
              <a:rPr lang="ru-RU" dirty="0"/>
              <a:t>несёт ответственность за жизнь и здоровье участников олимпиады.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FC713E7-3A89-49AE-AFA8-751372FDD4FC}"/>
              </a:ext>
            </a:extLst>
          </p:cNvPr>
          <p:cNvSpPr/>
          <p:nvPr/>
        </p:nvSpPr>
        <p:spPr>
          <a:xfrm>
            <a:off x="294165" y="178362"/>
            <a:ext cx="11183679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Организатор формирует оргкомитет и жюри</a:t>
            </a:r>
            <a:endParaRPr lang="ru-RU" sz="2000" b="1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35BC0D-3BCE-4844-8871-FA89887B779C}"/>
              </a:ext>
            </a:extLst>
          </p:cNvPr>
          <p:cNvSpPr txBox="1"/>
          <p:nvPr/>
        </p:nvSpPr>
        <p:spPr>
          <a:xfrm>
            <a:off x="626431" y="2616200"/>
            <a:ext cx="3569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Жюри</a:t>
            </a:r>
            <a:r>
              <a:rPr lang="ru-RU" sz="2000" dirty="0"/>
              <a:t> соответствующего этапа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A71FBF0-65D1-412C-9C76-0450D2FCF2BC}"/>
              </a:ext>
            </a:extLst>
          </p:cNvPr>
          <p:cNvSpPr/>
          <p:nvPr/>
        </p:nvSpPr>
        <p:spPr>
          <a:xfrm>
            <a:off x="294166" y="3016310"/>
            <a:ext cx="1118367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+mj-lt"/>
              <a:buAutoNum type="alphaLcPeriod"/>
            </a:pPr>
            <a:r>
              <a:rPr lang="ru-RU" dirty="0"/>
              <a:t>принимает для оценивания </a:t>
            </a:r>
            <a:r>
              <a:rPr lang="ru-RU" b="1" u="sng" dirty="0"/>
              <a:t>закодированные олимпиадные работы</a:t>
            </a:r>
            <a:r>
              <a:rPr lang="ru-RU" dirty="0"/>
              <a:t>;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dirty="0"/>
              <a:t>оценивает выполненные олимпиадные задания;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dirty="0"/>
              <a:t>проводит с участниками олимпиады </a:t>
            </a:r>
            <a:r>
              <a:rPr lang="ru-RU" b="1" u="sng" dirty="0"/>
              <a:t>анализ олимпиадных заданий и их решений</a:t>
            </a:r>
            <a:r>
              <a:rPr lang="ru-RU" dirty="0"/>
              <a:t>;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u="sng" dirty="0"/>
              <a:t>осуществляет очно по запросу участника олимпиады показ выполненных им олимпиадных заданий</a:t>
            </a:r>
            <a:r>
              <a:rPr lang="ru-RU" dirty="0"/>
              <a:t>;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dirty="0"/>
              <a:t>представляет результаты олимпиады её участникам;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dirty="0"/>
              <a:t>рассматривает очно апелляции участников олимпиады с использованием видеофиксации;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dirty="0"/>
              <a:t>определяет победителей и призеров школьного и муниципального этапов олимпиады на основании рейтинга участников (</a:t>
            </a:r>
            <a:r>
              <a:rPr lang="ru-RU" b="1" u="sng" dirty="0"/>
              <a:t>нет ограничений по проценту выполнения!</a:t>
            </a:r>
            <a:r>
              <a:rPr lang="ru-RU" dirty="0"/>
              <a:t>);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dirty="0"/>
              <a:t>представляет организатору олимпиады результаты олимпиады (протоколы) для их утверждения;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dirty="0"/>
              <a:t>составляет и представляет организатору соответствующего этапа олимпиады аналитический отчёт о результатах выполнения олимпиадных заданий.</a:t>
            </a:r>
          </a:p>
        </p:txBody>
      </p:sp>
    </p:spTree>
    <p:extLst>
      <p:ext uri="{BB962C8B-B14F-4D97-AF65-F5344CB8AC3E}">
        <p14:creationId xmlns:p14="http://schemas.microsoft.com/office/powerpoint/2010/main" val="119701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A6B8AE4-43FC-49B1-8B18-3615D3E816B1}"/>
              </a:ext>
            </a:extLst>
          </p:cNvPr>
          <p:cNvSpPr txBox="1"/>
          <p:nvPr/>
        </p:nvSpPr>
        <p:spPr>
          <a:xfrm>
            <a:off x="626431" y="558800"/>
            <a:ext cx="75248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Муниципальные предметно-методические комиссии олимпиады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C5625AB-5D1C-410D-AC0D-905D0396A7F4}"/>
              </a:ext>
            </a:extLst>
          </p:cNvPr>
          <p:cNvSpPr/>
          <p:nvPr/>
        </p:nvSpPr>
        <p:spPr>
          <a:xfrm>
            <a:off x="294166" y="958910"/>
            <a:ext cx="116134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+mj-lt"/>
              <a:buAutoNum type="alphaLcPeriod"/>
            </a:pPr>
            <a:r>
              <a:rPr lang="ru-RU" dirty="0"/>
              <a:t>разрабатывают требования к организации и проведению школьного этапа олимпиады;</a:t>
            </a:r>
            <a:endParaRPr lang="ru-RU" sz="2400" dirty="0"/>
          </a:p>
          <a:p>
            <a:pPr marL="800100" lvl="1" indent="-342900">
              <a:buFont typeface="+mj-lt"/>
              <a:buAutoNum type="alphaLcPeriod"/>
            </a:pPr>
            <a:r>
              <a:rPr lang="ru-RU" dirty="0"/>
              <a:t>составляют олимпиадные задания на </a:t>
            </a:r>
            <a:r>
              <a:rPr lang="ru-RU" u="sng" dirty="0"/>
              <a:t>основе содержания образовательных программ начального общего, основного общего и среднего общего образования углублённого уровня</a:t>
            </a:r>
            <a:r>
              <a:rPr lang="ru-RU" dirty="0"/>
              <a:t>, формируют из них комплекты заданий для школьного этапа олимпиады.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FC713E7-3A89-49AE-AFA8-751372FDD4FC}"/>
              </a:ext>
            </a:extLst>
          </p:cNvPr>
          <p:cNvSpPr/>
          <p:nvPr/>
        </p:nvSpPr>
        <p:spPr>
          <a:xfrm>
            <a:off x="294165" y="178362"/>
            <a:ext cx="11183679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Организатор </a:t>
            </a: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формирует </a:t>
            </a:r>
            <a:r>
              <a:rPr lang="ru-RU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муниципальные</a:t>
            </a: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предметно-методические комиссии</a:t>
            </a:r>
            <a:endParaRPr lang="ru-RU" sz="2000" b="1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F9D864-E0F0-4E5B-B65E-4D527DA57F50}"/>
              </a:ext>
            </a:extLst>
          </p:cNvPr>
          <p:cNvSpPr txBox="1"/>
          <p:nvPr/>
        </p:nvSpPr>
        <p:spPr>
          <a:xfrm>
            <a:off x="639131" y="2190750"/>
            <a:ext cx="7298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Региональные предметно-методические комиссии олимпиады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97D0F1A-7876-4005-9C44-B2177F245E0D}"/>
              </a:ext>
            </a:extLst>
          </p:cNvPr>
          <p:cNvSpPr/>
          <p:nvPr/>
        </p:nvSpPr>
        <p:spPr>
          <a:xfrm>
            <a:off x="306866" y="2590860"/>
            <a:ext cx="116007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+mj-lt"/>
              <a:buAutoNum type="alphaLcPeriod"/>
            </a:pPr>
            <a:r>
              <a:rPr lang="ru-RU" dirty="0"/>
              <a:t>разрабатывают требования к организации и проведению муниципального этапа олимпиады;</a:t>
            </a:r>
            <a:endParaRPr lang="ru-RU" sz="2400" dirty="0"/>
          </a:p>
          <a:p>
            <a:pPr marL="800100" lvl="1" indent="-342900">
              <a:buFont typeface="+mj-lt"/>
              <a:buAutoNum type="alphaLcPeriod"/>
            </a:pPr>
            <a:r>
              <a:rPr lang="ru-RU" dirty="0"/>
              <a:t>составляют олимпиадные задания на </a:t>
            </a:r>
            <a:r>
              <a:rPr lang="ru-RU" u="sng" dirty="0"/>
              <a:t>основе содержания образовательных программ начального общего, основного общего и среднего общего образования углублённого уровня</a:t>
            </a:r>
            <a:r>
              <a:rPr lang="ru-RU" dirty="0"/>
              <a:t>, формируют из них комплекты заданий для муниципального этапа олимпиады.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F3B2F5-E4CB-4FA1-B0DE-9A4CC4D035F6}"/>
              </a:ext>
            </a:extLst>
          </p:cNvPr>
          <p:cNvSpPr txBox="1"/>
          <p:nvPr/>
        </p:nvSpPr>
        <p:spPr>
          <a:xfrm>
            <a:off x="639131" y="3765550"/>
            <a:ext cx="7247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Центральная предметно-</a:t>
            </a:r>
            <a:r>
              <a:rPr lang="ru-RU" sz="2000" b="1" dirty="0" err="1"/>
              <a:t>методическаяе</a:t>
            </a:r>
            <a:r>
              <a:rPr lang="ru-RU" sz="2000" b="1" dirty="0"/>
              <a:t> комиссия олимпиады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4D83315-89C3-413C-97B3-1A265F321CE3}"/>
              </a:ext>
            </a:extLst>
          </p:cNvPr>
          <p:cNvSpPr/>
          <p:nvPr/>
        </p:nvSpPr>
        <p:spPr>
          <a:xfrm>
            <a:off x="723900" y="4165660"/>
            <a:ext cx="1118367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ru-RU" dirty="0"/>
              <a:t>готовит методические рекомендации по разработке требований к организации и проведению </a:t>
            </a:r>
            <a:r>
              <a:rPr lang="ru-RU" b="1" i="1" dirty="0"/>
              <a:t>школьного и муниципального</a:t>
            </a:r>
            <a:r>
              <a:rPr lang="ru-RU" dirty="0"/>
              <a:t> этапов олимпиады, определяющие принципы составления олимпиадных заданий и формирования комплектов олимпиадных заданий, описание необходимого материально-технического обеспечения, перечень справочных материалов, средств связи и электронно-вычислительной техники, разрешенных к использованию во время проведения олимпиады, критерии и методики оценивания выполненных олимпиадных заданий, процедуру регистрации участников олимпиады, показ олимпиадных работ, а также рассмотрения апелляций участников олимпиады;</a:t>
            </a:r>
          </a:p>
        </p:txBody>
      </p:sp>
    </p:spTree>
    <p:extLst>
      <p:ext uri="{BB962C8B-B14F-4D97-AF65-F5344CB8AC3E}">
        <p14:creationId xmlns:p14="http://schemas.microsoft.com/office/powerpoint/2010/main" val="427470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C5625AB-5D1C-410D-AC0D-905D0396A7F4}"/>
              </a:ext>
            </a:extLst>
          </p:cNvPr>
          <p:cNvSpPr/>
          <p:nvPr/>
        </p:nvSpPr>
        <p:spPr>
          <a:xfrm>
            <a:off x="294167" y="958910"/>
            <a:ext cx="1130093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lphaLcPeriod"/>
            </a:pPr>
            <a:r>
              <a:rPr lang="ru-RU" dirty="0"/>
              <a:t>Не допускается взимание платы за участие в олимпиаде.</a:t>
            </a:r>
            <a:endParaRPr lang="ru-RU" sz="2400" dirty="0"/>
          </a:p>
          <a:p>
            <a:pPr marL="342900" lvl="0" indent="-342900">
              <a:buFont typeface="+mj-lt"/>
              <a:buAutoNum type="alphaLcPeriod"/>
            </a:pPr>
            <a:r>
              <a:rPr lang="ru-RU" dirty="0"/>
              <a:t>При проведении этапов олимпиады каждому участнику олимпиады должно быть предоставлено отдельное рабочее место, оборудованное в соответствии с требованиями. Все рабочие места участников олимпиады должны обеспечивать участникам олимпиады равные условия.</a:t>
            </a:r>
          </a:p>
          <a:p>
            <a:pPr marL="342900" indent="-342900">
              <a:buFont typeface="+mj-lt"/>
              <a:buAutoNum type="alphaLcPeriod"/>
            </a:pPr>
            <a:r>
              <a:rPr lang="ru-RU" dirty="0"/>
              <a:t>На школьном этапе олимпиады на добровольной основе принимают индивидуальное участие обучающиеся 5 - 11 классов. (</a:t>
            </a:r>
            <a:r>
              <a:rPr lang="ru-RU" b="1" dirty="0"/>
              <a:t>без ограничения!</a:t>
            </a:r>
            <a:r>
              <a:rPr lang="ru-RU" dirty="0"/>
              <a:t>)</a:t>
            </a:r>
          </a:p>
          <a:p>
            <a:pPr marL="342900" lvl="0" indent="-342900">
              <a:buFont typeface="+mj-lt"/>
              <a:buAutoNum type="alphaLcPeriod"/>
            </a:pPr>
            <a:r>
              <a:rPr lang="ru-RU" dirty="0"/>
              <a:t>На муниципальном этапе олимпиады принимают индивидуальное участие:</a:t>
            </a:r>
            <a:endParaRPr lang="ru-RU" sz="2400" dirty="0"/>
          </a:p>
          <a:p>
            <a:pPr marL="800100" lvl="1" indent="-342900">
              <a:buFont typeface="+mj-lt"/>
              <a:buAutoNum type="arabicParenR"/>
            </a:pPr>
            <a:r>
              <a:rPr lang="ru-RU" dirty="0"/>
              <a:t>участники школьного этапа олимпиады текущего учебного года, набравшие необходимое для участия в муниципальном этапе олимпиады количество баллов;</a:t>
            </a:r>
            <a:endParaRPr lang="ru-RU" sz="2400" dirty="0"/>
          </a:p>
          <a:p>
            <a:pPr marL="800100" lvl="1" indent="-342900">
              <a:buFont typeface="+mj-lt"/>
              <a:buAutoNum type="arabicParenR"/>
            </a:pPr>
            <a:r>
              <a:rPr lang="ru-RU" dirty="0"/>
              <a:t>победители и призёры муниципального этапа олимпиады предыдущего учебного года, продолжающие обучение.</a:t>
            </a:r>
            <a:endParaRPr lang="ru-RU" sz="2400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B50DC73D-5EDA-40FE-B4FA-A1D100620FB3}"/>
              </a:ext>
            </a:extLst>
          </p:cNvPr>
          <p:cNvSpPr txBox="1">
            <a:spLocks/>
          </p:cNvSpPr>
          <p:nvPr/>
        </p:nvSpPr>
        <p:spPr>
          <a:xfrm>
            <a:off x="1063256" y="0"/>
            <a:ext cx="10069032" cy="682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DEE7472-20EC-47DC-8D5F-DACA1CB076BC}"/>
              </a:ext>
            </a:extLst>
          </p:cNvPr>
          <p:cNvSpPr/>
          <p:nvPr/>
        </p:nvSpPr>
        <p:spPr>
          <a:xfrm>
            <a:off x="294166" y="4115138"/>
            <a:ext cx="113009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Участники вправе выполнять олимпиадные задания, разработанные для более старших классов по отношению к тем, в которых они проходят обучение. В случае прохождения на последующие этапы олимпиады данные участники выполняют олимпиадные задания, разработанные для класса, который они выбрали самом раннем этапе олимпиады</a:t>
            </a:r>
          </a:p>
        </p:txBody>
      </p:sp>
    </p:spTree>
    <p:extLst>
      <p:ext uri="{BB962C8B-B14F-4D97-AF65-F5344CB8AC3E}">
        <p14:creationId xmlns:p14="http://schemas.microsoft.com/office/powerpoint/2010/main" val="162604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C5625AB-5D1C-410D-AC0D-905D0396A7F4}"/>
              </a:ext>
            </a:extLst>
          </p:cNvPr>
          <p:cNvSpPr/>
          <p:nvPr/>
        </p:nvSpPr>
        <p:spPr>
          <a:xfrm>
            <a:off x="294167" y="958910"/>
            <a:ext cx="1130093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lphaLcPeriod"/>
            </a:pPr>
            <a:r>
              <a:rPr lang="ru-RU" dirty="0"/>
              <a:t>Родитель (законный представитель) обучающегося, заявившего о своем участии в олимпиаде, в срок не менее чем за 10 рабочих дней до начала школьного этапа олимпиады в письменной форме подтверждает ознакомление Порядком и предоставляет организатору школьного этапа олимпиады согласие на публикацию олимпиадной работы своего несовершеннолетнего ребенка, в том числе в сети "Интернет".</a:t>
            </a:r>
          </a:p>
          <a:p>
            <a:pPr marL="342900" lvl="0" indent="-342900">
              <a:buFont typeface="+mj-lt"/>
              <a:buAutoNum type="alphaLcPeriod"/>
            </a:pPr>
            <a:endParaRPr lang="ru-RU" sz="2400" dirty="0"/>
          </a:p>
          <a:p>
            <a:pPr marL="342900" lvl="0" indent="-342900">
              <a:buFont typeface="+mj-lt"/>
              <a:buAutoNum type="alphaLcPeriod"/>
            </a:pPr>
            <a:r>
              <a:rPr lang="ru-RU" dirty="0"/>
              <a:t>Во время проведения олимпиады участники олимпиады:</a:t>
            </a:r>
            <a:endParaRPr lang="ru-RU" sz="2400" dirty="0"/>
          </a:p>
          <a:p>
            <a:pPr marL="800100" lvl="1" indent="-342900">
              <a:buFont typeface="+mj-lt"/>
              <a:buAutoNum type="arabicParenR"/>
            </a:pPr>
            <a:r>
              <a:rPr lang="ru-RU" dirty="0"/>
              <a:t>должны соблюдать Порядок и требования к проведению олимпиады;</a:t>
            </a:r>
            <a:endParaRPr lang="ru-RU" sz="2400" dirty="0"/>
          </a:p>
          <a:p>
            <a:pPr marL="800100" lvl="1" indent="-342900">
              <a:buFont typeface="+mj-lt"/>
              <a:buAutoNum type="arabicParenR"/>
            </a:pPr>
            <a:r>
              <a:rPr lang="ru-RU" dirty="0"/>
              <a:t>должны следовать указаниям представителей организатора олимпиады;</a:t>
            </a:r>
            <a:endParaRPr lang="ru-RU" sz="2400" dirty="0"/>
          </a:p>
          <a:p>
            <a:pPr marL="800100" lvl="1" indent="-342900">
              <a:buFont typeface="+mj-lt"/>
              <a:buAutoNum type="arabicParenR"/>
            </a:pPr>
            <a:r>
              <a:rPr lang="ru-RU" dirty="0"/>
              <a:t>не вправе общаться друг с другом, свободно перемещаться по аудитории;</a:t>
            </a:r>
            <a:endParaRPr lang="ru-RU" sz="2400" dirty="0"/>
          </a:p>
          <a:p>
            <a:pPr marL="800100" lvl="1" indent="-342900">
              <a:buFont typeface="+mj-lt"/>
              <a:buAutoNum type="arabicParenR"/>
            </a:pPr>
            <a:r>
              <a:rPr lang="ru-RU" dirty="0"/>
              <a:t>вправе иметь </a:t>
            </a:r>
            <a:r>
              <a:rPr lang="ru-RU" b="1" u="sng" dirty="0"/>
              <a:t>таблицу растворимости, таблицу Д.И. Менделеева и калькулятор</a:t>
            </a:r>
            <a:r>
              <a:rPr lang="ru-RU" dirty="0"/>
              <a:t>.</a:t>
            </a:r>
            <a:endParaRPr lang="ru-RU" sz="2400" dirty="0"/>
          </a:p>
          <a:p>
            <a:pPr marL="342900" lvl="0" indent="-342900">
              <a:buFont typeface="+mj-lt"/>
              <a:buAutoNum type="alphaLcPeriod"/>
            </a:pPr>
            <a:r>
              <a:rPr lang="ru-RU" dirty="0"/>
              <a:t>В случае нарушения участником олимпиады настоящего Порядка и (или) утверждённых требований к организации и проведению соответствующего этапа олимпиады, представитель организатора олимпиады вправе удалить данного участника олимпиады из аудитории, составив акт об удалении участника олимпиады.</a:t>
            </a:r>
            <a:endParaRPr lang="ru-RU" sz="2400" dirty="0"/>
          </a:p>
          <a:p>
            <a:pPr marL="342900" lvl="0" indent="-342900">
              <a:buFont typeface="+mj-lt"/>
              <a:buAutoNum type="alphaLcPeriod"/>
            </a:pPr>
            <a:r>
              <a:rPr lang="ru-RU" dirty="0"/>
              <a:t>Участники олимпиады, которые были удалены, лишаются права дальнейшего участия в олимпиаде по данному общеобразовательному предмету в текущем году.</a:t>
            </a:r>
            <a:endParaRPr lang="ru-RU" sz="2400" dirty="0"/>
          </a:p>
          <a:p>
            <a:pPr marL="342900" lvl="0" indent="-342900">
              <a:buFont typeface="+mj-lt"/>
              <a:buAutoNum type="alphaLcPeriod"/>
            </a:pPr>
            <a:r>
              <a:rPr lang="ru-RU" dirty="0"/>
              <a:t>Участники олимпиады вправе подать в письменной форме апелляцию о несогласии с выставленными баллами в жюри соответствующего этапа олимпиады.</a:t>
            </a:r>
            <a:endParaRPr lang="ru-RU" sz="2400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B50DC73D-5EDA-40FE-B4FA-A1D100620FB3}"/>
              </a:ext>
            </a:extLst>
          </p:cNvPr>
          <p:cNvSpPr txBox="1">
            <a:spLocks/>
          </p:cNvSpPr>
          <p:nvPr/>
        </p:nvSpPr>
        <p:spPr>
          <a:xfrm>
            <a:off x="1063256" y="0"/>
            <a:ext cx="10069032" cy="682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и ответственность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64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C5625AB-5D1C-410D-AC0D-905D0396A7F4}"/>
              </a:ext>
            </a:extLst>
          </p:cNvPr>
          <p:cNvSpPr/>
          <p:nvPr/>
        </p:nvSpPr>
        <p:spPr>
          <a:xfrm>
            <a:off x="294167" y="958910"/>
            <a:ext cx="11300934" cy="3111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ru-RU" dirty="0"/>
              <a:t>Участник олимпиады перед подачей апелляции вправе убедиться в том, что его работа проверена и оценена в соответствии с установленными критериями и методикой оценивания выполненных олимпиадных заданий.</a:t>
            </a: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ru-RU" dirty="0"/>
              <a:t>Рассмотрение апелляции проводится с участием самого участника олимпиады.</a:t>
            </a: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ru-RU" dirty="0"/>
              <a:t>По результатам рассмотрения апелляции о несогласии с выставленными баллами жюри соответствующего этапа олимпиады принимает решение об отклонении апелляции и сохранении выставленных баллов или об удовлетворении апелляции и корректировке баллов.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B50DC73D-5EDA-40FE-B4FA-A1D100620FB3}"/>
              </a:ext>
            </a:extLst>
          </p:cNvPr>
          <p:cNvSpPr txBox="1">
            <a:spLocks/>
          </p:cNvSpPr>
          <p:nvPr/>
        </p:nvSpPr>
        <p:spPr>
          <a:xfrm>
            <a:off x="1063256" y="0"/>
            <a:ext cx="10069032" cy="682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16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886313-45CB-490E-9B4C-46BC483E1818}"/>
              </a:ext>
            </a:extLst>
          </p:cNvPr>
          <p:cNvSpPr/>
          <p:nvPr/>
        </p:nvSpPr>
        <p:spPr>
          <a:xfrm>
            <a:off x="412750" y="956417"/>
            <a:ext cx="11366500" cy="4619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Задача должна быть познавательной, будить любопытство, удивлять.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Вопросы олимпиадной задачи должны быть сложными, т.е. решаться в несколько действий.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Задача должна быть комбинированной: включать вопросы как качественного, так и расчетного характера; желательно, чтобы в задаче содержался и материал из других естественнонаучных дисциплин. По возможности и задачи, и вопросы должны быть составлены и сформулированы оригинально. 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Решение задачи должно требовать от участников олимпиады не знания редких фактов, а понимания сути химических явлений и умения логически мыслить.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В задачах полезно использовать различные способы названий веществ, которые используются в быту и технике.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Вопросы к задаче должны быть выделены, четко сформулированы, не могут допускать двоякого толкования.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Система оценивания строится на основе вопросов .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F1184425-9FC5-455B-86BE-6F0B48A6745E}"/>
              </a:ext>
            </a:extLst>
          </p:cNvPr>
          <p:cNvSpPr txBox="1">
            <a:spLocks/>
          </p:cNvSpPr>
          <p:nvPr/>
        </p:nvSpPr>
        <p:spPr>
          <a:xfrm>
            <a:off x="1063256" y="0"/>
            <a:ext cx="10069032" cy="682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3200" b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Методические требования к олимпиадным задачам</a:t>
            </a:r>
          </a:p>
        </p:txBody>
      </p:sp>
    </p:spTree>
    <p:extLst>
      <p:ext uri="{BB962C8B-B14F-4D97-AF65-F5344CB8AC3E}">
        <p14:creationId xmlns:p14="http://schemas.microsoft.com/office/powerpoint/2010/main" val="3937406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4CC9B90-52B8-4496-9D85-5EEED4646017}"/>
              </a:ext>
            </a:extLst>
          </p:cNvPr>
          <p:cNvSpPr/>
          <p:nvPr/>
        </p:nvSpPr>
        <p:spPr>
          <a:xfrm>
            <a:off x="425450" y="687262"/>
            <a:ext cx="11341100" cy="129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cs typeface="Times New Roman" panose="02020603050405020304" pitchFamily="18" charset="0"/>
              </a:rPr>
              <a:t>Решение должно ориентировать школьника на самостоятельную работу: оно должно быть развивающим, обучающим (ознакомительным). Важно, чтобы задачи имели ограниченное число верных решений, и эти решения должны быть развернутыми, подробными, логически выстроенными и включали систему оценивания.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36CBD593-4116-4140-A565-A573E2CF35C8}"/>
              </a:ext>
            </a:extLst>
          </p:cNvPr>
          <p:cNvSpPr txBox="1">
            <a:spLocks/>
          </p:cNvSpPr>
          <p:nvPr/>
        </p:nvSpPr>
        <p:spPr>
          <a:xfrm>
            <a:off x="1063256" y="0"/>
            <a:ext cx="10069032" cy="682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5AD928E-07CD-4E4F-AD11-9BBCAE23A68F}"/>
              </a:ext>
            </a:extLst>
          </p:cNvPr>
          <p:cNvSpPr/>
          <p:nvPr/>
        </p:nvSpPr>
        <p:spPr>
          <a:xfrm>
            <a:off x="425450" y="2969028"/>
            <a:ext cx="11341100" cy="254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  <a:tabLst>
                <a:tab pos="952500" algn="l"/>
              </a:tabLst>
            </a:pPr>
            <a:r>
              <a:rPr lang="ru-RU" dirty="0"/>
              <a:t>Система оценивания решения задачи опирается на поэлементный анализ. </a:t>
            </a:r>
          </a:p>
          <a:p>
            <a:pPr lvl="0">
              <a:lnSpc>
                <a:spcPct val="150000"/>
              </a:lnSpc>
              <a:spcAft>
                <a:spcPts val="0"/>
              </a:spcAft>
              <a:tabLst>
                <a:tab pos="952500" algn="l"/>
              </a:tabLst>
            </a:pPr>
            <a:r>
              <a:rPr lang="ru-RU" dirty="0"/>
              <a:t>Задания носят творческий характер и путей получения ответа может быть несколько, поэтому необходимо выявить основные характеристики верных ответов, не зависящие от путей решения, или рассмотреть и оценить каждый из возможных вариантов решения. </a:t>
            </a:r>
          </a:p>
          <a:p>
            <a:pPr lvl="0">
              <a:lnSpc>
                <a:spcPct val="150000"/>
              </a:lnSpc>
              <a:spcAft>
                <a:spcPts val="0"/>
              </a:spcAft>
              <a:tabLst>
                <a:tab pos="952500" algn="l"/>
              </a:tabLst>
            </a:pPr>
            <a:r>
              <a:rPr lang="ru-RU" dirty="0"/>
              <a:t>Система оценок должна сводить субъективность проверки к минимуму. </a:t>
            </a:r>
          </a:p>
          <a:p>
            <a:pPr lvl="0">
              <a:lnSpc>
                <a:spcPct val="150000"/>
              </a:lnSpc>
              <a:spcAft>
                <a:spcPts val="0"/>
              </a:spcAft>
              <a:tabLst>
                <a:tab pos="952500" algn="l"/>
              </a:tabLst>
            </a:pPr>
            <a:r>
              <a:rPr lang="ru-RU" dirty="0"/>
              <a:t>При этом она должна быть четко детерминированной.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6818833C-320A-41B9-B560-355463D28EB7}"/>
              </a:ext>
            </a:extLst>
          </p:cNvPr>
          <p:cNvSpPr txBox="1">
            <a:spLocks/>
          </p:cNvSpPr>
          <p:nvPr/>
        </p:nvSpPr>
        <p:spPr>
          <a:xfrm>
            <a:off x="1068171" y="2257441"/>
            <a:ext cx="10069032" cy="682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оценивания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2067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1711</Words>
  <Application>Microsoft Office PowerPoint</Application>
  <PresentationFormat>Широкоэкранный</PresentationFormat>
  <Paragraphs>196</Paragraphs>
  <Slides>17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Обучающий вебинар в рамках всероссийской олимпиады школьников по химии в 2019/2020 учебном году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 экспериментального задания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проведению школьного и муниципального этапов всероссийской олимпиады школьников по химии в 2018/2019 учебном году</dc:title>
  <dc:creator>Vladimir Doljenko</dc:creator>
  <cp:lastModifiedBy>Vladimir Doljenko</cp:lastModifiedBy>
  <cp:revision>15</cp:revision>
  <dcterms:created xsi:type="dcterms:W3CDTF">2018-09-17T19:49:25Z</dcterms:created>
  <dcterms:modified xsi:type="dcterms:W3CDTF">2019-10-28T04:50:59Z</dcterms:modified>
</cp:coreProperties>
</file>