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83" r:id="rId9"/>
    <p:sldId id="269" r:id="rId10"/>
    <p:sldId id="267" r:id="rId11"/>
    <p:sldId id="273" r:id="rId12"/>
    <p:sldId id="271" r:id="rId13"/>
    <p:sldId id="275" r:id="rId14"/>
    <p:sldId id="277" r:id="rId15"/>
    <p:sldId id="278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9B9"/>
    <a:srgbClr val="6CA08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0" autoAdjust="0"/>
  </p:normalViewPr>
  <p:slideViewPr>
    <p:cSldViewPr>
      <p:cViewPr varScale="1">
        <p:scale>
          <a:sx n="65" d="100"/>
          <a:sy n="65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140095755990079"/>
          <c:y val="0.36693515535310889"/>
          <c:w val="0.72443189841445776"/>
          <c:h val="0.57097378069103433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ln w="79375"/>
          </c:spPr>
          <c:marker>
            <c:symbol val="none"/>
          </c:marker>
          <c:dLbls>
            <c:txPr>
              <a:bodyPr/>
              <a:lstStyle/>
              <a:p>
                <a:pPr>
                  <a:defRPr b="1" i="0" baseline="0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высшее образование</c:v>
                </c:pt>
                <c:pt idx="1">
                  <c:v>высшее профильное</c:v>
                </c:pt>
                <c:pt idx="2">
                  <c:v>повыш квалификации</c:v>
                </c:pt>
                <c:pt idx="3">
                  <c:v>I и высш кв. категория</c:v>
                </c:pt>
                <c:pt idx="4">
                  <c:v>педагоги до 30 лет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79</c:v>
                </c:pt>
                <c:pt idx="1">
                  <c:v>35</c:v>
                </c:pt>
                <c:pt idx="2">
                  <c:v>33</c:v>
                </c:pt>
                <c:pt idx="3">
                  <c:v>49</c:v>
                </c:pt>
                <c:pt idx="4">
                  <c:v>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ln w="79375"/>
          </c:spPr>
          <c:marker>
            <c:symbol val="none"/>
          </c:marker>
          <c:dLbls>
            <c:txPr>
              <a:bodyPr/>
              <a:lstStyle/>
              <a:p>
                <a:pPr>
                  <a:defRPr b="1" i="0" baseline="0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высшее образование</c:v>
                </c:pt>
                <c:pt idx="1">
                  <c:v>высшее профильное</c:v>
                </c:pt>
                <c:pt idx="2">
                  <c:v>повыш квалификации</c:v>
                </c:pt>
                <c:pt idx="3">
                  <c:v>I и высш кв. категория</c:v>
                </c:pt>
                <c:pt idx="4">
                  <c:v>педагоги до 30 лет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83</c:v>
                </c:pt>
                <c:pt idx="1">
                  <c:v>44</c:v>
                </c:pt>
                <c:pt idx="2">
                  <c:v>61</c:v>
                </c:pt>
                <c:pt idx="3">
                  <c:v>56</c:v>
                </c:pt>
                <c:pt idx="4">
                  <c:v>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ln w="79375"/>
          </c:spPr>
          <c:marker>
            <c:symbol val="none"/>
          </c:marker>
          <c:dLbls>
            <c:txPr>
              <a:bodyPr/>
              <a:lstStyle/>
              <a:p>
                <a:pPr>
                  <a:defRPr b="1" i="0" baseline="0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высшее образование</c:v>
                </c:pt>
                <c:pt idx="1">
                  <c:v>высшее профильное</c:v>
                </c:pt>
                <c:pt idx="2">
                  <c:v>повыш квалификации</c:v>
                </c:pt>
                <c:pt idx="3">
                  <c:v>I и высш кв. категория</c:v>
                </c:pt>
                <c:pt idx="4">
                  <c:v>педагоги до 30 лет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80</c:v>
                </c:pt>
                <c:pt idx="1">
                  <c:v>69</c:v>
                </c:pt>
                <c:pt idx="2">
                  <c:v>75</c:v>
                </c:pt>
                <c:pt idx="3">
                  <c:v>59</c:v>
                </c:pt>
                <c:pt idx="4">
                  <c:v>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616640"/>
        <c:axId val="158605696"/>
      </c:lineChart>
      <c:catAx>
        <c:axId val="161616640"/>
        <c:scaling>
          <c:orientation val="minMax"/>
        </c:scaling>
        <c:delete val="0"/>
        <c:axPos val="t"/>
        <c:numFmt formatCode="m/d/yyyy" sourceLinked="1"/>
        <c:majorTickMark val="out"/>
        <c:minorTickMark val="none"/>
        <c:tickLblPos val="nextTo"/>
        <c:crossAx val="158605696"/>
        <c:crosses val="max"/>
        <c:auto val="1"/>
        <c:lblAlgn val="ctr"/>
        <c:lblOffset val="100"/>
        <c:noMultiLvlLbl val="0"/>
      </c:catAx>
      <c:valAx>
        <c:axId val="158605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616640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50BDD4-20B0-4FFB-AD3F-C6B53C2FC748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7B01510-4F7B-4CF4-9750-FE812A00BCE1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Присоединение МБДОУ № 29 к МБДОУ № 17 </a:t>
          </a:r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8E2E742-E186-469C-8AF3-BF0D0DE9A0A6}" type="parTrans" cxnId="{D35857FA-527D-4EEA-8F38-D5BA695A2D70}">
      <dgm:prSet/>
      <dgm:spPr/>
      <dgm:t>
        <a:bodyPr/>
        <a:lstStyle/>
        <a:p>
          <a:endParaRPr lang="ru-RU"/>
        </a:p>
      </dgm:t>
    </dgm:pt>
    <dgm:pt modelId="{324ED1D7-BFD4-4006-A6D1-F5C842104347}" type="sibTrans" cxnId="{D35857FA-527D-4EEA-8F38-D5BA695A2D70}">
      <dgm:prSet/>
      <dgm:spPr/>
      <dgm:t>
        <a:bodyPr/>
        <a:lstStyle/>
        <a:p>
          <a:endParaRPr lang="ru-RU"/>
        </a:p>
      </dgm:t>
    </dgm:pt>
    <dgm:pt modelId="{CA95D38A-DB17-47AD-A6E4-FCE2BF5ED21D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В состав МБДОУ «Гимназия» вошел МБДОУ №11</a:t>
          </a:r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DE3F37D-E2C0-420A-A466-0368C1233C4A}" type="parTrans" cxnId="{616FC07C-E178-4282-AF11-8D0FE445E5E3}">
      <dgm:prSet/>
      <dgm:spPr/>
      <dgm:t>
        <a:bodyPr/>
        <a:lstStyle/>
        <a:p>
          <a:endParaRPr lang="ru-RU"/>
        </a:p>
      </dgm:t>
    </dgm:pt>
    <dgm:pt modelId="{7249A900-A309-46ED-8AC8-2F9D20850F4D}" type="sibTrans" cxnId="{616FC07C-E178-4282-AF11-8D0FE445E5E3}">
      <dgm:prSet/>
      <dgm:spPr/>
      <dgm:t>
        <a:bodyPr/>
        <a:lstStyle/>
        <a:p>
          <a:endParaRPr lang="ru-RU"/>
        </a:p>
      </dgm:t>
    </dgm:pt>
    <dgm:pt modelId="{D40F5F7D-883F-4941-AB6B-CB954FED6E7E}" type="pres">
      <dgm:prSet presAssocID="{FA50BDD4-20B0-4FFB-AD3F-C6B53C2FC74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788E8DF-D91D-43E9-9ADA-078747DCF4BC}" type="pres">
      <dgm:prSet presAssocID="{FA50BDD4-20B0-4FFB-AD3F-C6B53C2FC748}" presName="pyramid" presStyleLbl="node1" presStyleIdx="0" presStyleCnt="1" custScaleX="113424" custLinFactNeighborX="12720" custLinFactNeighborY="-308"/>
      <dgm:spPr/>
      <dgm:t>
        <a:bodyPr/>
        <a:lstStyle/>
        <a:p>
          <a:endParaRPr lang="ru-RU"/>
        </a:p>
      </dgm:t>
    </dgm:pt>
    <dgm:pt modelId="{0490B35E-CA1A-4CB4-933B-A5A714B32038}" type="pres">
      <dgm:prSet presAssocID="{FA50BDD4-20B0-4FFB-AD3F-C6B53C2FC748}" presName="theList" presStyleCnt="0"/>
      <dgm:spPr/>
      <dgm:t>
        <a:bodyPr/>
        <a:lstStyle/>
        <a:p>
          <a:endParaRPr lang="ru-RU"/>
        </a:p>
      </dgm:t>
    </dgm:pt>
    <dgm:pt modelId="{5714493B-7284-4EFA-BAB3-9FDFBC37A866}" type="pres">
      <dgm:prSet presAssocID="{B7B01510-4F7B-4CF4-9750-FE812A00BCE1}" presName="aNode" presStyleLbl="fgAcc1" presStyleIdx="0" presStyleCnt="2" custScaleX="129410" custScaleY="37851" custLinFactNeighborX="26480" custLinFactNeighborY="54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E6558-D7C4-47C9-8AC9-6CB62A45942F}" type="pres">
      <dgm:prSet presAssocID="{B7B01510-4F7B-4CF4-9750-FE812A00BCE1}" presName="aSpace" presStyleCnt="0"/>
      <dgm:spPr/>
      <dgm:t>
        <a:bodyPr/>
        <a:lstStyle/>
        <a:p>
          <a:endParaRPr lang="ru-RU"/>
        </a:p>
      </dgm:t>
    </dgm:pt>
    <dgm:pt modelId="{1BD5685D-18AB-4B94-B873-D3A3A8782695}" type="pres">
      <dgm:prSet presAssocID="{CA95D38A-DB17-47AD-A6E4-FCE2BF5ED21D}" presName="aNode" presStyleLbl="fgAcc1" presStyleIdx="1" presStyleCnt="2" custScaleX="127419" custScaleY="38127" custLinFactY="279" custLinFactNeighborX="2548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079CC-68F0-4EC6-966C-F96EF6E4F0FE}" type="pres">
      <dgm:prSet presAssocID="{CA95D38A-DB17-47AD-A6E4-FCE2BF5ED21D}" presName="aSpace" presStyleCnt="0"/>
      <dgm:spPr/>
      <dgm:t>
        <a:bodyPr/>
        <a:lstStyle/>
        <a:p>
          <a:endParaRPr lang="ru-RU"/>
        </a:p>
      </dgm:t>
    </dgm:pt>
  </dgm:ptLst>
  <dgm:cxnLst>
    <dgm:cxn modelId="{D35857FA-527D-4EEA-8F38-D5BA695A2D70}" srcId="{FA50BDD4-20B0-4FFB-AD3F-C6B53C2FC748}" destId="{B7B01510-4F7B-4CF4-9750-FE812A00BCE1}" srcOrd="0" destOrd="0" parTransId="{78E2E742-E186-469C-8AF3-BF0D0DE9A0A6}" sibTransId="{324ED1D7-BFD4-4006-A6D1-F5C842104347}"/>
    <dgm:cxn modelId="{6CE60F3A-2439-470E-B630-F3F8DC2BB3B5}" type="presOf" srcId="{FA50BDD4-20B0-4FFB-AD3F-C6B53C2FC748}" destId="{D40F5F7D-883F-4941-AB6B-CB954FED6E7E}" srcOrd="0" destOrd="0" presId="urn:microsoft.com/office/officeart/2005/8/layout/pyramid2"/>
    <dgm:cxn modelId="{8ED475C3-A244-499F-B1A1-6E6D41AC8A55}" type="presOf" srcId="{B7B01510-4F7B-4CF4-9750-FE812A00BCE1}" destId="{5714493B-7284-4EFA-BAB3-9FDFBC37A866}" srcOrd="0" destOrd="0" presId="urn:microsoft.com/office/officeart/2005/8/layout/pyramid2"/>
    <dgm:cxn modelId="{B3F05C1E-DC9B-46AB-914C-5C861DA4B006}" type="presOf" srcId="{CA95D38A-DB17-47AD-A6E4-FCE2BF5ED21D}" destId="{1BD5685D-18AB-4B94-B873-D3A3A8782695}" srcOrd="0" destOrd="0" presId="urn:microsoft.com/office/officeart/2005/8/layout/pyramid2"/>
    <dgm:cxn modelId="{616FC07C-E178-4282-AF11-8D0FE445E5E3}" srcId="{FA50BDD4-20B0-4FFB-AD3F-C6B53C2FC748}" destId="{CA95D38A-DB17-47AD-A6E4-FCE2BF5ED21D}" srcOrd="1" destOrd="0" parTransId="{EDE3F37D-E2C0-420A-A466-0368C1233C4A}" sibTransId="{7249A900-A309-46ED-8AC8-2F9D20850F4D}"/>
    <dgm:cxn modelId="{98B34B08-1243-47C3-B30D-864555FC2558}" type="presParOf" srcId="{D40F5F7D-883F-4941-AB6B-CB954FED6E7E}" destId="{B788E8DF-D91D-43E9-9ADA-078747DCF4BC}" srcOrd="0" destOrd="0" presId="urn:microsoft.com/office/officeart/2005/8/layout/pyramid2"/>
    <dgm:cxn modelId="{1E796ADD-3247-4BAF-8A46-4BECF39EA9F9}" type="presParOf" srcId="{D40F5F7D-883F-4941-AB6B-CB954FED6E7E}" destId="{0490B35E-CA1A-4CB4-933B-A5A714B32038}" srcOrd="1" destOrd="0" presId="urn:microsoft.com/office/officeart/2005/8/layout/pyramid2"/>
    <dgm:cxn modelId="{27B37867-BE5B-43C1-A26C-424B34FE118E}" type="presParOf" srcId="{0490B35E-CA1A-4CB4-933B-A5A714B32038}" destId="{5714493B-7284-4EFA-BAB3-9FDFBC37A866}" srcOrd="0" destOrd="0" presId="urn:microsoft.com/office/officeart/2005/8/layout/pyramid2"/>
    <dgm:cxn modelId="{E1B959B5-4E48-450B-B344-B82A8C736F63}" type="presParOf" srcId="{0490B35E-CA1A-4CB4-933B-A5A714B32038}" destId="{DD2E6558-D7C4-47C9-8AC9-6CB62A45942F}" srcOrd="1" destOrd="0" presId="urn:microsoft.com/office/officeart/2005/8/layout/pyramid2"/>
    <dgm:cxn modelId="{5612E15F-F36C-4835-BCEE-ACB379B16247}" type="presParOf" srcId="{0490B35E-CA1A-4CB4-933B-A5A714B32038}" destId="{1BD5685D-18AB-4B94-B873-D3A3A8782695}" srcOrd="2" destOrd="0" presId="urn:microsoft.com/office/officeart/2005/8/layout/pyramid2"/>
    <dgm:cxn modelId="{BCAB8FA5-DE63-476E-80B4-FECAF8FD5509}" type="presParOf" srcId="{0490B35E-CA1A-4CB4-933B-A5A714B32038}" destId="{CB2079CC-68F0-4EC6-966C-F96EF6E4F0FE}" srcOrd="3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CC22F0-C930-4436-A556-7D01EA58142B}" type="doc">
      <dgm:prSet loTypeId="urn:microsoft.com/office/officeart/2005/8/layout/arrow2" loCatId="process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3156C49-3979-4F97-BBE7-2537AC9F2676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400" dirty="0" smtClean="0">
              <a:cs typeface="Times New Roman" pitchFamily="18" charset="0"/>
            </a:rPr>
            <a:t>Обучение специалистов ДОУ  в т. ч. руководителей </a:t>
          </a:r>
          <a:endParaRPr lang="ru-RU" sz="2400" dirty="0"/>
        </a:p>
      </dgm:t>
    </dgm:pt>
    <dgm:pt modelId="{DBBAFE20-8B52-493D-9BF0-8A4CB198F366}" type="parTrans" cxnId="{BE3C4C8D-3C88-4760-B3D6-404B62D0680B}">
      <dgm:prSet/>
      <dgm:spPr/>
      <dgm:t>
        <a:bodyPr/>
        <a:lstStyle/>
        <a:p>
          <a:endParaRPr lang="ru-RU"/>
        </a:p>
      </dgm:t>
    </dgm:pt>
    <dgm:pt modelId="{EDEF07F3-9632-4959-9CB3-54965C499134}" type="sibTrans" cxnId="{BE3C4C8D-3C88-4760-B3D6-404B62D0680B}">
      <dgm:prSet/>
      <dgm:spPr/>
      <dgm:t>
        <a:bodyPr/>
        <a:lstStyle/>
        <a:p>
          <a:endParaRPr lang="ru-RU"/>
        </a:p>
      </dgm:t>
    </dgm:pt>
    <dgm:pt modelId="{A214B66F-BF29-4A2B-8628-B2D298493629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400" b="0" dirty="0" smtClean="0"/>
            <a:t>Наличие консультационных пунктов ДОУ №10,54,55</a:t>
          </a:r>
        </a:p>
      </dgm:t>
    </dgm:pt>
    <dgm:pt modelId="{69DB012E-7848-4ACA-A320-ED0696E762A3}" type="parTrans" cxnId="{16426094-648B-4EB0-A3E5-A8D7FB1A5591}">
      <dgm:prSet/>
      <dgm:spPr/>
      <dgm:t>
        <a:bodyPr/>
        <a:lstStyle/>
        <a:p>
          <a:endParaRPr lang="ru-RU"/>
        </a:p>
      </dgm:t>
    </dgm:pt>
    <dgm:pt modelId="{AEED1010-7FD3-4217-9474-4F1A94954770}" type="sibTrans" cxnId="{16426094-648B-4EB0-A3E5-A8D7FB1A5591}">
      <dgm:prSet/>
      <dgm:spPr/>
      <dgm:t>
        <a:bodyPr/>
        <a:lstStyle/>
        <a:p>
          <a:endParaRPr lang="ru-RU"/>
        </a:p>
      </dgm:t>
    </dgm:pt>
    <dgm:pt modelId="{C5184954-4412-4EC4-A8D3-59D96AA148DE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400" b="0" dirty="0" smtClean="0"/>
            <a:t>Модели инклюзивного образования</a:t>
          </a:r>
          <a:endParaRPr lang="ru-RU" sz="2400" b="0" dirty="0"/>
        </a:p>
      </dgm:t>
    </dgm:pt>
    <dgm:pt modelId="{10CA8B9D-330F-43B0-8BA5-6F78C0746363}" type="parTrans" cxnId="{B2B168A3-5A80-48A7-8786-4EF84B7D0CA4}">
      <dgm:prSet/>
      <dgm:spPr/>
      <dgm:t>
        <a:bodyPr/>
        <a:lstStyle/>
        <a:p>
          <a:endParaRPr lang="ru-RU"/>
        </a:p>
      </dgm:t>
    </dgm:pt>
    <dgm:pt modelId="{BD70711A-D16F-4C1B-94BC-7CA95D2D5ADE}" type="sibTrans" cxnId="{B2B168A3-5A80-48A7-8786-4EF84B7D0CA4}">
      <dgm:prSet/>
      <dgm:spPr/>
      <dgm:t>
        <a:bodyPr/>
        <a:lstStyle/>
        <a:p>
          <a:endParaRPr lang="ru-RU"/>
        </a:p>
      </dgm:t>
    </dgm:pt>
    <dgm:pt modelId="{9FD0F0DD-FDEC-4617-8385-D38662116376}" type="pres">
      <dgm:prSet presAssocID="{13CC22F0-C930-4436-A556-7D01EA58142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97E986-1ADB-462A-8189-1943620E35FB}" type="pres">
      <dgm:prSet presAssocID="{13CC22F0-C930-4436-A556-7D01EA58142B}" presName="arrow" presStyleLbl="bgShp" presStyleIdx="0" presStyleCnt="1" custScaleY="105129"/>
      <dgm:spPr/>
      <dgm:t>
        <a:bodyPr/>
        <a:lstStyle/>
        <a:p>
          <a:endParaRPr lang="ru-RU"/>
        </a:p>
      </dgm:t>
    </dgm:pt>
    <dgm:pt modelId="{420DCEA5-6E76-4C25-9307-DE5E24CC2AD3}" type="pres">
      <dgm:prSet presAssocID="{13CC22F0-C930-4436-A556-7D01EA58142B}" presName="arrowDiagram3" presStyleCnt="0"/>
      <dgm:spPr/>
      <dgm:t>
        <a:bodyPr/>
        <a:lstStyle/>
        <a:p>
          <a:endParaRPr lang="ru-RU"/>
        </a:p>
      </dgm:t>
    </dgm:pt>
    <dgm:pt modelId="{EA76964C-2850-462B-BF8B-D7701F15FC57}" type="pres">
      <dgm:prSet presAssocID="{03156C49-3979-4F97-BBE7-2537AC9F2676}" presName="bullet3a" presStyleLbl="node1" presStyleIdx="0" presStyleCnt="3" custScaleX="213831" custScaleY="190431" custLinFactX="-18883" custLinFactY="90431" custLinFactNeighborX="-100000" custLinFactNeighborY="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9E8284-34CF-40B9-9B54-B015C9E6A7FA}" type="pres">
      <dgm:prSet presAssocID="{03156C49-3979-4F97-BBE7-2537AC9F2676}" presName="textBox3a" presStyleLbl="revTx" presStyleIdx="0" presStyleCnt="3" custScaleX="323763" custScaleY="59214" custLinFactNeighborX="65774" custLinFactNeighborY="44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35434-6153-4C74-BE1A-9D79A8400F6A}" type="pres">
      <dgm:prSet presAssocID="{A214B66F-BF29-4A2B-8628-B2D298493629}" presName="bullet3b" presStyleLbl="node1" presStyleIdx="1" presStyleCnt="3" custScaleX="171509" custScaleY="156936" custLinFactNeighborX="26124" custLinFactNeighborY="-2612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B75799B-3522-4B60-8CF3-55EC41AAA41A}" type="pres">
      <dgm:prSet presAssocID="{A214B66F-BF29-4A2B-8628-B2D298493629}" presName="textBox3b" presStyleLbl="revTx" presStyleIdx="1" presStyleCnt="3" custScaleX="299365" custScaleY="39107" custLinFactNeighborX="4556" custLinFactNeighborY="-14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AFECE4-4853-44D5-8A69-4902406B6134}" type="pres">
      <dgm:prSet presAssocID="{C5184954-4412-4EC4-A8D3-59D96AA148DE}" presName="bullet3c" presStyleLbl="node1" presStyleIdx="2" presStyleCnt="3" custScaleX="131011" custScaleY="137779" custLinFactX="100000" custLinFactY="-39941" custLinFactNeighborX="161793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9A89CB3-FA4A-405A-8F87-3B916D276281}" type="pres">
      <dgm:prSet presAssocID="{C5184954-4412-4EC4-A8D3-59D96AA148DE}" presName="textBox3c" presStyleLbl="revTx" presStyleIdx="2" presStyleCnt="3" custScaleX="278262" custScaleY="22179" custLinFactNeighborX="-5895" custLinFactNeighborY="-44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B168A3-5A80-48A7-8786-4EF84B7D0CA4}" srcId="{13CC22F0-C930-4436-A556-7D01EA58142B}" destId="{C5184954-4412-4EC4-A8D3-59D96AA148DE}" srcOrd="2" destOrd="0" parTransId="{10CA8B9D-330F-43B0-8BA5-6F78C0746363}" sibTransId="{BD70711A-D16F-4C1B-94BC-7CA95D2D5ADE}"/>
    <dgm:cxn modelId="{FC1DB293-BA88-46A9-A172-75CA1A6F9590}" type="presOf" srcId="{13CC22F0-C930-4436-A556-7D01EA58142B}" destId="{9FD0F0DD-FDEC-4617-8385-D38662116376}" srcOrd="0" destOrd="0" presId="urn:microsoft.com/office/officeart/2005/8/layout/arrow2"/>
    <dgm:cxn modelId="{E606F5FE-8994-4074-9DB1-11522FD5F5D2}" type="presOf" srcId="{A214B66F-BF29-4A2B-8628-B2D298493629}" destId="{CB75799B-3522-4B60-8CF3-55EC41AAA41A}" srcOrd="0" destOrd="0" presId="urn:microsoft.com/office/officeart/2005/8/layout/arrow2"/>
    <dgm:cxn modelId="{BE3C4C8D-3C88-4760-B3D6-404B62D0680B}" srcId="{13CC22F0-C930-4436-A556-7D01EA58142B}" destId="{03156C49-3979-4F97-BBE7-2537AC9F2676}" srcOrd="0" destOrd="0" parTransId="{DBBAFE20-8B52-493D-9BF0-8A4CB198F366}" sibTransId="{EDEF07F3-9632-4959-9CB3-54965C499134}"/>
    <dgm:cxn modelId="{16426094-648B-4EB0-A3E5-A8D7FB1A5591}" srcId="{13CC22F0-C930-4436-A556-7D01EA58142B}" destId="{A214B66F-BF29-4A2B-8628-B2D298493629}" srcOrd="1" destOrd="0" parTransId="{69DB012E-7848-4ACA-A320-ED0696E762A3}" sibTransId="{AEED1010-7FD3-4217-9474-4F1A94954770}"/>
    <dgm:cxn modelId="{D49E2803-175E-4073-AB23-65F6F68033FB}" type="presOf" srcId="{C5184954-4412-4EC4-A8D3-59D96AA148DE}" destId="{19A89CB3-FA4A-405A-8F87-3B916D276281}" srcOrd="0" destOrd="0" presId="urn:microsoft.com/office/officeart/2005/8/layout/arrow2"/>
    <dgm:cxn modelId="{EB5CCAB7-6C7B-40F5-AD89-4108625D21E1}" type="presOf" srcId="{03156C49-3979-4F97-BBE7-2537AC9F2676}" destId="{F59E8284-34CF-40B9-9B54-B015C9E6A7FA}" srcOrd="0" destOrd="0" presId="urn:microsoft.com/office/officeart/2005/8/layout/arrow2"/>
    <dgm:cxn modelId="{86EE24C6-8B8D-4369-95BE-83BF1FC62885}" type="presParOf" srcId="{9FD0F0DD-FDEC-4617-8385-D38662116376}" destId="{9C97E986-1ADB-462A-8189-1943620E35FB}" srcOrd="0" destOrd="0" presId="urn:microsoft.com/office/officeart/2005/8/layout/arrow2"/>
    <dgm:cxn modelId="{A67121CC-B6F8-44F1-90BA-3CBD571658DA}" type="presParOf" srcId="{9FD0F0DD-FDEC-4617-8385-D38662116376}" destId="{420DCEA5-6E76-4C25-9307-DE5E24CC2AD3}" srcOrd="1" destOrd="0" presId="urn:microsoft.com/office/officeart/2005/8/layout/arrow2"/>
    <dgm:cxn modelId="{D0C34735-E3C6-467C-B21D-FE777F3C627B}" type="presParOf" srcId="{420DCEA5-6E76-4C25-9307-DE5E24CC2AD3}" destId="{EA76964C-2850-462B-BF8B-D7701F15FC57}" srcOrd="0" destOrd="0" presId="urn:microsoft.com/office/officeart/2005/8/layout/arrow2"/>
    <dgm:cxn modelId="{1438FF91-E37C-447F-97E1-A931FCA4780C}" type="presParOf" srcId="{420DCEA5-6E76-4C25-9307-DE5E24CC2AD3}" destId="{F59E8284-34CF-40B9-9B54-B015C9E6A7FA}" srcOrd="1" destOrd="0" presId="urn:microsoft.com/office/officeart/2005/8/layout/arrow2"/>
    <dgm:cxn modelId="{40E2A12E-B03B-4E8B-9559-B95420EC0F5F}" type="presParOf" srcId="{420DCEA5-6E76-4C25-9307-DE5E24CC2AD3}" destId="{14135434-6153-4C74-BE1A-9D79A8400F6A}" srcOrd="2" destOrd="0" presId="urn:microsoft.com/office/officeart/2005/8/layout/arrow2"/>
    <dgm:cxn modelId="{5B349EDC-6FC1-4C73-B9CA-5F29EB637D73}" type="presParOf" srcId="{420DCEA5-6E76-4C25-9307-DE5E24CC2AD3}" destId="{CB75799B-3522-4B60-8CF3-55EC41AAA41A}" srcOrd="3" destOrd="0" presId="urn:microsoft.com/office/officeart/2005/8/layout/arrow2"/>
    <dgm:cxn modelId="{9B344B4B-AA27-4708-8B7D-1DB644AD6C0D}" type="presParOf" srcId="{420DCEA5-6E76-4C25-9307-DE5E24CC2AD3}" destId="{E9AFECE4-4853-44D5-8A69-4902406B6134}" srcOrd="4" destOrd="0" presId="urn:microsoft.com/office/officeart/2005/8/layout/arrow2"/>
    <dgm:cxn modelId="{42C840DD-C191-4C24-93A9-452CD1A1EEC9}" type="presParOf" srcId="{420DCEA5-6E76-4C25-9307-DE5E24CC2AD3}" destId="{19A89CB3-FA4A-405A-8F87-3B916D27628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E2A45A-3213-4288-83C1-40A15F0DBEBC}" type="doc">
      <dgm:prSet loTypeId="urn:microsoft.com/office/officeart/2005/8/layout/funnel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F000B34-6103-4180-8EBF-04E30CA205C2}">
      <dgm:prSet phldrT="[Текст]" custT="1"/>
      <dgm:spPr/>
      <dgm:t>
        <a:bodyPr/>
        <a:lstStyle/>
        <a:p>
          <a:r>
            <a:rPr lang="ru-RU" sz="3600" dirty="0" smtClean="0"/>
            <a:t>Инклюзивное образование</a:t>
          </a:r>
          <a:endParaRPr lang="ru-RU" sz="3600" dirty="0"/>
        </a:p>
      </dgm:t>
    </dgm:pt>
    <dgm:pt modelId="{F41F4F90-9DD0-46D4-8060-418CC586C1AF}" type="parTrans" cxnId="{EE409EB0-EA4F-45CA-8C1E-8AA60FC1C1E5}">
      <dgm:prSet/>
      <dgm:spPr/>
      <dgm:t>
        <a:bodyPr/>
        <a:lstStyle/>
        <a:p>
          <a:endParaRPr lang="ru-RU"/>
        </a:p>
      </dgm:t>
    </dgm:pt>
    <dgm:pt modelId="{08B6CFE5-ECBF-420F-AA80-F2DF57B2706E}" type="sibTrans" cxnId="{EE409EB0-EA4F-45CA-8C1E-8AA60FC1C1E5}">
      <dgm:prSet/>
      <dgm:spPr/>
      <dgm:t>
        <a:bodyPr/>
        <a:lstStyle/>
        <a:p>
          <a:endParaRPr lang="ru-RU"/>
        </a:p>
      </dgm:t>
    </dgm:pt>
    <dgm:pt modelId="{20360FEA-9E8F-41AD-BA29-07867C985BD3}" type="pres">
      <dgm:prSet presAssocID="{36E2A45A-3213-4288-83C1-40A15F0DBEB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F73DE1-B941-446D-8CE0-9813D1BEF003}" type="pres">
      <dgm:prSet presAssocID="{36E2A45A-3213-4288-83C1-40A15F0DBEBC}" presName="ellipse" presStyleLbl="trBgShp" presStyleIdx="0" presStyleCnt="1" custScaleY="158339" custLinFactNeighborX="-7317" custLinFactNeighborY="62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31BC61B-8D3E-486C-9B47-AAA5D30481BE}" type="pres">
      <dgm:prSet presAssocID="{36E2A45A-3213-4288-83C1-40A15F0DBEBC}" presName="arrow1" presStyleLbl="fgShp" presStyleIdx="0" presStyleCnt="1" custLinFactY="-380378" custLinFactNeighborX="-40984" custLinFactNeighborY="-4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C4DE8A-95DB-41DB-8DE0-C0A64CEB474F}" type="pres">
      <dgm:prSet presAssocID="{36E2A45A-3213-4288-83C1-40A15F0DBEBC}" presName="rectangle" presStyleLbl="revTx" presStyleIdx="0" presStyleCnt="1" custLinFactY="-185720" custLinFactNeighborX="-3327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E008C-0C4E-4417-B090-CA4349289C4F}" type="pres">
      <dgm:prSet presAssocID="{36E2A45A-3213-4288-83C1-40A15F0DBEBC}" presName="funnel" presStyleLbl="trAlignAcc1" presStyleIdx="0" presStyleCnt="1" custLinFactNeighborX="-6741" custLinFactNeighborY="-4271"/>
      <dgm:spPr/>
    </dgm:pt>
  </dgm:ptLst>
  <dgm:cxnLst>
    <dgm:cxn modelId="{3539730F-EBA5-4FDB-947E-7DA3213FF045}" type="presOf" srcId="{2F000B34-6103-4180-8EBF-04E30CA205C2}" destId="{6CC4DE8A-95DB-41DB-8DE0-C0A64CEB474F}" srcOrd="0" destOrd="0" presId="urn:microsoft.com/office/officeart/2005/8/layout/funnel1"/>
    <dgm:cxn modelId="{EE409EB0-EA4F-45CA-8C1E-8AA60FC1C1E5}" srcId="{36E2A45A-3213-4288-83C1-40A15F0DBEBC}" destId="{2F000B34-6103-4180-8EBF-04E30CA205C2}" srcOrd="0" destOrd="0" parTransId="{F41F4F90-9DD0-46D4-8060-418CC586C1AF}" sibTransId="{08B6CFE5-ECBF-420F-AA80-F2DF57B2706E}"/>
    <dgm:cxn modelId="{B6A2FE65-162D-4BE5-A6C5-9F6FA95FB8BA}" type="presOf" srcId="{36E2A45A-3213-4288-83C1-40A15F0DBEBC}" destId="{20360FEA-9E8F-41AD-BA29-07867C985BD3}" srcOrd="0" destOrd="0" presId="urn:microsoft.com/office/officeart/2005/8/layout/funnel1"/>
    <dgm:cxn modelId="{3B6A8820-5130-42EC-88C6-A0171924FA25}" type="presParOf" srcId="{20360FEA-9E8F-41AD-BA29-07867C985BD3}" destId="{B2F73DE1-B941-446D-8CE0-9813D1BEF003}" srcOrd="0" destOrd="0" presId="urn:microsoft.com/office/officeart/2005/8/layout/funnel1"/>
    <dgm:cxn modelId="{4030AB60-DF7F-41B7-818C-919F685B4068}" type="presParOf" srcId="{20360FEA-9E8F-41AD-BA29-07867C985BD3}" destId="{931BC61B-8D3E-486C-9B47-AAA5D30481BE}" srcOrd="1" destOrd="0" presId="urn:microsoft.com/office/officeart/2005/8/layout/funnel1"/>
    <dgm:cxn modelId="{BF1CEDF2-E2FD-4455-9B9A-3CED29E2E34C}" type="presParOf" srcId="{20360FEA-9E8F-41AD-BA29-07867C985BD3}" destId="{6CC4DE8A-95DB-41DB-8DE0-C0A64CEB474F}" srcOrd="2" destOrd="0" presId="urn:microsoft.com/office/officeart/2005/8/layout/funnel1"/>
    <dgm:cxn modelId="{3AEBE103-2922-48D1-B39C-4F29A34C6806}" type="presParOf" srcId="{20360FEA-9E8F-41AD-BA29-07867C985BD3}" destId="{BDEE008C-0C4E-4417-B090-CA4349289C4F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60932F-6768-4D1F-86B7-B9D1C5865058}" type="doc">
      <dgm:prSet loTypeId="urn:microsoft.com/office/officeart/2008/layout/AlternatingHexagons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E763D5A5-0EA9-4D1F-96D8-CA4FC246284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Дополнительное образование</a:t>
          </a:r>
        </a:p>
        <a:p>
          <a:endParaRPr lang="ru-RU" sz="1400" b="1" dirty="0">
            <a:solidFill>
              <a:srgbClr val="C00000"/>
            </a:solidFill>
          </a:endParaRPr>
        </a:p>
      </dgm:t>
    </dgm:pt>
    <dgm:pt modelId="{4B29E8E9-0BDB-4BBF-ABAA-11C6CE025734}" type="parTrans" cxnId="{3D699BC3-726C-4138-A45A-625CD3465666}">
      <dgm:prSet/>
      <dgm:spPr/>
      <dgm:t>
        <a:bodyPr/>
        <a:lstStyle/>
        <a:p>
          <a:endParaRPr lang="ru-RU"/>
        </a:p>
      </dgm:t>
    </dgm:pt>
    <dgm:pt modelId="{F6EFD7FA-AEF8-4753-A702-458298DB7467}" type="sibTrans" cxnId="{3D699BC3-726C-4138-A45A-625CD3465666}">
      <dgm:prSet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Воспитание </a:t>
          </a:r>
          <a:r>
            <a:rPr lang="ru-RU" sz="1800" b="1" dirty="0" err="1" smtClean="0">
              <a:solidFill>
                <a:srgbClr val="C00000"/>
              </a:solidFill>
            </a:rPr>
            <a:t>личност</a:t>
          </a:r>
          <a:r>
            <a:rPr lang="ru-RU" sz="1800" b="1" dirty="0" smtClean="0">
              <a:solidFill>
                <a:srgbClr val="C00000"/>
              </a:solidFill>
            </a:rPr>
            <a:t> и </a:t>
          </a:r>
          <a:r>
            <a:rPr lang="ru-RU" sz="1800" b="1" dirty="0" err="1" smtClean="0">
              <a:solidFill>
                <a:srgbClr val="C00000"/>
              </a:solidFill>
            </a:rPr>
            <a:t>граждани</a:t>
          </a:r>
          <a:r>
            <a:rPr lang="ru-RU" sz="1800" b="1" dirty="0" smtClean="0">
              <a:solidFill>
                <a:srgbClr val="C00000"/>
              </a:solidFill>
            </a:rPr>
            <a:t> на</a:t>
          </a:r>
          <a:endParaRPr lang="ru-RU" sz="1800" b="1" dirty="0">
            <a:solidFill>
              <a:srgbClr val="C00000"/>
            </a:solidFill>
          </a:endParaRPr>
        </a:p>
      </dgm:t>
    </dgm:pt>
    <dgm:pt modelId="{C26779F3-2B09-47B7-94BA-CA7E973DB7C3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600" b="0" dirty="0" smtClean="0">
              <a:solidFill>
                <a:srgbClr val="C00000"/>
              </a:solidFill>
            </a:rPr>
            <a:t>Создание маркетинговой службы в ДОО</a:t>
          </a:r>
          <a:endParaRPr lang="ru-RU" sz="1600" b="0" dirty="0"/>
        </a:p>
      </dgm:t>
    </dgm:pt>
    <dgm:pt modelId="{9AB8F707-BD44-4442-9807-AB9BA26BC5F7}" type="parTrans" cxnId="{EBBEAA0C-B934-4D5D-958A-643C12308A57}">
      <dgm:prSet/>
      <dgm:spPr/>
      <dgm:t>
        <a:bodyPr/>
        <a:lstStyle/>
        <a:p>
          <a:endParaRPr lang="ru-RU"/>
        </a:p>
      </dgm:t>
    </dgm:pt>
    <dgm:pt modelId="{2433AACB-4E54-4A51-934D-7B329179FE46}" type="sibTrans" cxnId="{EBBEAA0C-B934-4D5D-958A-643C12308A57}">
      <dgm:prSet/>
      <dgm:spPr/>
      <dgm:t>
        <a:bodyPr/>
        <a:lstStyle/>
        <a:p>
          <a:endParaRPr lang="ru-RU"/>
        </a:p>
      </dgm:t>
    </dgm:pt>
    <dgm:pt modelId="{FA825807-001D-49A4-8087-E3CF9D1D0EB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Ключевые позиции рег. проектов (</a:t>
          </a:r>
          <a:r>
            <a:rPr lang="ru-RU" sz="1400" b="1" dirty="0" err="1" smtClean="0">
              <a:solidFill>
                <a:srgbClr val="C00000"/>
              </a:solidFill>
            </a:rPr>
            <a:t>функц</a:t>
          </a:r>
          <a:r>
            <a:rPr lang="ru-RU" sz="1400" b="1" dirty="0" smtClean="0">
              <a:solidFill>
                <a:srgbClr val="C00000"/>
              </a:solidFill>
            </a:rPr>
            <a:t>. грамотности</a:t>
          </a:r>
          <a:r>
            <a:rPr lang="ru-RU" sz="1200" b="1" dirty="0" smtClean="0">
              <a:solidFill>
                <a:srgbClr val="C00000"/>
              </a:solidFill>
            </a:rPr>
            <a:t>) </a:t>
          </a:r>
        </a:p>
        <a:p>
          <a:endParaRPr lang="ru-RU" sz="1200" b="1" dirty="0">
            <a:solidFill>
              <a:srgbClr val="C00000"/>
            </a:solidFill>
          </a:endParaRPr>
        </a:p>
      </dgm:t>
    </dgm:pt>
    <dgm:pt modelId="{C9147DEF-DB27-4951-A173-0E1E5F142692}" type="parTrans" cxnId="{BCA8EB04-2AFE-4A20-9AE5-6EC47489F978}">
      <dgm:prSet/>
      <dgm:spPr/>
      <dgm:t>
        <a:bodyPr/>
        <a:lstStyle/>
        <a:p>
          <a:endParaRPr lang="ru-RU"/>
        </a:p>
      </dgm:t>
    </dgm:pt>
    <dgm:pt modelId="{35C98528-CC57-4A7B-8648-2F4D437BC13F}" type="sibTrans" cxnId="{BCA8EB04-2AFE-4A20-9AE5-6EC47489F978}">
      <dgm:prSet custT="1"/>
      <dgm:spPr/>
      <dgm:t>
        <a:bodyPr/>
        <a:lstStyle/>
        <a:p>
          <a:r>
            <a:rPr lang="ru-RU" sz="1400" dirty="0" smtClean="0">
              <a:solidFill>
                <a:srgbClr val="C00000"/>
              </a:solidFill>
            </a:rPr>
            <a:t>Актуализация раннего возраста (</a:t>
          </a:r>
          <a:r>
            <a:rPr lang="ru-RU" sz="1400" dirty="0" err="1" smtClean="0">
              <a:solidFill>
                <a:srgbClr val="C00000"/>
              </a:solidFill>
            </a:rPr>
            <a:t>конс</a:t>
          </a:r>
          <a:r>
            <a:rPr lang="ru-RU" sz="1400" dirty="0" smtClean="0">
              <a:solidFill>
                <a:srgbClr val="C00000"/>
              </a:solidFill>
            </a:rPr>
            <a:t>. центры , </a:t>
          </a:r>
          <a:r>
            <a:rPr lang="ru-RU" sz="1400" dirty="0" err="1" smtClean="0">
              <a:solidFill>
                <a:srgbClr val="C00000"/>
              </a:solidFill>
            </a:rPr>
            <a:t>вариатив</a:t>
          </a:r>
          <a:r>
            <a:rPr lang="ru-RU" sz="1400" dirty="0" smtClean="0">
              <a:solidFill>
                <a:srgbClr val="C00000"/>
              </a:solidFill>
            </a:rPr>
            <a:t>)</a:t>
          </a:r>
          <a:endParaRPr lang="ru-RU" sz="1400" dirty="0">
            <a:solidFill>
              <a:srgbClr val="C00000"/>
            </a:solidFill>
          </a:endParaRPr>
        </a:p>
      </dgm:t>
    </dgm:pt>
    <dgm:pt modelId="{04D336F5-362F-4DBE-B17A-8F7FBCE099F3}">
      <dgm:prSet phldrT="[Текст]"/>
      <dgm:spPr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dirty="0" smtClean="0"/>
            <a:t>Реализация государственной программы «Десятилетие детства»</a:t>
          </a:r>
        </a:p>
        <a:p>
          <a:r>
            <a:rPr lang="ru-RU" dirty="0" smtClean="0"/>
            <a:t>(2018-2027)</a:t>
          </a:r>
          <a:endParaRPr lang="ru-RU" dirty="0"/>
        </a:p>
      </dgm:t>
    </dgm:pt>
    <dgm:pt modelId="{26EEE364-CC3B-4551-826C-211229A5AB75}" type="parTrans" cxnId="{9B36A10F-FF30-4444-BEAD-386AB7122283}">
      <dgm:prSet/>
      <dgm:spPr/>
      <dgm:t>
        <a:bodyPr/>
        <a:lstStyle/>
        <a:p>
          <a:endParaRPr lang="ru-RU"/>
        </a:p>
      </dgm:t>
    </dgm:pt>
    <dgm:pt modelId="{4D4ED2D9-444E-4714-ACE5-9CC90306BAC3}" type="sibTrans" cxnId="{9B36A10F-FF30-4444-BEAD-386AB7122283}">
      <dgm:prSet/>
      <dgm:spPr/>
      <dgm:t>
        <a:bodyPr/>
        <a:lstStyle/>
        <a:p>
          <a:endParaRPr lang="ru-RU"/>
        </a:p>
      </dgm:t>
    </dgm:pt>
    <dgm:pt modelId="{79366C8B-10BD-44E4-86F7-1502AAA4482B}">
      <dgm:prSet phldrT="[Текст]" custT="1"/>
      <dgm:spPr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600" dirty="0" smtClean="0">
              <a:solidFill>
                <a:srgbClr val="C00000"/>
              </a:solidFill>
            </a:rPr>
            <a:t>Использование </a:t>
          </a:r>
          <a:r>
            <a:rPr lang="ru-RU" sz="1600" dirty="0" err="1" smtClean="0">
              <a:solidFill>
                <a:srgbClr val="C00000"/>
              </a:solidFill>
            </a:rPr>
            <a:t>ресуров</a:t>
          </a:r>
          <a:r>
            <a:rPr lang="ru-RU" sz="1600" dirty="0" smtClean="0">
              <a:solidFill>
                <a:srgbClr val="C00000"/>
              </a:solidFill>
            </a:rPr>
            <a:t> культ., спорт., </a:t>
          </a:r>
          <a:r>
            <a:rPr lang="ru-RU" sz="1600" dirty="0" err="1" smtClean="0">
              <a:solidFill>
                <a:srgbClr val="C00000"/>
              </a:solidFill>
            </a:rPr>
            <a:t>учрежд</a:t>
          </a:r>
          <a:endParaRPr lang="ru-RU" sz="1600" dirty="0"/>
        </a:p>
      </dgm:t>
    </dgm:pt>
    <dgm:pt modelId="{7F15CCED-5231-408D-89CA-B3B0E350BCA3}" type="parTrans" cxnId="{A4BF84BD-AB7F-404F-B7F0-374FE1D2B6AD}">
      <dgm:prSet/>
      <dgm:spPr/>
      <dgm:t>
        <a:bodyPr/>
        <a:lstStyle/>
        <a:p>
          <a:endParaRPr lang="ru-RU"/>
        </a:p>
      </dgm:t>
    </dgm:pt>
    <dgm:pt modelId="{37D622B7-8D44-4B27-92CE-FEB902F9BAF6}" type="sibTrans" cxnId="{A4BF84BD-AB7F-404F-B7F0-374FE1D2B6AD}">
      <dgm:prSet/>
      <dgm:spPr/>
      <dgm:t>
        <a:bodyPr/>
        <a:lstStyle/>
        <a:p>
          <a:endParaRPr lang="ru-RU"/>
        </a:p>
      </dgm:t>
    </dgm:pt>
    <dgm:pt modelId="{11445DF6-DE4A-4921-9EC2-7A310D633209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C00000"/>
              </a:solidFill>
            </a:rPr>
            <a:t>Сетевая форма реализации образовательных программ</a:t>
          </a:r>
          <a:endParaRPr lang="ru-RU" sz="1400" dirty="0">
            <a:solidFill>
              <a:srgbClr val="C00000"/>
            </a:solidFill>
          </a:endParaRPr>
        </a:p>
      </dgm:t>
    </dgm:pt>
    <dgm:pt modelId="{17B8B9F9-C933-4FA2-87E3-63CA7025033A}" type="sibTrans" cxnId="{B3DD4C1D-2AE4-4BAB-977D-F3444AF8D738}">
      <dgm:prSet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Инклюзивное образование</a:t>
          </a:r>
          <a:endParaRPr lang="ru-RU" dirty="0">
            <a:solidFill>
              <a:srgbClr val="C00000"/>
            </a:solidFill>
          </a:endParaRPr>
        </a:p>
      </dgm:t>
    </dgm:pt>
    <dgm:pt modelId="{9502015B-7EE6-4228-823A-CAC5CCDF2002}" type="parTrans" cxnId="{B3DD4C1D-2AE4-4BAB-977D-F3444AF8D738}">
      <dgm:prSet/>
      <dgm:spPr/>
      <dgm:t>
        <a:bodyPr/>
        <a:lstStyle/>
        <a:p>
          <a:endParaRPr lang="ru-RU"/>
        </a:p>
      </dgm:t>
    </dgm:pt>
    <dgm:pt modelId="{D327541B-A971-414C-8D84-7C7D8C19DF99}" type="pres">
      <dgm:prSet presAssocID="{5560932F-6768-4D1F-86B7-B9D1C5865058}" presName="Name0" presStyleCnt="0">
        <dgm:presLayoutVars>
          <dgm:chMax/>
          <dgm:chPref/>
          <dgm:dir/>
          <dgm:animLvl val="lvl"/>
        </dgm:presLayoutVars>
      </dgm:prSet>
      <dgm:spPr/>
    </dgm:pt>
    <dgm:pt modelId="{2B5388CF-DE2C-4566-99BE-683761621887}" type="pres">
      <dgm:prSet presAssocID="{E763D5A5-0EA9-4D1F-96D8-CA4FC2462843}" presName="composite" presStyleCnt="0"/>
      <dgm:spPr/>
    </dgm:pt>
    <dgm:pt modelId="{09C429E2-A95C-4EDF-8814-A218A0086A6A}" type="pres">
      <dgm:prSet presAssocID="{E763D5A5-0EA9-4D1F-96D8-CA4FC246284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9EAA8-75FF-4708-B1B0-338129538B10}" type="pres">
      <dgm:prSet presAssocID="{E763D5A5-0EA9-4D1F-96D8-CA4FC2462843}" presName="Childtext1" presStyleLbl="revTx" presStyleIdx="0" presStyleCnt="3" custLinFactNeighborX="7271" custLinFactNeighborY="-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0FC9B-492C-440B-B310-0412F69A70A5}" type="pres">
      <dgm:prSet presAssocID="{E763D5A5-0EA9-4D1F-96D8-CA4FC2462843}" presName="BalanceSpacing" presStyleCnt="0"/>
      <dgm:spPr/>
    </dgm:pt>
    <dgm:pt modelId="{B02DBD22-26F9-472E-94AE-1808143A9A02}" type="pres">
      <dgm:prSet presAssocID="{E763D5A5-0EA9-4D1F-96D8-CA4FC2462843}" presName="BalanceSpacing1" presStyleCnt="0"/>
      <dgm:spPr/>
    </dgm:pt>
    <dgm:pt modelId="{182E0335-59D1-4265-BC06-E16392102923}" type="pres">
      <dgm:prSet presAssocID="{F6EFD7FA-AEF8-4753-A702-458298DB7467}" presName="Accent1Text" presStyleLbl="node1" presStyleIdx="1" presStyleCnt="6"/>
      <dgm:spPr/>
    </dgm:pt>
    <dgm:pt modelId="{A26C7FB8-B705-4C67-A328-68708F5AF1D4}" type="pres">
      <dgm:prSet presAssocID="{F6EFD7FA-AEF8-4753-A702-458298DB7467}" presName="spaceBetweenRectangles" presStyleCnt="0"/>
      <dgm:spPr/>
    </dgm:pt>
    <dgm:pt modelId="{A81F47E7-8EDC-4CBD-9D5C-F537471F2BCA}" type="pres">
      <dgm:prSet presAssocID="{FA825807-001D-49A4-8087-E3CF9D1D0EBE}" presName="composite" presStyleCnt="0"/>
      <dgm:spPr/>
    </dgm:pt>
    <dgm:pt modelId="{600C02BB-0DE0-444D-ABBA-D0F97A724BBF}" type="pres">
      <dgm:prSet presAssocID="{FA825807-001D-49A4-8087-E3CF9D1D0EB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C4387-2CC6-42FD-8B5D-EC8AD64F821E}" type="pres">
      <dgm:prSet presAssocID="{FA825807-001D-49A4-8087-E3CF9D1D0EBE}" presName="Childtext1" presStyleLbl="revTx" presStyleIdx="1" presStyleCnt="3" custScaleX="130125" custLinFactNeighborX="-22544" custLinFactNeighborY="-5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9B4F8-443B-4B20-B12D-1B59E36C18D0}" type="pres">
      <dgm:prSet presAssocID="{FA825807-001D-49A4-8087-E3CF9D1D0EBE}" presName="BalanceSpacing" presStyleCnt="0"/>
      <dgm:spPr/>
    </dgm:pt>
    <dgm:pt modelId="{8F88C33C-9069-4341-93FA-DE6EA3ED2980}" type="pres">
      <dgm:prSet presAssocID="{FA825807-001D-49A4-8087-E3CF9D1D0EBE}" presName="BalanceSpacing1" presStyleCnt="0"/>
      <dgm:spPr/>
    </dgm:pt>
    <dgm:pt modelId="{F843A00B-9C64-430A-8845-146F96E9D28D}" type="pres">
      <dgm:prSet presAssocID="{35C98528-CC57-4A7B-8648-2F4D437BC13F}" presName="Accent1Text" presStyleLbl="node1" presStyleIdx="3" presStyleCnt="6" custLinFactNeighborX="-781" custLinFactNeighborY="454"/>
      <dgm:spPr/>
      <dgm:t>
        <a:bodyPr/>
        <a:lstStyle/>
        <a:p>
          <a:endParaRPr lang="ru-RU"/>
        </a:p>
      </dgm:t>
    </dgm:pt>
    <dgm:pt modelId="{584544A3-C92A-445C-932D-9A15E11E1CE6}" type="pres">
      <dgm:prSet presAssocID="{35C98528-CC57-4A7B-8648-2F4D437BC13F}" presName="spaceBetweenRectangles" presStyleCnt="0"/>
      <dgm:spPr/>
    </dgm:pt>
    <dgm:pt modelId="{FC0CC83F-9728-468F-821D-ADE959F00980}" type="pres">
      <dgm:prSet presAssocID="{11445DF6-DE4A-4921-9EC2-7A310D633209}" presName="composite" presStyleCnt="0"/>
      <dgm:spPr/>
    </dgm:pt>
    <dgm:pt modelId="{745EF1FA-3E59-49CE-A8BD-451F03CEC7F5}" type="pres">
      <dgm:prSet presAssocID="{11445DF6-DE4A-4921-9EC2-7A310D633209}" presName="Parent1" presStyleLbl="node1" presStyleIdx="4" presStyleCnt="6" custScaleX="115656" custScaleY="92180" custLinFactNeighborX="4533" custLinFactNeighborY="39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8F7EB-FD58-4830-82B0-5263A03B32C6}" type="pres">
      <dgm:prSet presAssocID="{11445DF6-DE4A-4921-9EC2-7A310D633209}" presName="Childtext1" presStyleLbl="revTx" presStyleIdx="2" presStyleCnt="3" custLinFactNeighborX="16202" custLinFactNeighborY="53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92386-08A9-4842-8EF6-4C5D49D69BF8}" type="pres">
      <dgm:prSet presAssocID="{11445DF6-DE4A-4921-9EC2-7A310D633209}" presName="BalanceSpacing" presStyleCnt="0"/>
      <dgm:spPr/>
    </dgm:pt>
    <dgm:pt modelId="{37B64DCB-F68A-4FAB-9082-B479DF9D589C}" type="pres">
      <dgm:prSet presAssocID="{11445DF6-DE4A-4921-9EC2-7A310D633209}" presName="BalanceSpacing1" presStyleCnt="0"/>
      <dgm:spPr/>
    </dgm:pt>
    <dgm:pt modelId="{42430A04-716A-4D9A-A711-BF9120615DC2}" type="pres">
      <dgm:prSet presAssocID="{17B8B9F9-C933-4FA2-87E3-63CA7025033A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B3DD4C1D-2AE4-4BAB-977D-F3444AF8D738}" srcId="{5560932F-6768-4D1F-86B7-B9D1C5865058}" destId="{11445DF6-DE4A-4921-9EC2-7A310D633209}" srcOrd="2" destOrd="0" parTransId="{9502015B-7EE6-4228-823A-CAC5CCDF2002}" sibTransId="{17B8B9F9-C933-4FA2-87E3-63CA7025033A}"/>
    <dgm:cxn modelId="{BCA8EB04-2AFE-4A20-9AE5-6EC47489F978}" srcId="{5560932F-6768-4D1F-86B7-B9D1C5865058}" destId="{FA825807-001D-49A4-8087-E3CF9D1D0EBE}" srcOrd="1" destOrd="0" parTransId="{C9147DEF-DB27-4951-A173-0E1E5F142692}" sibTransId="{35C98528-CC57-4A7B-8648-2F4D437BC13F}"/>
    <dgm:cxn modelId="{EBBEAA0C-B934-4D5D-958A-643C12308A57}" srcId="{E763D5A5-0EA9-4D1F-96D8-CA4FC2462843}" destId="{C26779F3-2B09-47B7-94BA-CA7E973DB7C3}" srcOrd="0" destOrd="0" parTransId="{9AB8F707-BD44-4442-9807-AB9BA26BC5F7}" sibTransId="{2433AACB-4E54-4A51-934D-7B329179FE46}"/>
    <dgm:cxn modelId="{B3895104-2179-4ADD-B762-8F1B6EBA25ED}" type="presOf" srcId="{17B8B9F9-C933-4FA2-87E3-63CA7025033A}" destId="{42430A04-716A-4D9A-A711-BF9120615DC2}" srcOrd="0" destOrd="0" presId="urn:microsoft.com/office/officeart/2008/layout/AlternatingHexagons"/>
    <dgm:cxn modelId="{42997EF8-3293-4CD1-A3FC-89889D9CD6F8}" type="presOf" srcId="{FA825807-001D-49A4-8087-E3CF9D1D0EBE}" destId="{600C02BB-0DE0-444D-ABBA-D0F97A724BBF}" srcOrd="0" destOrd="0" presId="urn:microsoft.com/office/officeart/2008/layout/AlternatingHexagons"/>
    <dgm:cxn modelId="{11291D08-CD8D-42D2-8EC3-049599DBF705}" type="presOf" srcId="{11445DF6-DE4A-4921-9EC2-7A310D633209}" destId="{745EF1FA-3E59-49CE-A8BD-451F03CEC7F5}" srcOrd="0" destOrd="0" presId="urn:microsoft.com/office/officeart/2008/layout/AlternatingHexagons"/>
    <dgm:cxn modelId="{0203DC68-8D6F-4BDD-8E28-0BEC28527D4B}" type="presOf" srcId="{04D336F5-362F-4DBE-B17A-8F7FBCE099F3}" destId="{08DC4387-2CC6-42FD-8B5D-EC8AD64F821E}" srcOrd="0" destOrd="0" presId="urn:microsoft.com/office/officeart/2008/layout/AlternatingHexagons"/>
    <dgm:cxn modelId="{B52E5B2C-201B-4D76-BB4D-7ADB324D9878}" type="presOf" srcId="{5560932F-6768-4D1F-86B7-B9D1C5865058}" destId="{D327541B-A971-414C-8D84-7C7D8C19DF99}" srcOrd="0" destOrd="0" presId="urn:microsoft.com/office/officeart/2008/layout/AlternatingHexagons"/>
    <dgm:cxn modelId="{6D7DD78E-6D8C-41A8-9C66-CBDC61538DBE}" type="presOf" srcId="{35C98528-CC57-4A7B-8648-2F4D437BC13F}" destId="{F843A00B-9C64-430A-8845-146F96E9D28D}" srcOrd="0" destOrd="0" presId="urn:microsoft.com/office/officeart/2008/layout/AlternatingHexagons"/>
    <dgm:cxn modelId="{9B36A10F-FF30-4444-BEAD-386AB7122283}" srcId="{FA825807-001D-49A4-8087-E3CF9D1D0EBE}" destId="{04D336F5-362F-4DBE-B17A-8F7FBCE099F3}" srcOrd="0" destOrd="0" parTransId="{26EEE364-CC3B-4551-826C-211229A5AB75}" sibTransId="{4D4ED2D9-444E-4714-ACE5-9CC90306BAC3}"/>
    <dgm:cxn modelId="{A57D1CB8-7CEC-4BF4-B747-CFE4B0E33DD1}" type="presOf" srcId="{79366C8B-10BD-44E4-86F7-1502AAA4482B}" destId="{5988F7EB-FD58-4830-82B0-5263A03B32C6}" srcOrd="0" destOrd="0" presId="urn:microsoft.com/office/officeart/2008/layout/AlternatingHexagons"/>
    <dgm:cxn modelId="{A4BF84BD-AB7F-404F-B7F0-374FE1D2B6AD}" srcId="{11445DF6-DE4A-4921-9EC2-7A310D633209}" destId="{79366C8B-10BD-44E4-86F7-1502AAA4482B}" srcOrd="0" destOrd="0" parTransId="{7F15CCED-5231-408D-89CA-B3B0E350BCA3}" sibTransId="{37D622B7-8D44-4B27-92CE-FEB902F9BAF6}"/>
    <dgm:cxn modelId="{C5CFDC82-599B-40B3-B0D1-5C744FAE641E}" type="presOf" srcId="{C26779F3-2B09-47B7-94BA-CA7E973DB7C3}" destId="{9329EAA8-75FF-4708-B1B0-338129538B10}" srcOrd="0" destOrd="0" presId="urn:microsoft.com/office/officeart/2008/layout/AlternatingHexagons"/>
    <dgm:cxn modelId="{F04B24C4-C6B8-4135-B625-6BD653BC50F8}" type="presOf" srcId="{E763D5A5-0EA9-4D1F-96D8-CA4FC2462843}" destId="{09C429E2-A95C-4EDF-8814-A218A0086A6A}" srcOrd="0" destOrd="0" presId="urn:microsoft.com/office/officeart/2008/layout/AlternatingHexagons"/>
    <dgm:cxn modelId="{3D699BC3-726C-4138-A45A-625CD3465666}" srcId="{5560932F-6768-4D1F-86B7-B9D1C5865058}" destId="{E763D5A5-0EA9-4D1F-96D8-CA4FC2462843}" srcOrd="0" destOrd="0" parTransId="{4B29E8E9-0BDB-4BBF-ABAA-11C6CE025734}" sibTransId="{F6EFD7FA-AEF8-4753-A702-458298DB7467}"/>
    <dgm:cxn modelId="{AC3950FB-1DDD-4746-8046-3D872094BEDB}" type="presOf" srcId="{F6EFD7FA-AEF8-4753-A702-458298DB7467}" destId="{182E0335-59D1-4265-BC06-E16392102923}" srcOrd="0" destOrd="0" presId="urn:microsoft.com/office/officeart/2008/layout/AlternatingHexagons"/>
    <dgm:cxn modelId="{ADEC57F0-805C-4903-9CD1-4F510EE8B6B2}" type="presParOf" srcId="{D327541B-A971-414C-8D84-7C7D8C19DF99}" destId="{2B5388CF-DE2C-4566-99BE-683761621887}" srcOrd="0" destOrd="0" presId="urn:microsoft.com/office/officeart/2008/layout/AlternatingHexagons"/>
    <dgm:cxn modelId="{B5EEEAAD-6E88-4AA6-8BF4-2646C8544230}" type="presParOf" srcId="{2B5388CF-DE2C-4566-99BE-683761621887}" destId="{09C429E2-A95C-4EDF-8814-A218A0086A6A}" srcOrd="0" destOrd="0" presId="urn:microsoft.com/office/officeart/2008/layout/AlternatingHexagons"/>
    <dgm:cxn modelId="{6B105794-5AF3-4819-944E-9F5392ED1F96}" type="presParOf" srcId="{2B5388CF-DE2C-4566-99BE-683761621887}" destId="{9329EAA8-75FF-4708-B1B0-338129538B10}" srcOrd="1" destOrd="0" presId="urn:microsoft.com/office/officeart/2008/layout/AlternatingHexagons"/>
    <dgm:cxn modelId="{5B118E20-C22E-4F6E-B856-CB4FE7FE6D6E}" type="presParOf" srcId="{2B5388CF-DE2C-4566-99BE-683761621887}" destId="{9E30FC9B-492C-440B-B310-0412F69A70A5}" srcOrd="2" destOrd="0" presId="urn:microsoft.com/office/officeart/2008/layout/AlternatingHexagons"/>
    <dgm:cxn modelId="{38F2B752-4E5F-4ED3-BF5F-0C33730B9411}" type="presParOf" srcId="{2B5388CF-DE2C-4566-99BE-683761621887}" destId="{B02DBD22-26F9-472E-94AE-1808143A9A02}" srcOrd="3" destOrd="0" presId="urn:microsoft.com/office/officeart/2008/layout/AlternatingHexagons"/>
    <dgm:cxn modelId="{000B028C-39CD-4F60-A114-367476AE24F8}" type="presParOf" srcId="{2B5388CF-DE2C-4566-99BE-683761621887}" destId="{182E0335-59D1-4265-BC06-E16392102923}" srcOrd="4" destOrd="0" presId="urn:microsoft.com/office/officeart/2008/layout/AlternatingHexagons"/>
    <dgm:cxn modelId="{88879920-C973-4BA4-9EC9-ACEA18118770}" type="presParOf" srcId="{D327541B-A971-414C-8D84-7C7D8C19DF99}" destId="{A26C7FB8-B705-4C67-A328-68708F5AF1D4}" srcOrd="1" destOrd="0" presId="urn:microsoft.com/office/officeart/2008/layout/AlternatingHexagons"/>
    <dgm:cxn modelId="{4F0A68CB-62B3-4979-99AE-DD42BCE0BD23}" type="presParOf" srcId="{D327541B-A971-414C-8D84-7C7D8C19DF99}" destId="{A81F47E7-8EDC-4CBD-9D5C-F537471F2BCA}" srcOrd="2" destOrd="0" presId="urn:microsoft.com/office/officeart/2008/layout/AlternatingHexagons"/>
    <dgm:cxn modelId="{28235336-B55F-4F60-97C1-29538E9C5993}" type="presParOf" srcId="{A81F47E7-8EDC-4CBD-9D5C-F537471F2BCA}" destId="{600C02BB-0DE0-444D-ABBA-D0F97A724BBF}" srcOrd="0" destOrd="0" presId="urn:microsoft.com/office/officeart/2008/layout/AlternatingHexagons"/>
    <dgm:cxn modelId="{C9D2771B-6E36-47BF-8C1A-7752BC1CB9B0}" type="presParOf" srcId="{A81F47E7-8EDC-4CBD-9D5C-F537471F2BCA}" destId="{08DC4387-2CC6-42FD-8B5D-EC8AD64F821E}" srcOrd="1" destOrd="0" presId="urn:microsoft.com/office/officeart/2008/layout/AlternatingHexagons"/>
    <dgm:cxn modelId="{FCF7E3D0-7893-4582-9911-2B687FBEBFDA}" type="presParOf" srcId="{A81F47E7-8EDC-4CBD-9D5C-F537471F2BCA}" destId="{D529B4F8-443B-4B20-B12D-1B59E36C18D0}" srcOrd="2" destOrd="0" presId="urn:microsoft.com/office/officeart/2008/layout/AlternatingHexagons"/>
    <dgm:cxn modelId="{CCD10C0D-8EB1-4D63-B238-211CDEE873FB}" type="presParOf" srcId="{A81F47E7-8EDC-4CBD-9D5C-F537471F2BCA}" destId="{8F88C33C-9069-4341-93FA-DE6EA3ED2980}" srcOrd="3" destOrd="0" presId="urn:microsoft.com/office/officeart/2008/layout/AlternatingHexagons"/>
    <dgm:cxn modelId="{BD24E4EC-3B74-420F-908D-949949FBD51B}" type="presParOf" srcId="{A81F47E7-8EDC-4CBD-9D5C-F537471F2BCA}" destId="{F843A00B-9C64-430A-8845-146F96E9D28D}" srcOrd="4" destOrd="0" presId="urn:microsoft.com/office/officeart/2008/layout/AlternatingHexagons"/>
    <dgm:cxn modelId="{5EFB5EB4-463B-4D4E-B794-50371E02728B}" type="presParOf" srcId="{D327541B-A971-414C-8D84-7C7D8C19DF99}" destId="{584544A3-C92A-445C-932D-9A15E11E1CE6}" srcOrd="3" destOrd="0" presId="urn:microsoft.com/office/officeart/2008/layout/AlternatingHexagons"/>
    <dgm:cxn modelId="{5A0399AC-BD8A-49DE-8AC3-1B2BB76CCE2E}" type="presParOf" srcId="{D327541B-A971-414C-8D84-7C7D8C19DF99}" destId="{FC0CC83F-9728-468F-821D-ADE959F00980}" srcOrd="4" destOrd="0" presId="urn:microsoft.com/office/officeart/2008/layout/AlternatingHexagons"/>
    <dgm:cxn modelId="{954DC4AC-2D01-4A4A-8375-5A50303C3CD2}" type="presParOf" srcId="{FC0CC83F-9728-468F-821D-ADE959F00980}" destId="{745EF1FA-3E59-49CE-A8BD-451F03CEC7F5}" srcOrd="0" destOrd="0" presId="urn:microsoft.com/office/officeart/2008/layout/AlternatingHexagons"/>
    <dgm:cxn modelId="{642FAE0E-254A-4D8C-B9AA-6359A065C525}" type="presParOf" srcId="{FC0CC83F-9728-468F-821D-ADE959F00980}" destId="{5988F7EB-FD58-4830-82B0-5263A03B32C6}" srcOrd="1" destOrd="0" presId="urn:microsoft.com/office/officeart/2008/layout/AlternatingHexagons"/>
    <dgm:cxn modelId="{64845A32-4F91-4F9B-A86C-00EE562BBA05}" type="presParOf" srcId="{FC0CC83F-9728-468F-821D-ADE959F00980}" destId="{67392386-08A9-4842-8EF6-4C5D49D69BF8}" srcOrd="2" destOrd="0" presId="urn:microsoft.com/office/officeart/2008/layout/AlternatingHexagons"/>
    <dgm:cxn modelId="{E173C6C8-456A-437A-ACB9-9603703B0924}" type="presParOf" srcId="{FC0CC83F-9728-468F-821D-ADE959F00980}" destId="{37B64DCB-F68A-4FAB-9082-B479DF9D589C}" srcOrd="3" destOrd="0" presId="urn:microsoft.com/office/officeart/2008/layout/AlternatingHexagons"/>
    <dgm:cxn modelId="{4A6B5EFF-4F7F-4EEB-8717-5558C25032D4}" type="presParOf" srcId="{FC0CC83F-9728-468F-821D-ADE959F00980}" destId="{42430A04-716A-4D9A-A711-BF9120615DC2}" srcOrd="4" destOrd="0" presId="urn:microsoft.com/office/officeart/2008/layout/AlternatingHexagons"/>
  </dgm:cxnLst>
  <dgm:bg>
    <a:gradFill>
      <a:gsLst>
        <a:gs pos="0">
          <a:schemeClr val="accent6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8E8DF-D91D-43E9-9ADA-078747DCF4BC}">
      <dsp:nvSpPr>
        <dsp:cNvPr id="0" name=""/>
        <dsp:cNvSpPr/>
      </dsp:nvSpPr>
      <dsp:spPr>
        <a:xfrm>
          <a:off x="1739646" y="0"/>
          <a:ext cx="5904141" cy="5205372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4493B-7284-4EFA-BAB3-9FDFBC37A866}">
      <dsp:nvSpPr>
        <dsp:cNvPr id="0" name=""/>
        <dsp:cNvSpPr/>
      </dsp:nvSpPr>
      <dsp:spPr>
        <a:xfrm>
          <a:off x="4428000" y="802025"/>
          <a:ext cx="4378576" cy="156083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Присоединение МБДОУ № 29 к МБДОУ № 17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4504194" y="878219"/>
        <a:ext cx="4226188" cy="1408447"/>
      </dsp:txXfrm>
    </dsp:sp>
    <dsp:sp modelId="{1BD5685D-18AB-4B94-B873-D3A3A8782695}">
      <dsp:nvSpPr>
        <dsp:cNvPr id="0" name=""/>
        <dsp:cNvSpPr/>
      </dsp:nvSpPr>
      <dsp:spPr>
        <a:xfrm>
          <a:off x="4427983" y="3123954"/>
          <a:ext cx="4311211" cy="157221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В состав МБДОУ «Гимназия» вошел МБДОУ №11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4504732" y="3200703"/>
        <a:ext cx="4157713" cy="1418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7E986-1ADB-462A-8189-1943620E35FB}">
      <dsp:nvSpPr>
        <dsp:cNvPr id="0" name=""/>
        <dsp:cNvSpPr/>
      </dsp:nvSpPr>
      <dsp:spPr>
        <a:xfrm>
          <a:off x="5188" y="504056"/>
          <a:ext cx="5864617" cy="385338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76964C-2850-462B-BF8B-D7701F15FC57}">
      <dsp:nvSpPr>
        <dsp:cNvPr id="0" name=""/>
        <dsp:cNvSpPr/>
      </dsp:nvSpPr>
      <dsp:spPr>
        <a:xfrm>
          <a:off x="481937" y="3349329"/>
          <a:ext cx="326049" cy="2903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9E8284-34CF-40B9-9B54-B015C9E6A7FA}">
      <dsp:nvSpPr>
        <dsp:cNvPr id="0" name=""/>
        <dsp:cNvSpPr/>
      </dsp:nvSpPr>
      <dsp:spPr>
        <a:xfrm>
          <a:off x="196196" y="3887369"/>
          <a:ext cx="4424078" cy="627251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9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cs typeface="Times New Roman" pitchFamily="18" charset="0"/>
            </a:rPr>
            <a:t>Обучение специалистов ДОУ  в т. ч. руководителей </a:t>
          </a:r>
          <a:endParaRPr lang="ru-RU" sz="2400" kern="1200" dirty="0"/>
        </a:p>
      </dsp:txBody>
      <dsp:txXfrm>
        <a:off x="196196" y="3887369"/>
        <a:ext cx="4424078" cy="627251"/>
      </dsp:txXfrm>
    </dsp:sp>
    <dsp:sp modelId="{14135434-6153-4C74-BE1A-9D79A8400F6A}">
      <dsp:nvSpPr>
        <dsp:cNvPr id="0" name=""/>
        <dsp:cNvSpPr/>
      </dsp:nvSpPr>
      <dsp:spPr>
        <a:xfrm>
          <a:off x="2069379" y="1981177"/>
          <a:ext cx="472742" cy="43257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75799B-3522-4B60-8CF3-55EC41AAA41A}">
      <dsp:nvSpPr>
        <dsp:cNvPr id="0" name=""/>
        <dsp:cNvSpPr/>
      </dsp:nvSpPr>
      <dsp:spPr>
        <a:xfrm>
          <a:off x="894829" y="2591228"/>
          <a:ext cx="4213586" cy="779781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Наличие консультационных пунктов ДОУ №10,54,55</a:t>
          </a:r>
        </a:p>
      </dsp:txBody>
      <dsp:txXfrm>
        <a:off x="894829" y="2591228"/>
        <a:ext cx="4213586" cy="779781"/>
      </dsp:txXfrm>
    </dsp:sp>
    <dsp:sp modelId="{E9AFECE4-4853-44D5-8A69-4902406B6134}">
      <dsp:nvSpPr>
        <dsp:cNvPr id="0" name=""/>
        <dsp:cNvSpPr/>
      </dsp:nvSpPr>
      <dsp:spPr>
        <a:xfrm>
          <a:off x="4653407" y="919936"/>
          <a:ext cx="499414" cy="5252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A89CB3-FA4A-405A-8F87-3B916D276281}">
      <dsp:nvSpPr>
        <dsp:cNvPr id="0" name=""/>
        <dsp:cNvSpPr/>
      </dsp:nvSpPr>
      <dsp:spPr>
        <a:xfrm>
          <a:off x="2567660" y="1583110"/>
          <a:ext cx="3916560" cy="56499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9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Модели инклюзивного образования</a:t>
          </a:r>
          <a:endParaRPr lang="ru-RU" sz="2400" b="0" kern="1200" dirty="0"/>
        </a:p>
      </dsp:txBody>
      <dsp:txXfrm>
        <a:off x="2567660" y="1583110"/>
        <a:ext cx="3916560" cy="5649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73DE1-B941-446D-8CE0-9813D1BEF003}">
      <dsp:nvSpPr>
        <dsp:cNvPr id="0" name=""/>
        <dsp:cNvSpPr/>
      </dsp:nvSpPr>
      <dsp:spPr>
        <a:xfrm>
          <a:off x="858517" y="-2"/>
          <a:ext cx="3809647" cy="20948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BC61B-8D3E-486C-9B47-AAA5D30481BE}">
      <dsp:nvSpPr>
        <dsp:cNvPr id="0" name=""/>
        <dsp:cNvSpPr/>
      </dsp:nvSpPr>
      <dsp:spPr>
        <a:xfrm>
          <a:off x="2376261" y="0"/>
          <a:ext cx="738303" cy="472514"/>
        </a:xfrm>
        <a:prstGeom prst="down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4DE8A-95DB-41DB-8DE0-C0A64CEB474F}">
      <dsp:nvSpPr>
        <dsp:cNvPr id="0" name=""/>
        <dsp:cNvSpPr/>
      </dsp:nvSpPr>
      <dsp:spPr>
        <a:xfrm>
          <a:off x="1158166" y="504053"/>
          <a:ext cx="3543858" cy="885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Инклюзивное образование</a:t>
          </a:r>
          <a:endParaRPr lang="ru-RU" sz="3600" kern="1200" dirty="0"/>
        </a:p>
      </dsp:txBody>
      <dsp:txXfrm>
        <a:off x="1158166" y="504053"/>
        <a:ext cx="3543858" cy="885964"/>
      </dsp:txXfrm>
    </dsp:sp>
    <dsp:sp modelId="{BDEE008C-0C4E-4417-B090-CA4349289C4F}">
      <dsp:nvSpPr>
        <dsp:cNvPr id="0" name=""/>
        <dsp:cNvSpPr/>
      </dsp:nvSpPr>
      <dsp:spPr>
        <a:xfrm>
          <a:off x="702042" y="13"/>
          <a:ext cx="4134501" cy="33076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429E2-A95C-4EDF-8814-A218A0086A6A}">
      <dsp:nvSpPr>
        <dsp:cNvPr id="0" name=""/>
        <dsp:cNvSpPr/>
      </dsp:nvSpPr>
      <dsp:spPr>
        <a:xfrm rot="5400000">
          <a:off x="3620764" y="123032"/>
          <a:ext cx="1873450" cy="162990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5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Дополнительное 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C00000"/>
            </a:solidFill>
          </a:endParaRPr>
        </a:p>
      </dsp:txBody>
      <dsp:txXfrm rot="-5400000">
        <a:off x="3996531" y="293204"/>
        <a:ext cx="1121915" cy="1289558"/>
      </dsp:txXfrm>
    </dsp:sp>
    <dsp:sp modelId="{9329EAA8-75FF-4708-B1B0-338129538B10}">
      <dsp:nvSpPr>
        <dsp:cNvPr id="0" name=""/>
        <dsp:cNvSpPr/>
      </dsp:nvSpPr>
      <dsp:spPr>
        <a:xfrm>
          <a:off x="5573919" y="375813"/>
          <a:ext cx="2090770" cy="1124070"/>
        </a:xfrm>
        <a:prstGeom prst="rect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C00000"/>
              </a:solidFill>
            </a:rPr>
            <a:t>Создание маркетинговой службы в ДОО</a:t>
          </a:r>
          <a:endParaRPr lang="ru-RU" sz="1600" b="0" kern="1200" dirty="0"/>
        </a:p>
      </dsp:txBody>
      <dsp:txXfrm>
        <a:off x="5573919" y="375813"/>
        <a:ext cx="2090770" cy="1124070"/>
      </dsp:txXfrm>
    </dsp:sp>
    <dsp:sp modelId="{182E0335-59D1-4265-BC06-E16392102923}">
      <dsp:nvSpPr>
        <dsp:cNvPr id="0" name=""/>
        <dsp:cNvSpPr/>
      </dsp:nvSpPr>
      <dsp:spPr>
        <a:xfrm rot="5400000">
          <a:off x="1860470" y="123032"/>
          <a:ext cx="1873450" cy="162990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50000"/>
                <a:hueOff val="96902"/>
                <a:satOff val="11948"/>
                <a:lumOff val="13579"/>
                <a:alphaOff val="0"/>
                <a:lumMod val="95000"/>
              </a:schemeClr>
            </a:gs>
            <a:gs pos="100000">
              <a:schemeClr val="accent2">
                <a:shade val="50000"/>
                <a:hueOff val="96902"/>
                <a:satOff val="11948"/>
                <a:lumOff val="1357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50000"/>
              <a:hueOff val="96902"/>
              <a:satOff val="11948"/>
              <a:lumOff val="13579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Воспитание </a:t>
          </a:r>
          <a:r>
            <a:rPr lang="ru-RU" sz="1800" b="1" kern="1200" dirty="0" err="1" smtClean="0">
              <a:solidFill>
                <a:srgbClr val="C00000"/>
              </a:solidFill>
            </a:rPr>
            <a:t>личност</a:t>
          </a:r>
          <a:r>
            <a:rPr lang="ru-RU" sz="1800" b="1" kern="1200" dirty="0" smtClean="0">
              <a:solidFill>
                <a:srgbClr val="C00000"/>
              </a:solidFill>
            </a:rPr>
            <a:t> и </a:t>
          </a:r>
          <a:r>
            <a:rPr lang="ru-RU" sz="1800" b="1" kern="1200" dirty="0" err="1" smtClean="0">
              <a:solidFill>
                <a:srgbClr val="C00000"/>
              </a:solidFill>
            </a:rPr>
            <a:t>граждани</a:t>
          </a:r>
          <a:r>
            <a:rPr lang="ru-RU" sz="1800" b="1" kern="1200" dirty="0" smtClean="0">
              <a:solidFill>
                <a:srgbClr val="C00000"/>
              </a:solidFill>
            </a:rPr>
            <a:t> на</a:t>
          </a:r>
          <a:endParaRPr lang="ru-RU" sz="1800" b="1" kern="1200" dirty="0">
            <a:solidFill>
              <a:srgbClr val="C00000"/>
            </a:solidFill>
          </a:endParaRPr>
        </a:p>
      </dsp:txBody>
      <dsp:txXfrm rot="-5400000">
        <a:off x="2236237" y="293204"/>
        <a:ext cx="1121915" cy="1289558"/>
      </dsp:txXfrm>
    </dsp:sp>
    <dsp:sp modelId="{600C02BB-0DE0-444D-ABBA-D0F97A724BBF}">
      <dsp:nvSpPr>
        <dsp:cNvPr id="0" name=""/>
        <dsp:cNvSpPr/>
      </dsp:nvSpPr>
      <dsp:spPr>
        <a:xfrm rot="5400000">
          <a:off x="2889627" y="1713217"/>
          <a:ext cx="1873450" cy="162990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50000"/>
                <a:hueOff val="193804"/>
                <a:satOff val="23896"/>
                <a:lumOff val="27157"/>
                <a:alphaOff val="0"/>
                <a:lumMod val="95000"/>
              </a:schemeClr>
            </a:gs>
            <a:gs pos="100000">
              <a:schemeClr val="accent2">
                <a:shade val="50000"/>
                <a:hueOff val="193804"/>
                <a:satOff val="23896"/>
                <a:lumOff val="2715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50000"/>
              <a:hueOff val="193804"/>
              <a:satOff val="23896"/>
              <a:lumOff val="27157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Ключевые позиции рег. проектов (</a:t>
          </a:r>
          <a:r>
            <a:rPr lang="ru-RU" sz="1400" b="1" kern="1200" dirty="0" err="1" smtClean="0">
              <a:solidFill>
                <a:srgbClr val="C00000"/>
              </a:solidFill>
            </a:rPr>
            <a:t>функц</a:t>
          </a:r>
          <a:r>
            <a:rPr lang="ru-RU" sz="1400" b="1" kern="1200" dirty="0" smtClean="0">
              <a:solidFill>
                <a:srgbClr val="C00000"/>
              </a:solidFill>
            </a:rPr>
            <a:t>. грамотности</a:t>
          </a:r>
          <a:r>
            <a:rPr lang="ru-RU" sz="1200" b="1" kern="1200" dirty="0" smtClean="0">
              <a:solidFill>
                <a:srgbClr val="C00000"/>
              </a:solidFill>
            </a:rPr>
            <a:t>)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C00000"/>
            </a:solidFill>
          </a:endParaRPr>
        </a:p>
      </dsp:txBody>
      <dsp:txXfrm rot="-5400000">
        <a:off x="3265394" y="1883389"/>
        <a:ext cx="1121915" cy="1289558"/>
      </dsp:txXfrm>
    </dsp:sp>
    <dsp:sp modelId="{08DC4387-2CC6-42FD-8B5D-EC8AD64F821E}">
      <dsp:nvSpPr>
        <dsp:cNvPr id="0" name=""/>
        <dsp:cNvSpPr/>
      </dsp:nvSpPr>
      <dsp:spPr>
        <a:xfrm>
          <a:off x="159728" y="1959995"/>
          <a:ext cx="2632853" cy="1124070"/>
        </a:xfrm>
        <a:prstGeom prst="rect">
          <a:avLst/>
        </a:prstGeom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Реализация государственной программы «Десятилетие детства»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(2018-2027)</a:t>
          </a:r>
          <a:endParaRPr lang="ru-RU" sz="1400" kern="1200" dirty="0"/>
        </a:p>
      </dsp:txBody>
      <dsp:txXfrm>
        <a:off x="159728" y="1959995"/>
        <a:ext cx="2632853" cy="1124070"/>
      </dsp:txXfrm>
    </dsp:sp>
    <dsp:sp modelId="{F843A00B-9C64-430A-8845-146F96E9D28D}">
      <dsp:nvSpPr>
        <dsp:cNvPr id="0" name=""/>
        <dsp:cNvSpPr/>
      </dsp:nvSpPr>
      <dsp:spPr>
        <a:xfrm rot="5400000">
          <a:off x="4637191" y="1721722"/>
          <a:ext cx="1873450" cy="162990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50000"/>
                <a:hueOff val="290706"/>
                <a:satOff val="35844"/>
                <a:lumOff val="40736"/>
                <a:alphaOff val="0"/>
                <a:lumMod val="95000"/>
              </a:schemeClr>
            </a:gs>
            <a:gs pos="100000">
              <a:schemeClr val="accent2">
                <a:shade val="50000"/>
                <a:hueOff val="290706"/>
                <a:satOff val="35844"/>
                <a:lumOff val="4073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50000"/>
              <a:hueOff val="290706"/>
              <a:satOff val="35844"/>
              <a:lumOff val="40736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00000"/>
              </a:solidFill>
            </a:rPr>
            <a:t>Актуализация раннего возраста (</a:t>
          </a:r>
          <a:r>
            <a:rPr lang="ru-RU" sz="1400" kern="1200" dirty="0" err="1" smtClean="0">
              <a:solidFill>
                <a:srgbClr val="C00000"/>
              </a:solidFill>
            </a:rPr>
            <a:t>конс</a:t>
          </a:r>
          <a:r>
            <a:rPr lang="ru-RU" sz="1400" kern="1200" dirty="0" smtClean="0">
              <a:solidFill>
                <a:srgbClr val="C00000"/>
              </a:solidFill>
            </a:rPr>
            <a:t>. центры , </a:t>
          </a:r>
          <a:r>
            <a:rPr lang="ru-RU" sz="1400" kern="1200" dirty="0" err="1" smtClean="0">
              <a:solidFill>
                <a:srgbClr val="C00000"/>
              </a:solidFill>
            </a:rPr>
            <a:t>вариатив</a:t>
          </a:r>
          <a:r>
            <a:rPr lang="ru-RU" sz="1400" kern="1200" dirty="0" smtClean="0">
              <a:solidFill>
                <a:srgbClr val="C00000"/>
              </a:solidFill>
            </a:rPr>
            <a:t>)</a:t>
          </a:r>
          <a:endParaRPr lang="ru-RU" sz="1400" kern="1200" dirty="0">
            <a:solidFill>
              <a:srgbClr val="C00000"/>
            </a:solidFill>
          </a:endParaRPr>
        </a:p>
      </dsp:txBody>
      <dsp:txXfrm rot="-5400000">
        <a:off x="5012958" y="1891894"/>
        <a:ext cx="1121915" cy="1289558"/>
      </dsp:txXfrm>
    </dsp:sp>
    <dsp:sp modelId="{745EF1FA-3E59-49CE-A8BD-451F03CEC7F5}">
      <dsp:nvSpPr>
        <dsp:cNvPr id="0" name=""/>
        <dsp:cNvSpPr/>
      </dsp:nvSpPr>
      <dsp:spPr>
        <a:xfrm rot="5400000">
          <a:off x="3767900" y="3250320"/>
          <a:ext cx="1726946" cy="18850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50000"/>
                <a:hueOff val="193804"/>
                <a:satOff val="23896"/>
                <a:lumOff val="27157"/>
                <a:alphaOff val="0"/>
                <a:lumMod val="95000"/>
              </a:schemeClr>
            </a:gs>
            <a:gs pos="100000">
              <a:schemeClr val="accent2">
                <a:shade val="50000"/>
                <a:hueOff val="193804"/>
                <a:satOff val="23896"/>
                <a:lumOff val="2715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50000"/>
              <a:hueOff val="193804"/>
              <a:satOff val="23896"/>
              <a:lumOff val="27157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00000"/>
              </a:solidFill>
            </a:rPr>
            <a:t>Сетевая форма реализации образовательных программ</a:t>
          </a:r>
          <a:endParaRPr lang="ru-RU" sz="1400" kern="1200" dirty="0">
            <a:solidFill>
              <a:srgbClr val="C00000"/>
            </a:solidFill>
          </a:endParaRPr>
        </a:p>
      </dsp:txBody>
      <dsp:txXfrm rot="-5400000">
        <a:off x="4003014" y="3617210"/>
        <a:ext cx="1256719" cy="1151298"/>
      </dsp:txXfrm>
    </dsp:sp>
    <dsp:sp modelId="{5988F7EB-FD58-4830-82B0-5263A03B32C6}">
      <dsp:nvSpPr>
        <dsp:cNvPr id="0" name=""/>
        <dsp:cNvSpPr/>
      </dsp:nvSpPr>
      <dsp:spPr>
        <a:xfrm>
          <a:off x="5760646" y="3616174"/>
          <a:ext cx="2090770" cy="1124070"/>
        </a:xfrm>
        <a:prstGeom prst="rect">
          <a:avLst/>
        </a:prstGeom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</a:rPr>
            <a:t>Использование </a:t>
          </a:r>
          <a:r>
            <a:rPr lang="ru-RU" sz="1600" kern="1200" dirty="0" err="1" smtClean="0">
              <a:solidFill>
                <a:srgbClr val="C00000"/>
              </a:solidFill>
            </a:rPr>
            <a:t>ресуров</a:t>
          </a:r>
          <a:r>
            <a:rPr lang="ru-RU" sz="1600" kern="1200" dirty="0" smtClean="0">
              <a:solidFill>
                <a:srgbClr val="C00000"/>
              </a:solidFill>
            </a:rPr>
            <a:t> культ., спорт., </a:t>
          </a:r>
          <a:r>
            <a:rPr lang="ru-RU" sz="1600" kern="1200" dirty="0" err="1" smtClean="0">
              <a:solidFill>
                <a:srgbClr val="C00000"/>
              </a:solidFill>
            </a:rPr>
            <a:t>учрежд</a:t>
          </a:r>
          <a:endParaRPr lang="ru-RU" sz="1600" kern="1200" dirty="0"/>
        </a:p>
      </dsp:txBody>
      <dsp:txXfrm>
        <a:off x="5760646" y="3616174"/>
        <a:ext cx="2090770" cy="1124070"/>
      </dsp:txXfrm>
    </dsp:sp>
    <dsp:sp modelId="{42430A04-716A-4D9A-A711-BF9120615DC2}">
      <dsp:nvSpPr>
        <dsp:cNvPr id="0" name=""/>
        <dsp:cNvSpPr/>
      </dsp:nvSpPr>
      <dsp:spPr>
        <a:xfrm rot="5400000">
          <a:off x="1860470" y="3303401"/>
          <a:ext cx="1873450" cy="162990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50000"/>
                <a:hueOff val="96902"/>
                <a:satOff val="11948"/>
                <a:lumOff val="13579"/>
                <a:alphaOff val="0"/>
                <a:lumMod val="95000"/>
              </a:schemeClr>
            </a:gs>
            <a:gs pos="100000">
              <a:schemeClr val="accent2">
                <a:shade val="50000"/>
                <a:hueOff val="96902"/>
                <a:satOff val="11948"/>
                <a:lumOff val="1357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50000"/>
              <a:hueOff val="96902"/>
              <a:satOff val="11948"/>
              <a:lumOff val="13579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00000"/>
              </a:solidFill>
            </a:rPr>
            <a:t>Инклюзивное образование</a:t>
          </a:r>
          <a:endParaRPr lang="ru-RU" sz="1400" kern="1200" dirty="0">
            <a:solidFill>
              <a:srgbClr val="C00000"/>
            </a:solidFill>
          </a:endParaRPr>
        </a:p>
      </dsp:txBody>
      <dsp:txXfrm rot="-5400000">
        <a:off x="2236237" y="3473573"/>
        <a:ext cx="1121915" cy="1289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0.08633</cdr:x>
      <cdr:y>0.19635</cdr:y>
    </cdr:from>
    <cdr:to>
      <cdr:x>0.19185</cdr:x>
      <cdr:y>0.3219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8072" y="1126232"/>
          <a:ext cx="79208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4000" dirty="0" smtClean="0"/>
            <a:t>%</a:t>
          </a:r>
          <a:endParaRPr lang="ru-RU" sz="4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EA9F0-3AAF-4275-85A5-C8A31A5144EE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00DC3-872B-411D-99BF-3442F119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9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00DC3-872B-411D-99BF-3442F119255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939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Региональная инновационная площадка (РИП)</a:t>
            </a:r>
          </a:p>
          <a:p>
            <a:r>
              <a:rPr lang="ru-RU" sz="1200" dirty="0" smtClean="0"/>
              <a:t>МБОУ  «Гимназия»</a:t>
            </a:r>
          </a:p>
          <a:p>
            <a:r>
              <a:rPr lang="ru-RU" sz="1200" dirty="0" smtClean="0"/>
              <a:t>Победа в рег. конкурсе по отбору ОО в программу по развитию личностного потенциала инициированной </a:t>
            </a:r>
            <a:r>
              <a:rPr lang="ru-RU" sz="1200" dirty="0" err="1" smtClean="0"/>
              <a:t>благотв</a:t>
            </a:r>
            <a:r>
              <a:rPr lang="ru-RU" sz="1200" dirty="0" smtClean="0"/>
              <a:t>. фондом сбербанка «Вклад в будущее»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00DC3-872B-411D-99BF-3442F119255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11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B3F-CAAF-4699-ABD2-B9BD9B4F7458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0728-0AA6-4EF5-BF94-D9960B6CDE3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B3F-CAAF-4699-ABD2-B9BD9B4F7458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0728-0AA6-4EF5-BF94-D9960B6CD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B3F-CAAF-4699-ABD2-B9BD9B4F7458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0728-0AA6-4EF5-BF94-D9960B6CD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B3F-CAAF-4699-ABD2-B9BD9B4F7458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0728-0AA6-4EF5-BF94-D9960B6CDE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B3F-CAAF-4699-ABD2-B9BD9B4F7458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0728-0AA6-4EF5-BF94-D9960B6CD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B3F-CAAF-4699-ABD2-B9BD9B4F7458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0728-0AA6-4EF5-BF94-D9960B6CDE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B3F-CAAF-4699-ABD2-B9BD9B4F7458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0728-0AA6-4EF5-BF94-D9960B6CDE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B3F-CAAF-4699-ABD2-B9BD9B4F7458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0728-0AA6-4EF5-BF94-D9960B6CD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B3F-CAAF-4699-ABD2-B9BD9B4F7458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0728-0AA6-4EF5-BF94-D9960B6CD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B3F-CAAF-4699-ABD2-B9BD9B4F7458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0728-0AA6-4EF5-BF94-D9960B6CD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B3F-CAAF-4699-ABD2-B9BD9B4F7458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0728-0AA6-4EF5-BF94-D9960B6CDE3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143B3F-CAAF-4699-ABD2-B9BD9B4F7458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2A0728-0AA6-4EF5-BF94-D9960B6CDE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5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556792"/>
          </a:xfrm>
        </p:spPr>
        <p:txBody>
          <a:bodyPr>
            <a:noAutofit/>
          </a:bodyPr>
          <a:lstStyle/>
          <a:p>
            <a:r>
              <a:rPr lang="ru-RU" altLang="en-US" sz="4000" dirty="0">
                <a:solidFill>
                  <a:schemeClr val="bg1"/>
                </a:solidFill>
              </a:rPr>
              <a:t>Муниципальная система образования в современных условиях: управление качеством образовательных результатов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53"/>
          <a:stretch/>
        </p:blipFill>
        <p:spPr bwMode="auto">
          <a:xfrm>
            <a:off x="-86677" y="0"/>
            <a:ext cx="9144000" cy="134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8982" y="5299818"/>
            <a:ext cx="879622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Участие дошкольников в городском фестивале ГТО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981" y="3861048"/>
            <a:ext cx="879622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Выход на городской уровень работы гостиной </a:t>
            </a:r>
            <a:r>
              <a:rPr lang="ru-RU" sz="2400" dirty="0"/>
              <a:t>«Развиваемся вместе</a:t>
            </a:r>
            <a:r>
              <a:rPr lang="ru-RU" sz="2400" dirty="0" smtClean="0"/>
              <a:t>», для родителей, имеющих </a:t>
            </a:r>
            <a:r>
              <a:rPr lang="ru-RU" sz="2400" dirty="0"/>
              <a:t>детей </a:t>
            </a:r>
            <a:r>
              <a:rPr lang="ru-RU" sz="2400" dirty="0" smtClean="0"/>
              <a:t>с ОВЗ, детей-инвалидов</a:t>
            </a:r>
            <a:endParaRPr lang="ru-RU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480" y="476672"/>
            <a:ext cx="707231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7636" y="2492896"/>
            <a:ext cx="8847571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Сетевое взаимодействие в реализации программы  по исследовательской деятельности в рамках пилотирования (ДОУ №17)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3170" y="5869938"/>
            <a:ext cx="879622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Парад выпускных праздников -2020 в дистанционном режиме</a:t>
            </a:r>
            <a:endParaRPr lang="ru-RU" sz="2400" dirty="0"/>
          </a:p>
        </p:txBody>
      </p: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112627" y="1442546"/>
            <a:ext cx="9057323" cy="896825"/>
            <a:chOff x="465" y="2273"/>
            <a:chExt cx="2415" cy="338"/>
          </a:xfrm>
        </p:grpSpPr>
        <p:sp>
          <p:nvSpPr>
            <p:cNvPr id="18" name="AutoShape 18"/>
            <p:cNvSpPr>
              <a:spLocks noChangeArrowheads="1"/>
            </p:cNvSpPr>
            <p:nvPr/>
          </p:nvSpPr>
          <p:spPr bwMode="gray">
            <a:xfrm>
              <a:off x="465" y="2273"/>
              <a:ext cx="2415" cy="33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200" dirty="0">
                <a:solidFill>
                  <a:srgbClr val="C00000"/>
                </a:solidFill>
              </a:endParaRPr>
            </a:p>
          </p:txBody>
        </p:sp>
        <p:pic>
          <p:nvPicPr>
            <p:cNvPr id="19" name="Picture 19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5" y="2284"/>
              <a:ext cx="2376" cy="73"/>
            </a:xfrm>
            <a:prstGeom prst="rect">
              <a:avLst/>
            </a:prstGeom>
            <a:solidFill>
              <a:schemeClr val="hlink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961981" y="1665426"/>
            <a:ext cx="7617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Уникальные практики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6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53"/>
          <a:stretch/>
        </p:blipFill>
        <p:spPr bwMode="auto">
          <a:xfrm>
            <a:off x="-86678" y="0"/>
            <a:ext cx="9230677" cy="134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-1"/>
            <a:ext cx="52736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https://kaluga.godege.ru/wp-content/uploads/sites/26/2019/04/Fin.gramotnos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1" t="13147" r="49616" b="12941"/>
          <a:stretch/>
        </p:blipFill>
        <p:spPr bwMode="auto">
          <a:xfrm>
            <a:off x="6372200" y="1824206"/>
            <a:ext cx="2550309" cy="314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/>
          <p:cNvSpPr/>
          <p:nvPr/>
        </p:nvSpPr>
        <p:spPr>
          <a:xfrm>
            <a:off x="5672375" y="3509080"/>
            <a:ext cx="2661132" cy="144016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Финансовая грамотность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3707904" y="3665193"/>
            <a:ext cx="1728192" cy="1193863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Заделы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828118"/>
            <a:ext cx="3240360" cy="369331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Положительная </a:t>
            </a:r>
            <a:r>
              <a:rPr lang="ru-RU" dirty="0"/>
              <a:t>динамика повышения кв. </a:t>
            </a:r>
            <a:r>
              <a:rPr lang="ru-RU" dirty="0" smtClean="0"/>
              <a:t>педагогов</a:t>
            </a:r>
          </a:p>
          <a:p>
            <a:r>
              <a:rPr lang="ru-RU" dirty="0" smtClean="0"/>
              <a:t>Обновление содержания  образовательных программ ДОУ</a:t>
            </a:r>
          </a:p>
          <a:p>
            <a:r>
              <a:rPr lang="ru-RU" dirty="0"/>
              <a:t>МБДОУ №40 </a:t>
            </a:r>
            <a:r>
              <a:rPr lang="ru-RU" dirty="0" smtClean="0"/>
              <a:t>муниципальная методическая </a:t>
            </a:r>
            <a:r>
              <a:rPr lang="ru-RU" dirty="0"/>
              <a:t>площадка.</a:t>
            </a:r>
          </a:p>
          <a:p>
            <a:r>
              <a:rPr lang="ru-RU" dirty="0" smtClean="0"/>
              <a:t>Доп</a:t>
            </a:r>
            <a:r>
              <a:rPr lang="ru-RU" dirty="0"/>
              <a:t>. обр. программа (лицензия</a:t>
            </a:r>
            <a:r>
              <a:rPr lang="ru-RU" dirty="0" smtClean="0"/>
              <a:t>) (ДОУ 40)</a:t>
            </a:r>
            <a:endParaRPr lang="ru-RU" dirty="0"/>
          </a:p>
          <a:p>
            <a:r>
              <a:rPr lang="ru-RU" dirty="0" smtClean="0"/>
              <a:t>Актуализация трудового воспитания, повышение уровня осведомленности  у дошкольников  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67544" y="5798436"/>
            <a:ext cx="3240360" cy="105956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Перспективы развития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85323" y="5301208"/>
            <a:ext cx="4437186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Сетевое взаимодействие</a:t>
            </a:r>
          </a:p>
          <a:p>
            <a:r>
              <a:rPr lang="ru-RU" dirty="0" smtClean="0"/>
              <a:t>Полноценное ресурсное обеспечение</a:t>
            </a:r>
          </a:p>
          <a:p>
            <a:r>
              <a:rPr lang="ru-RU" dirty="0" smtClean="0"/>
              <a:t>ДОУ №40 - краевая инновационная площадка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-58037" y="1341435"/>
            <a:ext cx="920203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Предпосылки функциональной грамотности  дошкольника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53"/>
          <a:stretch/>
        </p:blipFill>
        <p:spPr bwMode="auto">
          <a:xfrm>
            <a:off x="0" y="0"/>
            <a:ext cx="9144000" cy="134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9531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Образовательные тренды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дошкольного образования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60419" y="1455254"/>
            <a:ext cx="5576077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Сетевая реализация Программы  по исследовательской деятельности в ДОУ города</a:t>
            </a:r>
          </a:p>
          <a:p>
            <a:pPr lvl="0"/>
            <a:r>
              <a:rPr lang="ru-RU" dirty="0" smtClean="0"/>
              <a:t>в рамках пилотирования ДОУ17)</a:t>
            </a:r>
          </a:p>
          <a:p>
            <a:pPr lvl="0"/>
            <a:r>
              <a:rPr lang="ru-RU" dirty="0" smtClean="0"/>
              <a:t>Сотрудничество </a:t>
            </a:r>
            <a:r>
              <a:rPr lang="ru-RU" dirty="0"/>
              <a:t>с Красноярским краевым центром «</a:t>
            </a:r>
            <a:r>
              <a:rPr lang="ru-RU" dirty="0" err="1" smtClean="0"/>
              <a:t>Юнаты</a:t>
            </a:r>
            <a:r>
              <a:rPr lang="ru-RU" dirty="0" smtClean="0"/>
              <a:t>»; Экологические тропы – новый формат (ДОУ1,9,10,33,34)</a:t>
            </a:r>
          </a:p>
        </p:txBody>
      </p:sp>
      <p:pic>
        <p:nvPicPr>
          <p:cNvPr id="1031" name="Picture 7" descr="https://etimg.etb2bimg.com/photo/71972295.cm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2" r="7061"/>
          <a:stretch/>
        </p:blipFill>
        <p:spPr bwMode="auto">
          <a:xfrm>
            <a:off x="0" y="2072643"/>
            <a:ext cx="3275856" cy="301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469" y="1345939"/>
            <a:ext cx="3276325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Естественнонаучная грамотность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9968047">
            <a:off x="323527" y="4473116"/>
            <a:ext cx="3024336" cy="1224136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Результат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60419" y="3334052"/>
            <a:ext cx="5601150" cy="3416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РАОП-2020: ДОУ17 «Сетевая </a:t>
            </a:r>
            <a:r>
              <a:rPr lang="ru-RU" dirty="0"/>
              <a:t>лаборатория детских </a:t>
            </a:r>
            <a:r>
              <a:rPr lang="ru-RU" dirty="0" smtClean="0"/>
              <a:t>экспериментов на основе литературных текстов»</a:t>
            </a:r>
            <a:endParaRPr lang="ru-RU" dirty="0"/>
          </a:p>
          <a:p>
            <a:r>
              <a:rPr lang="ru-RU" dirty="0"/>
              <a:t>ДОУ 41 </a:t>
            </a:r>
            <a:r>
              <a:rPr lang="ru-RU" dirty="0" smtClean="0"/>
              <a:t>«</a:t>
            </a:r>
            <a:r>
              <a:rPr lang="ru-RU" dirty="0"/>
              <a:t>Зимний сад в ДОУ – территория детских экспериментов</a:t>
            </a:r>
            <a:r>
              <a:rPr lang="ru-RU" dirty="0" smtClean="0"/>
              <a:t>…»</a:t>
            </a:r>
          </a:p>
          <a:p>
            <a:r>
              <a:rPr lang="ru-RU" dirty="0" smtClean="0"/>
              <a:t>ДОУ </a:t>
            </a:r>
            <a:r>
              <a:rPr lang="ru-RU" dirty="0"/>
              <a:t>№33 лауреат Краевого конкурса программ и методических материалов по естественнонаучному образованию детей «</a:t>
            </a:r>
            <a:r>
              <a:rPr lang="ru-RU" dirty="0" err="1"/>
              <a:t>БиоТОП</a:t>
            </a:r>
            <a:r>
              <a:rPr lang="ru-RU" dirty="0"/>
              <a:t> ПРОФИ»</a:t>
            </a:r>
          </a:p>
          <a:p>
            <a:r>
              <a:rPr lang="ru-RU" dirty="0" smtClean="0"/>
              <a:t>ДОУ  </a:t>
            </a:r>
            <a:r>
              <a:rPr lang="ru-RU" dirty="0"/>
              <a:t>№34 -», неоднократные призеры краевого смотра ГЕО-декор</a:t>
            </a:r>
          </a:p>
          <a:p>
            <a:r>
              <a:rPr lang="ru-RU" dirty="0"/>
              <a:t>ДОУ №</a:t>
            </a:r>
            <a:r>
              <a:rPr lang="ru-RU" dirty="0" smtClean="0"/>
              <a:t>33 - два </a:t>
            </a:r>
            <a:r>
              <a:rPr lang="ru-RU" dirty="0"/>
              <a:t>экологических проекта - -победители в </a:t>
            </a:r>
            <a:r>
              <a:rPr lang="ru-RU" dirty="0" err="1"/>
              <a:t>грантовом</a:t>
            </a:r>
            <a:r>
              <a:rPr lang="ru-RU" dirty="0"/>
              <a:t> конкурсе </a:t>
            </a:r>
            <a:r>
              <a:rPr lang="ru-RU" dirty="0" err="1"/>
              <a:t>Segezha</a:t>
            </a:r>
            <a:r>
              <a:rPr lang="ru-RU" dirty="0"/>
              <a:t> </a:t>
            </a:r>
            <a:r>
              <a:rPr lang="ru-RU" dirty="0" err="1" smtClean="0"/>
              <a:t>Group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78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53"/>
          <a:stretch/>
        </p:blipFill>
        <p:spPr bwMode="auto">
          <a:xfrm>
            <a:off x="-86677" y="0"/>
            <a:ext cx="9144000" cy="134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трелка вправо 15"/>
          <p:cNvSpPr/>
          <p:nvPr/>
        </p:nvSpPr>
        <p:spPr>
          <a:xfrm>
            <a:off x="2816631" y="3571320"/>
            <a:ext cx="2115409" cy="131743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Результат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52736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https://ds04.infourok.ru/uploads/ex/0d21/000095d8-590e8072/img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685" t="21152" r="2903" b="47450"/>
          <a:stretch/>
        </p:blipFill>
        <p:spPr bwMode="auto">
          <a:xfrm>
            <a:off x="0" y="2917570"/>
            <a:ext cx="1211705" cy="233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войная стрелка вверх/вниз 1"/>
          <p:cNvSpPr/>
          <p:nvPr/>
        </p:nvSpPr>
        <p:spPr>
          <a:xfrm>
            <a:off x="179512" y="1373835"/>
            <a:ext cx="3528392" cy="5497598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Основы </a:t>
            </a:r>
            <a:r>
              <a:rPr lang="ru-RU" b="1" dirty="0">
                <a:solidFill>
                  <a:srgbClr val="C00000"/>
                </a:solidFill>
              </a:rPr>
              <a:t>читательской </a:t>
            </a:r>
            <a:r>
              <a:rPr lang="ru-RU" b="1" dirty="0" smtClean="0">
                <a:solidFill>
                  <a:srgbClr val="C00000"/>
                </a:solidFill>
              </a:rPr>
              <a:t>грамотность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Приобщение детей к чтению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4256" y="1341767"/>
            <a:ext cx="880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Предпосылки функциональной грамотности  дошкольника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1803432"/>
            <a:ext cx="4125283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Реализация Программы «Исследовательская деятельность на основе художественной литературы (сетевое взаимодействие </a:t>
            </a:r>
            <a:r>
              <a:rPr lang="ru-RU" dirty="0"/>
              <a:t> </a:t>
            </a:r>
            <a:r>
              <a:rPr lang="ru-RU" dirty="0" smtClean="0"/>
              <a:t>ДОУ)</a:t>
            </a:r>
          </a:p>
          <a:p>
            <a:r>
              <a:rPr lang="ru-RU" dirty="0" smtClean="0"/>
              <a:t>Мобильные библиотеки в ДОУ для свободного использования  книг детьми</a:t>
            </a:r>
            <a:r>
              <a:rPr lang="ru-RU" dirty="0"/>
              <a:t>. </a:t>
            </a:r>
            <a:r>
              <a:rPr lang="ru-RU" dirty="0" err="1" smtClean="0"/>
              <a:t>Буккроссинги</a:t>
            </a:r>
            <a:r>
              <a:rPr lang="ru-RU" dirty="0" smtClean="0"/>
              <a:t> для семей.</a:t>
            </a:r>
          </a:p>
          <a:p>
            <a:r>
              <a:rPr lang="ru-RU" dirty="0" smtClean="0"/>
              <a:t>Конкурс совместно с  ЦГБ «Самая читающая семья» участие всех ДОУ . </a:t>
            </a:r>
          </a:p>
          <a:p>
            <a:r>
              <a:rPr lang="ru-RU" dirty="0" smtClean="0"/>
              <a:t>Театрализация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4687545"/>
            <a:ext cx="4125283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РАОП-2020: ДОУ </a:t>
            </a:r>
            <a:r>
              <a:rPr lang="ru-RU" dirty="0"/>
              <a:t>17 </a:t>
            </a:r>
            <a:r>
              <a:rPr lang="ru-RU" dirty="0" smtClean="0"/>
              <a:t>«Сетевая </a:t>
            </a:r>
            <a:r>
              <a:rPr lang="ru-RU" dirty="0"/>
              <a:t>лаборатория детских экспериментов на основе литературных </a:t>
            </a:r>
            <a:r>
              <a:rPr lang="ru-RU" dirty="0" smtClean="0"/>
              <a:t>текстов»</a:t>
            </a:r>
          </a:p>
          <a:p>
            <a:r>
              <a:rPr lang="ru-RU" dirty="0" smtClean="0"/>
              <a:t>ДОУ </a:t>
            </a:r>
            <a:r>
              <a:rPr lang="ru-RU" dirty="0"/>
              <a:t>54  признан региональной инновационной площадкой среди ДОУ Красноярского края по реализации программы «С книгой вместе я росту!».</a:t>
            </a:r>
          </a:p>
        </p:txBody>
      </p:sp>
    </p:spTree>
    <p:extLst>
      <p:ext uri="{BB962C8B-B14F-4D97-AF65-F5344CB8AC3E}">
        <p14:creationId xmlns:p14="http://schemas.microsoft.com/office/powerpoint/2010/main" val="372699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53"/>
          <a:stretch/>
        </p:blipFill>
        <p:spPr bwMode="auto">
          <a:xfrm>
            <a:off x="-86677" y="0"/>
            <a:ext cx="9144000" cy="134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52736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4" t="24732" r="21343" b="13118"/>
          <a:stretch/>
        </p:blipFill>
        <p:spPr bwMode="auto">
          <a:xfrm>
            <a:off x="7627242" y="1001267"/>
            <a:ext cx="1481480" cy="1641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417" y="2642427"/>
            <a:ext cx="4461906" cy="42473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Игровые </a:t>
            </a:r>
            <a:r>
              <a:rPr lang="en-US" dirty="0" smtClean="0"/>
              <a:t>LEGO</a:t>
            </a:r>
            <a:r>
              <a:rPr lang="ru-RU" dirty="0" smtClean="0"/>
              <a:t>- центры во всех ДОУ</a:t>
            </a:r>
          </a:p>
          <a:p>
            <a:r>
              <a:rPr lang="ru-RU" dirty="0"/>
              <a:t>Содержание ОП ДОУ предполагает технологическую направленность в различных видах деятельности</a:t>
            </a:r>
          </a:p>
          <a:p>
            <a:r>
              <a:rPr lang="ru-RU" dirty="0" smtClean="0"/>
              <a:t>Ранняя профориентация – </a:t>
            </a:r>
            <a:r>
              <a:rPr lang="ru-RU" dirty="0" err="1" smtClean="0"/>
              <a:t>деятельностный</a:t>
            </a:r>
            <a:r>
              <a:rPr lang="ru-RU" dirty="0" smtClean="0"/>
              <a:t> подход</a:t>
            </a:r>
          </a:p>
          <a:p>
            <a:r>
              <a:rPr lang="ru-RU" dirty="0" smtClean="0"/>
              <a:t>ДОУ № 34 сетевое взаимодействие с ЦЗ и КГБПОУ «</a:t>
            </a:r>
            <a:r>
              <a:rPr lang="ru-RU" dirty="0" err="1" smtClean="0"/>
              <a:t>Лесосибирский</a:t>
            </a:r>
            <a:r>
              <a:rPr lang="ru-RU" dirty="0" smtClean="0"/>
              <a:t> технологический техникум» - ранние профессиональные пробы.</a:t>
            </a:r>
          </a:p>
          <a:p>
            <a:r>
              <a:rPr lang="ru-RU" dirty="0" err="1" smtClean="0"/>
              <a:t>Профориентационные</a:t>
            </a:r>
            <a:r>
              <a:rPr lang="ru-RU" dirty="0" smtClean="0"/>
              <a:t> </a:t>
            </a:r>
            <a:r>
              <a:rPr lang="ru-RU" dirty="0" err="1" smtClean="0"/>
              <a:t>квесты</a:t>
            </a:r>
            <a:r>
              <a:rPr lang="ru-RU" dirty="0" smtClean="0"/>
              <a:t>  для детей  в ДОУ города</a:t>
            </a:r>
          </a:p>
          <a:p>
            <a:r>
              <a:rPr lang="ru-RU" dirty="0" smtClean="0"/>
              <a:t>ДОУ №34,53 – детская журналистика (опыт)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Организация ППРС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631505" y="1530077"/>
            <a:ext cx="5976664" cy="103272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Технологическое </a:t>
            </a:r>
            <a:r>
              <a:rPr lang="ru-RU" sz="2400" b="1" dirty="0" smtClean="0">
                <a:solidFill>
                  <a:srgbClr val="C00000"/>
                </a:solidFill>
              </a:rPr>
              <a:t>образование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2642428"/>
            <a:ext cx="4197291" cy="42473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2019- ДОУ 7  признан региональной инновационной площадкой по реализации программы «Развитие предпосылок инженерного мышления через использование образовательных конструкторов ЛЕГО в детском саду».</a:t>
            </a:r>
          </a:p>
          <a:p>
            <a:r>
              <a:rPr lang="ru-RU" dirty="0" smtClean="0"/>
              <a:t>2019 - Городской </a:t>
            </a:r>
            <a:r>
              <a:rPr lang="ru-RU" dirty="0"/>
              <a:t>фестиваль ранних профессиональных проб «Babyskils3+ «по стандартам Международного чемпионата молодых профессионалов «</a:t>
            </a:r>
            <a:r>
              <a:rPr lang="ru-RU" dirty="0" err="1"/>
              <a:t>Worldskills</a:t>
            </a:r>
            <a:r>
              <a:rPr lang="ru-RU" dirty="0" smtClean="0"/>
              <a:t>»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РАОП-2020 - </a:t>
            </a:r>
            <a:r>
              <a:rPr lang="ru-RU" dirty="0" smtClean="0"/>
              <a:t>Практика ДОУ7, практика </a:t>
            </a:r>
            <a:r>
              <a:rPr lang="ru-RU" dirty="0"/>
              <a:t>ДОУ №42  «Детская мультипликация» </a:t>
            </a:r>
          </a:p>
        </p:txBody>
      </p:sp>
    </p:spTree>
    <p:extLst>
      <p:ext uri="{BB962C8B-B14F-4D97-AF65-F5344CB8AC3E}">
        <p14:creationId xmlns:p14="http://schemas.microsoft.com/office/powerpoint/2010/main" val="36712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53"/>
          <a:stretch/>
        </p:blipFill>
        <p:spPr bwMode="auto">
          <a:xfrm>
            <a:off x="-86677" y="0"/>
            <a:ext cx="9144000" cy="134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52736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s://ds03.infourok.ru/uploads/ex/071a/000571d1-59f6b177/img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" t="67183" r="59840" b="-509"/>
          <a:stretch/>
        </p:blipFill>
        <p:spPr bwMode="auto">
          <a:xfrm>
            <a:off x="1043608" y="3400440"/>
            <a:ext cx="1607970" cy="1008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6877" y="2840055"/>
            <a:ext cx="2788718" cy="212888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Воспитание гражданина и патриота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1819537"/>
            <a:ext cx="5846030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dirty="0" smtClean="0"/>
              <a:t>Основание: Государственная программа «Патриотическое </a:t>
            </a:r>
            <a:r>
              <a:rPr lang="ru-RU" dirty="0"/>
              <a:t>воспитание граждан РФ на </a:t>
            </a:r>
            <a:r>
              <a:rPr lang="ru-RU" dirty="0" smtClean="0"/>
              <a:t>2016-2020 годы</a:t>
            </a:r>
            <a:r>
              <a:rPr lang="ru-RU" dirty="0"/>
              <a:t>». </a:t>
            </a:r>
            <a:endParaRPr lang="ru-RU" dirty="0" smtClean="0"/>
          </a:p>
          <a:p>
            <a:r>
              <a:rPr lang="ru-RU" i="1" dirty="0" smtClean="0"/>
              <a:t>Проек</a:t>
            </a:r>
            <a:r>
              <a:rPr lang="ru-RU" dirty="0" smtClean="0"/>
              <a:t>т  </a:t>
            </a:r>
            <a:r>
              <a:rPr lang="ru-RU" dirty="0"/>
              <a:t>федеральный проект "Патриотическое воспитание граждан </a:t>
            </a:r>
            <a:r>
              <a:rPr lang="ru-RU" dirty="0" smtClean="0"/>
              <a:t>РФ</a:t>
            </a:r>
          </a:p>
          <a:p>
            <a:r>
              <a:rPr lang="ru-RU" dirty="0" smtClean="0"/>
              <a:t>национального проекта «Образование».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05756" y="1341767"/>
            <a:ext cx="79427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Укрепление воспитательной </a:t>
            </a:r>
            <a:r>
              <a:rPr lang="ru-RU" sz="2400" b="1" dirty="0" smtClean="0">
                <a:solidFill>
                  <a:srgbClr val="C00000"/>
                </a:solidFill>
              </a:rPr>
              <a:t>составляющей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5816" y="3573863"/>
            <a:ext cx="5832649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Обновление содержания ОП ДОУ</a:t>
            </a:r>
          </a:p>
          <a:p>
            <a:r>
              <a:rPr lang="ru-RU" dirty="0" smtClean="0"/>
              <a:t>Планирование на основе календаря событий приуроченных к гос. и нац. </a:t>
            </a:r>
            <a:r>
              <a:rPr lang="ru-RU" dirty="0"/>
              <a:t>п</a:t>
            </a:r>
            <a:r>
              <a:rPr lang="ru-RU" dirty="0" smtClean="0"/>
              <a:t>раздникам РФ, памятным датам и событиям российской </a:t>
            </a:r>
            <a:r>
              <a:rPr lang="ru-RU" dirty="0"/>
              <a:t>и</a:t>
            </a:r>
            <a:r>
              <a:rPr lang="ru-RU" dirty="0" smtClean="0"/>
              <a:t>стории и культуры </a:t>
            </a:r>
          </a:p>
          <a:p>
            <a:r>
              <a:rPr lang="ru-RU" dirty="0" smtClean="0"/>
              <a:t>Активное участие в акциях : Победа в ВОВ, проекты к юбилею города  «Моя малая Родина»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4902" y="5517232"/>
            <a:ext cx="8496944" cy="1200329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dirty="0"/>
              <a:t>2018 г. РАОП ДОУ 9 Духовно-нравственное направление «Связь поколений</a:t>
            </a:r>
            <a:r>
              <a:rPr lang="ru-RU" dirty="0" smtClean="0"/>
              <a:t>», реализация программы.</a:t>
            </a:r>
          </a:p>
          <a:p>
            <a:r>
              <a:rPr lang="ru-RU" dirty="0" smtClean="0"/>
              <a:t>Городской конкурс </a:t>
            </a:r>
            <a:r>
              <a:rPr lang="en-US" dirty="0" smtClean="0"/>
              <a:t>Smart</a:t>
            </a:r>
            <a:r>
              <a:rPr lang="ru-RU" dirty="0" smtClean="0"/>
              <a:t>-практика-9практик –победителей по </a:t>
            </a:r>
            <a:r>
              <a:rPr lang="ru-RU" dirty="0" err="1" smtClean="0"/>
              <a:t>патриотич.ескому</a:t>
            </a:r>
            <a:r>
              <a:rPr lang="ru-RU" dirty="0" smtClean="0"/>
              <a:t> воспитанию Воспитание (10,54,42,43,40,34)-36% из общего числа победителей.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3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53"/>
          <a:stretch/>
        </p:blipFill>
        <p:spPr bwMode="auto">
          <a:xfrm>
            <a:off x="-86677" y="-1"/>
            <a:ext cx="9144000" cy="134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3034" y="9925"/>
            <a:ext cx="5880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Перспективы развития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Дошкольного образования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80349414"/>
              </p:ext>
            </p:extLst>
          </p:nvPr>
        </p:nvGraphicFramePr>
        <p:xfrm>
          <a:off x="539552" y="1397000"/>
          <a:ext cx="828092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11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99392"/>
            <a:ext cx="7821125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Цифровая образовательная среда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79604" cy="6865124"/>
          </a:xfrm>
        </p:spPr>
      </p:pic>
      <p:sp>
        <p:nvSpPr>
          <p:cNvPr id="3" name="TextBox 2"/>
          <p:cNvSpPr txBox="1"/>
          <p:nvPr/>
        </p:nvSpPr>
        <p:spPr>
          <a:xfrm>
            <a:off x="1501924" y="548680"/>
            <a:ext cx="756084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/>
              <a:t>Скорость интернета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b="1" dirty="0" smtClean="0"/>
              <a:t>более 100 Мбит</a:t>
            </a:r>
            <a:r>
              <a:rPr lang="en-US" sz="1700" b="1" dirty="0" smtClean="0"/>
              <a:t>/</a:t>
            </a:r>
            <a:r>
              <a:rPr lang="ru-RU" sz="1700" b="1" dirty="0" smtClean="0"/>
              <a:t>с</a:t>
            </a:r>
            <a:r>
              <a:rPr lang="ru-RU" sz="1700" dirty="0" smtClean="0"/>
              <a:t>: </a:t>
            </a:r>
            <a:r>
              <a:rPr lang="ru-RU" sz="1700" dirty="0"/>
              <a:t>МБОУ «Лицей</a:t>
            </a:r>
            <a:r>
              <a:rPr lang="ru-RU" sz="1700" dirty="0" smtClean="0"/>
              <a:t>», </a:t>
            </a:r>
            <a:r>
              <a:rPr lang="ru-RU" sz="1700" dirty="0" smtClean="0">
                <a:solidFill>
                  <a:srgbClr val="FF0000"/>
                </a:solidFill>
              </a:rPr>
              <a:t>МБОУ </a:t>
            </a:r>
            <a:r>
              <a:rPr lang="ru-RU" sz="1700" dirty="0">
                <a:solidFill>
                  <a:srgbClr val="FF0000"/>
                </a:solidFill>
              </a:rPr>
              <a:t>«СОШ №8</a:t>
            </a:r>
            <a:r>
              <a:rPr lang="ru-RU" sz="1700" dirty="0" smtClean="0">
                <a:solidFill>
                  <a:srgbClr val="FF0000"/>
                </a:solidFill>
              </a:rPr>
              <a:t>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b="1" dirty="0" smtClean="0"/>
              <a:t>51-100 </a:t>
            </a:r>
            <a:r>
              <a:rPr lang="ru-RU" sz="1700" b="1" dirty="0"/>
              <a:t>Мбит</a:t>
            </a:r>
            <a:r>
              <a:rPr lang="en-US" sz="1700" b="1" dirty="0"/>
              <a:t>/</a:t>
            </a:r>
            <a:r>
              <a:rPr lang="ru-RU" sz="1700" b="1" dirty="0" smtClean="0"/>
              <a:t>с</a:t>
            </a:r>
            <a:r>
              <a:rPr lang="ru-RU" sz="1700" dirty="0" smtClean="0"/>
              <a:t>: </a:t>
            </a:r>
            <a:r>
              <a:rPr lang="ru-RU" sz="1700" dirty="0">
                <a:solidFill>
                  <a:srgbClr val="FF0000"/>
                </a:solidFill>
              </a:rPr>
              <a:t>МБОУ «СОШ №1», МБОУ «СОШ №2», МБОУ «СОШ №4», МБОУ «ООШ №5»</a:t>
            </a:r>
            <a:r>
              <a:rPr lang="ru-RU" sz="1700" dirty="0"/>
              <a:t>, МБОУ «СОШ №9», МБОУ «Гимназия</a:t>
            </a:r>
            <a:r>
              <a:rPr lang="ru-RU" sz="1700" dirty="0" smtClean="0"/>
              <a:t>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b="1" dirty="0" smtClean="0"/>
              <a:t>26-20 </a:t>
            </a:r>
            <a:r>
              <a:rPr lang="ru-RU" sz="1700" b="1" dirty="0"/>
              <a:t>Мбит</a:t>
            </a:r>
            <a:r>
              <a:rPr lang="en-US" sz="1700" b="1" dirty="0"/>
              <a:t>/</a:t>
            </a:r>
            <a:r>
              <a:rPr lang="ru-RU" sz="1700" b="1" dirty="0" smtClean="0"/>
              <a:t>с</a:t>
            </a:r>
            <a:r>
              <a:rPr lang="ru-RU" sz="1700" dirty="0" smtClean="0"/>
              <a:t>: </a:t>
            </a:r>
            <a:r>
              <a:rPr lang="ru-RU" sz="1700" dirty="0"/>
              <a:t>МБОУ «СОШ №6</a:t>
            </a:r>
            <a:r>
              <a:rPr lang="ru-RU" sz="1700" dirty="0" smtClean="0"/>
              <a:t>»</a:t>
            </a:r>
          </a:p>
          <a:p>
            <a:r>
              <a:rPr lang="ru-RU" sz="1700" b="1" dirty="0" smtClean="0"/>
              <a:t>Наличие </a:t>
            </a:r>
            <a:r>
              <a:rPr lang="ru-RU" sz="1700" b="1" dirty="0" err="1" smtClean="0"/>
              <a:t>wi-fi</a:t>
            </a:r>
            <a:r>
              <a:rPr lang="ru-RU" sz="1700" b="1" dirty="0" smtClean="0"/>
              <a:t> точек</a:t>
            </a:r>
            <a:r>
              <a:rPr lang="ru-RU" sz="1700" dirty="0" smtClean="0"/>
              <a:t>:  10 – МБОУ «СОШ №4», 8 – МБОУ «Лицей» (Всего 33)</a:t>
            </a:r>
          </a:p>
          <a:p>
            <a:r>
              <a:rPr lang="ru-RU" sz="1700" b="1" dirty="0" smtClean="0"/>
              <a:t>Оснащены: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b="1" dirty="0" smtClean="0"/>
              <a:t>камерами </a:t>
            </a:r>
            <a:r>
              <a:rPr lang="ru-RU" sz="1700" dirty="0" smtClean="0"/>
              <a:t>194 </a:t>
            </a:r>
            <a:r>
              <a:rPr lang="ru-RU" sz="1700" dirty="0" err="1" smtClean="0"/>
              <a:t>каб</a:t>
            </a:r>
            <a:r>
              <a:rPr lang="ru-RU" sz="1700" dirty="0" smtClean="0"/>
              <a:t>.:  52 – МБОУ «СОШ №9», 45 – МБОУ «Лицей», 41 – МБОУ «СОШ №4»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b="1" dirty="0"/>
              <a:t>п</a:t>
            </a:r>
            <a:r>
              <a:rPr lang="ru-RU" sz="1700" b="1" dirty="0" smtClean="0"/>
              <a:t>роекторами</a:t>
            </a:r>
            <a:r>
              <a:rPr lang="ru-RU" sz="1700" dirty="0" smtClean="0"/>
              <a:t> 270 кабинетов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b="1" dirty="0"/>
              <a:t>к</a:t>
            </a:r>
            <a:r>
              <a:rPr lang="ru-RU" sz="1700" b="1" dirty="0" smtClean="0"/>
              <a:t>амерой и микрофонами </a:t>
            </a:r>
            <a:r>
              <a:rPr lang="ru-RU" sz="1700" dirty="0" smtClean="0"/>
              <a:t>65 </a:t>
            </a:r>
            <a:r>
              <a:rPr lang="ru-RU" sz="1700" dirty="0" err="1" smtClean="0"/>
              <a:t>каб</a:t>
            </a:r>
            <a:r>
              <a:rPr lang="ru-RU" sz="1700" dirty="0" smtClean="0"/>
              <a:t>.: 40 – МБОУ «Лицей», 16 – МБОУ «СОШ №2», 9 – МБОУ «ООШ №5»</a:t>
            </a:r>
          </a:p>
          <a:p>
            <a:r>
              <a:rPr lang="ru-RU" sz="1700" b="1" dirty="0" smtClean="0"/>
              <a:t>Имеют сервер: </a:t>
            </a:r>
            <a:r>
              <a:rPr lang="ru-RU" sz="1700" dirty="0"/>
              <a:t>МБОУ «СОШ №1», МБОУ «СОШ №2», МБОУ «СОШ №4», МБОУ «СОШ №9», МБОУ «Лицей</a:t>
            </a:r>
            <a:r>
              <a:rPr lang="ru-RU" sz="1700" dirty="0" smtClean="0"/>
              <a:t>»</a:t>
            </a:r>
          </a:p>
          <a:p>
            <a:endParaRPr lang="ru-RU" dirty="0"/>
          </a:p>
          <a:p>
            <a:pPr algn="ctr"/>
            <a:r>
              <a:rPr lang="ru-RU" b="1" dirty="0"/>
              <a:t>7783 учащихся прошли дистанционное </a:t>
            </a:r>
            <a:r>
              <a:rPr lang="ru-RU" b="1" dirty="0" smtClean="0"/>
              <a:t>обучение.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257363"/>
              </p:ext>
            </p:extLst>
          </p:nvPr>
        </p:nvGraphicFramePr>
        <p:xfrm>
          <a:off x="1619673" y="4854941"/>
          <a:ext cx="7443091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9200"/>
                <a:gridCol w="1563891"/>
              </a:tblGrid>
              <a:tr h="24002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Цифровой ресурс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ОУ (%)</a:t>
                      </a:r>
                      <a:endParaRPr lang="ru-RU" sz="1600" dirty="0"/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Учи.ру</a:t>
                      </a:r>
                      <a:r>
                        <a:rPr lang="ru-RU" sz="1600" b="1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100</a:t>
                      </a:r>
                      <a:endParaRPr lang="ru-RU" sz="1600" dirty="0"/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Российская электронная школа, </a:t>
                      </a:r>
                      <a:r>
                        <a:rPr lang="ru-RU" sz="1600" b="1" dirty="0" err="1" smtClean="0"/>
                        <a:t>Фоксфорд</a:t>
                      </a:r>
                      <a:r>
                        <a:rPr lang="ru-RU" sz="1600" b="1" dirty="0" smtClean="0"/>
                        <a:t> , </a:t>
                      </a:r>
                      <a:r>
                        <a:rPr lang="ru-RU" sz="1600" b="1" dirty="0" err="1" smtClean="0"/>
                        <a:t>Якласс</a:t>
                      </a:r>
                      <a:r>
                        <a:rPr lang="ru-RU" sz="1600" b="1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89</a:t>
                      </a:r>
                      <a:endParaRPr lang="ru-RU" sz="1600" dirty="0"/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/>
                        <a:t>Яндекс.Учебник</a:t>
                      </a:r>
                      <a:r>
                        <a:rPr lang="ru-RU" sz="1600" b="1" dirty="0" smtClean="0"/>
                        <a:t>, </a:t>
                      </a:r>
                      <a:r>
                        <a:rPr lang="ru-RU" sz="1600" b="1" dirty="0" err="1" smtClean="0"/>
                        <a:t>Lecta</a:t>
                      </a:r>
                      <a:r>
                        <a:rPr lang="ru-RU" sz="1600" b="1" dirty="0" smtClean="0"/>
                        <a:t> 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67</a:t>
                      </a:r>
                      <a:endParaRPr lang="ru-RU" sz="1600" dirty="0"/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/>
                        <a:t>Медиатека</a:t>
                      </a:r>
                      <a:r>
                        <a:rPr lang="ru-RU" sz="1600" b="1" dirty="0" smtClean="0"/>
                        <a:t> Издательства «Просвещения», Билет в будущее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44</a:t>
                      </a:r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другие варианты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менее 35% 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90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372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707904" y="0"/>
            <a:ext cx="5417168" cy="138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</a:rPr>
              <a:t>Цифровая образовательная среда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418946"/>
            <a:ext cx="89339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Скорость интернета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/>
              <a:t>более 100 Мбит</a:t>
            </a:r>
            <a:r>
              <a:rPr lang="en-US" sz="1600" b="1" dirty="0" smtClean="0"/>
              <a:t>/</a:t>
            </a:r>
            <a:r>
              <a:rPr lang="ru-RU" sz="1600" b="1" dirty="0" smtClean="0"/>
              <a:t>с</a:t>
            </a:r>
            <a:r>
              <a:rPr lang="ru-RU" sz="1600" dirty="0" smtClean="0"/>
              <a:t>: </a:t>
            </a:r>
            <a:r>
              <a:rPr lang="ru-RU" sz="1600" dirty="0"/>
              <a:t>МБОУ «Лицей</a:t>
            </a:r>
            <a:r>
              <a:rPr lang="ru-RU" sz="1600" dirty="0" smtClean="0"/>
              <a:t>», </a:t>
            </a:r>
            <a:r>
              <a:rPr lang="ru-RU" sz="1600" dirty="0" smtClean="0">
                <a:solidFill>
                  <a:srgbClr val="FF0000"/>
                </a:solidFill>
              </a:rPr>
              <a:t>МБОУ </a:t>
            </a:r>
            <a:r>
              <a:rPr lang="ru-RU" sz="1600" dirty="0">
                <a:solidFill>
                  <a:srgbClr val="FF0000"/>
                </a:solidFill>
              </a:rPr>
              <a:t>«СОШ №8</a:t>
            </a:r>
            <a:r>
              <a:rPr lang="ru-RU" sz="1600" dirty="0" smtClean="0">
                <a:solidFill>
                  <a:srgbClr val="FF0000"/>
                </a:solidFill>
              </a:rPr>
              <a:t>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/>
              <a:t>51-100 </a:t>
            </a:r>
            <a:r>
              <a:rPr lang="ru-RU" sz="1600" b="1" dirty="0"/>
              <a:t>Мбит</a:t>
            </a:r>
            <a:r>
              <a:rPr lang="en-US" sz="1600" b="1" dirty="0"/>
              <a:t>/</a:t>
            </a:r>
            <a:r>
              <a:rPr lang="ru-RU" sz="1600" b="1" dirty="0" smtClean="0"/>
              <a:t>с</a:t>
            </a:r>
            <a:r>
              <a:rPr lang="ru-RU" sz="1600" dirty="0" smtClean="0"/>
              <a:t>: </a:t>
            </a:r>
            <a:r>
              <a:rPr lang="ru-RU" sz="1600" dirty="0">
                <a:solidFill>
                  <a:srgbClr val="FF0000"/>
                </a:solidFill>
              </a:rPr>
              <a:t>МБОУ «СОШ №1», МБОУ «СОШ №2», МБОУ «СОШ №4», МБОУ «ООШ №5»</a:t>
            </a:r>
            <a:r>
              <a:rPr lang="ru-RU" sz="1600" dirty="0"/>
              <a:t>, МБОУ «СОШ №9», МБОУ «Гимназия</a:t>
            </a:r>
            <a:r>
              <a:rPr lang="ru-RU" sz="1600" dirty="0" smtClean="0"/>
              <a:t>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/>
              <a:t>26-20 </a:t>
            </a:r>
            <a:r>
              <a:rPr lang="ru-RU" sz="1600" b="1" dirty="0"/>
              <a:t>Мбит</a:t>
            </a:r>
            <a:r>
              <a:rPr lang="en-US" sz="1600" b="1" dirty="0"/>
              <a:t>/</a:t>
            </a:r>
            <a:r>
              <a:rPr lang="ru-RU" sz="1600" b="1" dirty="0" smtClean="0"/>
              <a:t>с</a:t>
            </a:r>
            <a:r>
              <a:rPr lang="ru-RU" sz="1600" dirty="0" smtClean="0"/>
              <a:t>: </a:t>
            </a:r>
            <a:r>
              <a:rPr lang="ru-RU" sz="1600" dirty="0"/>
              <a:t>МБОУ «СОШ №6</a:t>
            </a:r>
            <a:r>
              <a:rPr lang="ru-RU" sz="1600" dirty="0" smtClean="0"/>
              <a:t>».</a:t>
            </a:r>
          </a:p>
          <a:p>
            <a:r>
              <a:rPr lang="ru-RU" sz="1600" b="1" dirty="0" smtClean="0"/>
              <a:t>Наличие </a:t>
            </a:r>
            <a:r>
              <a:rPr lang="ru-RU" sz="1600" b="1" dirty="0" err="1" smtClean="0"/>
              <a:t>wi-fi</a:t>
            </a:r>
            <a:r>
              <a:rPr lang="ru-RU" sz="1600" b="1" dirty="0" smtClean="0"/>
              <a:t> точек</a:t>
            </a:r>
            <a:r>
              <a:rPr lang="ru-RU" sz="1600" dirty="0" smtClean="0"/>
              <a:t>:  10 – МБОУ «СОШ №4», 8 – МБОУ «Лицей» (Всего 33)</a:t>
            </a:r>
          </a:p>
          <a:p>
            <a:r>
              <a:rPr lang="ru-RU" sz="1600" b="1" dirty="0" smtClean="0"/>
              <a:t>Оснащены: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/>
              <a:t>камерами </a:t>
            </a:r>
            <a:r>
              <a:rPr lang="ru-RU" sz="1600" dirty="0" smtClean="0"/>
              <a:t>194 </a:t>
            </a:r>
            <a:r>
              <a:rPr lang="ru-RU" sz="1600" dirty="0" err="1" smtClean="0"/>
              <a:t>каб</a:t>
            </a:r>
            <a:r>
              <a:rPr lang="ru-RU" sz="1600" dirty="0" smtClean="0"/>
              <a:t>.:  52 – МБОУ «СОШ №9», 45 – МБОУ «Лицей», 41 – МБОУ «СОШ №4»;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/>
              <a:t>проекторами</a:t>
            </a:r>
            <a:r>
              <a:rPr lang="ru-RU" sz="1600" dirty="0" smtClean="0"/>
              <a:t> 270 кабинетов;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/>
              <a:t>к</a:t>
            </a:r>
            <a:r>
              <a:rPr lang="ru-RU" sz="1600" b="1" dirty="0" smtClean="0"/>
              <a:t>амерой и микрофонами </a:t>
            </a:r>
            <a:r>
              <a:rPr lang="ru-RU" sz="1600" dirty="0" smtClean="0"/>
              <a:t>65 </a:t>
            </a:r>
            <a:r>
              <a:rPr lang="ru-RU" sz="1600" dirty="0" err="1" smtClean="0"/>
              <a:t>каб</a:t>
            </a:r>
            <a:r>
              <a:rPr lang="ru-RU" sz="1600" dirty="0" smtClean="0"/>
              <a:t>.: 40 – МБОУ «Лицей», 16 – МБОУ «СОШ №2», 9 – МБОУ «ООШ №5»;</a:t>
            </a:r>
          </a:p>
          <a:p>
            <a:r>
              <a:rPr lang="ru-RU" sz="1600" b="1" dirty="0" smtClean="0"/>
              <a:t>Имеют сервер: </a:t>
            </a:r>
            <a:r>
              <a:rPr lang="ru-RU" sz="1600" dirty="0"/>
              <a:t>МБОУ «СОШ №1», МБОУ «СОШ №2», МБОУ «СОШ №4», МБОУ «СОШ №9», МБОУ «Лицей</a:t>
            </a:r>
            <a:r>
              <a:rPr lang="ru-RU" sz="1600" dirty="0" smtClean="0"/>
              <a:t>».</a:t>
            </a:r>
          </a:p>
          <a:p>
            <a:pPr algn="ctr"/>
            <a:r>
              <a:rPr lang="ru-RU" sz="1600" b="1" dirty="0" smtClean="0"/>
              <a:t>7783 учащихся прошли дистанционное обучение</a:t>
            </a:r>
            <a:endParaRPr lang="ru-RU" sz="160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628501"/>
              </p:ext>
            </p:extLst>
          </p:nvPr>
        </p:nvGraphicFramePr>
        <p:xfrm>
          <a:off x="107504" y="4846320"/>
          <a:ext cx="893391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6785"/>
                <a:gridCol w="1877134"/>
              </a:tblGrid>
              <a:tr h="24002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Цифровой ресурс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ОУ (%)</a:t>
                      </a:r>
                      <a:endParaRPr lang="ru-RU" sz="1600" dirty="0"/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Учи.ру</a:t>
                      </a:r>
                      <a:r>
                        <a:rPr lang="ru-RU" sz="1600" b="1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100</a:t>
                      </a:r>
                      <a:endParaRPr lang="ru-RU" sz="1600" dirty="0"/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Российская электронная школа, </a:t>
                      </a:r>
                      <a:r>
                        <a:rPr lang="ru-RU" sz="1600" b="1" dirty="0" err="1" smtClean="0"/>
                        <a:t>Фоксфорд</a:t>
                      </a:r>
                      <a:r>
                        <a:rPr lang="ru-RU" sz="1600" b="1" dirty="0" smtClean="0"/>
                        <a:t> , </a:t>
                      </a:r>
                      <a:r>
                        <a:rPr lang="ru-RU" sz="1600" b="1" dirty="0" err="1" smtClean="0"/>
                        <a:t>Якласс</a:t>
                      </a:r>
                      <a:r>
                        <a:rPr lang="ru-RU" sz="1600" b="1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89</a:t>
                      </a:r>
                      <a:endParaRPr lang="ru-RU" sz="1600" dirty="0"/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/>
                        <a:t>Яндекс.Учебник</a:t>
                      </a:r>
                      <a:r>
                        <a:rPr lang="ru-RU" sz="1600" b="1" dirty="0" smtClean="0"/>
                        <a:t>, </a:t>
                      </a:r>
                      <a:r>
                        <a:rPr lang="ru-RU" sz="1600" b="1" dirty="0" err="1" smtClean="0"/>
                        <a:t>Lecta</a:t>
                      </a:r>
                      <a:r>
                        <a:rPr lang="ru-RU" sz="1600" b="1" dirty="0" smtClean="0"/>
                        <a:t> 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67</a:t>
                      </a:r>
                      <a:endParaRPr lang="ru-RU" sz="1600" dirty="0"/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/>
                        <a:t>Медиатека</a:t>
                      </a:r>
                      <a:r>
                        <a:rPr lang="ru-RU" sz="1600" b="1" dirty="0" smtClean="0"/>
                        <a:t> Издательства «Просвещения», Билет в будущее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44</a:t>
                      </a:r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другие варианты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менее 35% 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8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53"/>
          <a:stretch/>
        </p:blipFill>
        <p:spPr bwMode="auto">
          <a:xfrm>
            <a:off x="0" y="336"/>
            <a:ext cx="9144000" cy="134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0095" y="597477"/>
            <a:ext cx="8229600" cy="1143000"/>
          </a:xfrm>
        </p:spPr>
        <p:txBody>
          <a:bodyPr/>
          <a:lstStyle/>
          <a:p>
            <a:pPr algn="r"/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Дошкольное образование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81727612"/>
              </p:ext>
            </p:extLst>
          </p:nvPr>
        </p:nvGraphicFramePr>
        <p:xfrm>
          <a:off x="0" y="1342104"/>
          <a:ext cx="8988152" cy="5205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 rot="1688003">
            <a:off x="2997216" y="1880068"/>
            <a:ext cx="800219" cy="47607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Реорганизация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082" name="Picture 10" descr="https://spb-institute.ru/upload/medialibrary/a7b/a7b6d70c02b74e94b38e61c6efee81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504080" cy="250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8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Дошкольное образование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53"/>
          <a:stretch/>
        </p:blipFill>
        <p:spPr bwMode="auto">
          <a:xfrm>
            <a:off x="-19093" y="336"/>
            <a:ext cx="9144000" cy="148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A9E669E-62C1-48F3-9D98-C1EABA01FDBC}"/>
              </a:ext>
            </a:extLst>
          </p:cNvPr>
          <p:cNvSpPr/>
          <p:nvPr/>
        </p:nvSpPr>
        <p:spPr>
          <a:xfrm>
            <a:off x="251520" y="1827211"/>
            <a:ext cx="3528392" cy="5499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0275F9B-1128-4E03-904B-5D03749CC39D}"/>
              </a:ext>
            </a:extLst>
          </p:cNvPr>
          <p:cNvSpPr/>
          <p:nvPr/>
        </p:nvSpPr>
        <p:spPr>
          <a:xfrm>
            <a:off x="3779912" y="1827211"/>
            <a:ext cx="2160240" cy="4477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83905"/>
              </p:ext>
            </p:extLst>
          </p:nvPr>
        </p:nvGraphicFramePr>
        <p:xfrm>
          <a:off x="286687" y="1988840"/>
          <a:ext cx="8532440" cy="472588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462187"/>
                <a:gridCol w="2191278"/>
                <a:gridCol w="2878975"/>
              </a:tblGrid>
              <a:tr h="147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Показатели 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2018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1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воспитанников в ДОУ всего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4010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4011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воспитанников в ДОУ до 3-х лет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663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637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45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Очередь воспитанников в ДОУ от 0-7 лет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 01.09.2018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1456 детей</a:t>
                      </a:r>
                      <a:endParaRPr lang="ru-RU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на 06.05.2019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1106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на 01.01.20 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1355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Очередь в ДОУ от 0 до 3 лет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 01.09.2018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1383 </a:t>
                      </a:r>
                      <a:r>
                        <a:rPr lang="ru-RU" sz="2000" dirty="0">
                          <a:effectLst/>
                        </a:rPr>
                        <a:t>детей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на 06.05.2019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1026 на </a:t>
                      </a:r>
                      <a:r>
                        <a:rPr lang="ru-RU" sz="2000" dirty="0">
                          <a:effectLst/>
                        </a:rPr>
                        <a:t>09.01.20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1289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Дети с ОВЗ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227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201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Дети - инвалиды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85222" y="548680"/>
            <a:ext cx="7812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П/Содействие занятости женщин. Доступность дошкольного образования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7B6E3E5-5B52-4A55-8E12-F9F6D717AA30}"/>
              </a:ext>
            </a:extLst>
          </p:cNvPr>
          <p:cNvSpPr txBox="1"/>
          <p:nvPr/>
        </p:nvSpPr>
        <p:spPr>
          <a:xfrm>
            <a:off x="5940152" y="1827212"/>
            <a:ext cx="2875098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2019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8573623" y="1789127"/>
            <a:ext cx="664475" cy="47627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6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53"/>
          <a:stretch/>
        </p:blipFill>
        <p:spPr bwMode="auto">
          <a:xfrm>
            <a:off x="-86677" y="0"/>
            <a:ext cx="9144000" cy="134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70842" y="572325"/>
            <a:ext cx="6814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8480425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https://xn--c1abbjeitjlaqf5ac6j.xn--d1acj3b/uploads/projects/works/5efde971e23f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43994337"/>
              </p:ext>
            </p:extLst>
          </p:nvPr>
        </p:nvGraphicFramePr>
        <p:xfrm>
          <a:off x="-40619" y="909782"/>
          <a:ext cx="5864617" cy="4861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AutoShape 6" descr="https://xn--c1abbjeitjlaqf5ac6j.xn--d1acj3b/uploads/projects/works/5efde971e23f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xn--c1abbjeitjlaqf5ac6j.xn--d1acj3b/uploads/projects/works/5efde971e23f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s://xn--c1abbjeitjlaqf5ac6j.xn--d1acj3b/uploads/projects/works/5efde971e23f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xn--c1abbjeitjlaqf5ac6j.xn--d1acj3b/uploads/projects/works/5efde971e23fa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4" descr="https://xn--c1abbjeitjlaqf5ac6j.xn--d1acj3b/uploads/projects/works/5efde971e23fa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028967335"/>
              </p:ext>
            </p:extLst>
          </p:nvPr>
        </p:nvGraphicFramePr>
        <p:xfrm>
          <a:off x="4283968" y="3356992"/>
          <a:ext cx="6096000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Прямоугольник 5"/>
          <p:cNvSpPr/>
          <p:nvPr/>
        </p:nvSpPr>
        <p:spPr>
          <a:xfrm rot="19782465">
            <a:off x="-236406" y="2344843"/>
            <a:ext cx="5336717" cy="8508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544210"/>
              </a:avLst>
            </a:prstTxWarp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Позитивная тенденция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https://avatars.mds.yandex.net/get-pdb/1352825/818ef484-c156-46fc-ba23-d7ca7a79fb2c/s37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801" y="1196752"/>
            <a:ext cx="1959237" cy="195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05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53"/>
          <a:stretch/>
        </p:blipFill>
        <p:spPr bwMode="auto">
          <a:xfrm>
            <a:off x="0" y="0"/>
            <a:ext cx="9144000" cy="134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73705" y="421849"/>
            <a:ext cx="673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Кадровый потенциал в ДОУ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68122188"/>
              </p:ext>
            </p:extLst>
          </p:nvPr>
        </p:nvGraphicFramePr>
        <p:xfrm>
          <a:off x="1127794" y="1006624"/>
          <a:ext cx="7984196" cy="5735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AutoShape 2" descr="https://biznesjoker.ru/wp-content/uploads/2020/04/biznes_pl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3" y="4581128"/>
            <a:ext cx="2160240" cy="206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0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5">
            <a:extLst>
              <a:ext uri="{FF2B5EF4-FFF2-40B4-BE49-F238E27FC236}">
                <a16:creationId xmlns="" xmlns:a16="http://schemas.microsoft.com/office/drawing/2014/main" id="{63683E24-A551-4934-9DEE-EECCE18BCF60}"/>
              </a:ext>
            </a:extLst>
          </p:cNvPr>
          <p:cNvGrpSpPr/>
          <p:nvPr/>
        </p:nvGrpSpPr>
        <p:grpSpPr>
          <a:xfrm>
            <a:off x="488676" y="1541680"/>
            <a:ext cx="8640960" cy="5749345"/>
            <a:chOff x="1971885" y="1666049"/>
            <a:chExt cx="3822306" cy="1907414"/>
          </a:xfrm>
          <a:solidFill>
            <a:schemeClr val="accent1">
              <a:lumMod val="40000"/>
              <a:lumOff val="60000"/>
            </a:schemeClr>
          </a:solidFill>
          <a:effectLst/>
        </p:grpSpPr>
        <p:sp>
          <p:nvSpPr>
            <p:cNvPr id="5" name="Freeform 99">
              <a:extLst>
                <a:ext uri="{FF2B5EF4-FFF2-40B4-BE49-F238E27FC236}">
                  <a16:creationId xmlns="" xmlns:a16="http://schemas.microsoft.com/office/drawing/2014/main" id="{DFB71DC3-378A-47A7-8634-95F370C31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881" y="1787077"/>
              <a:ext cx="460374" cy="330201"/>
            </a:xfrm>
            <a:custGeom>
              <a:avLst/>
              <a:gdLst>
                <a:gd name="T0" fmla="*/ 186 w 290"/>
                <a:gd name="T1" fmla="*/ 4 h 208"/>
                <a:gd name="T2" fmla="*/ 149 w 290"/>
                <a:gd name="T3" fmla="*/ 9 h 208"/>
                <a:gd name="T4" fmla="*/ 100 w 290"/>
                <a:gd name="T5" fmla="*/ 13 h 208"/>
                <a:gd name="T6" fmla="*/ 68 w 290"/>
                <a:gd name="T7" fmla="*/ 13 h 208"/>
                <a:gd name="T8" fmla="*/ 59 w 290"/>
                <a:gd name="T9" fmla="*/ 18 h 208"/>
                <a:gd name="T10" fmla="*/ 45 w 290"/>
                <a:gd name="T11" fmla="*/ 22 h 208"/>
                <a:gd name="T12" fmla="*/ 27 w 290"/>
                <a:gd name="T13" fmla="*/ 27 h 208"/>
                <a:gd name="T14" fmla="*/ 36 w 290"/>
                <a:gd name="T15" fmla="*/ 31 h 208"/>
                <a:gd name="T16" fmla="*/ 32 w 290"/>
                <a:gd name="T17" fmla="*/ 40 h 208"/>
                <a:gd name="T18" fmla="*/ 13 w 290"/>
                <a:gd name="T19" fmla="*/ 45 h 208"/>
                <a:gd name="T20" fmla="*/ 0 w 290"/>
                <a:gd name="T21" fmla="*/ 50 h 208"/>
                <a:gd name="T22" fmla="*/ 18 w 290"/>
                <a:gd name="T23" fmla="*/ 59 h 208"/>
                <a:gd name="T24" fmla="*/ 18 w 290"/>
                <a:gd name="T25" fmla="*/ 72 h 208"/>
                <a:gd name="T26" fmla="*/ 41 w 290"/>
                <a:gd name="T27" fmla="*/ 77 h 208"/>
                <a:gd name="T28" fmla="*/ 77 w 290"/>
                <a:gd name="T29" fmla="*/ 95 h 208"/>
                <a:gd name="T30" fmla="*/ 95 w 290"/>
                <a:gd name="T31" fmla="*/ 122 h 208"/>
                <a:gd name="T32" fmla="*/ 95 w 290"/>
                <a:gd name="T33" fmla="*/ 131 h 208"/>
                <a:gd name="T34" fmla="*/ 100 w 290"/>
                <a:gd name="T35" fmla="*/ 149 h 208"/>
                <a:gd name="T36" fmla="*/ 104 w 290"/>
                <a:gd name="T37" fmla="*/ 172 h 208"/>
                <a:gd name="T38" fmla="*/ 109 w 290"/>
                <a:gd name="T39" fmla="*/ 190 h 208"/>
                <a:gd name="T40" fmla="*/ 127 w 290"/>
                <a:gd name="T41" fmla="*/ 204 h 208"/>
                <a:gd name="T42" fmla="*/ 140 w 290"/>
                <a:gd name="T43" fmla="*/ 204 h 208"/>
                <a:gd name="T44" fmla="*/ 149 w 290"/>
                <a:gd name="T45" fmla="*/ 190 h 208"/>
                <a:gd name="T46" fmla="*/ 158 w 290"/>
                <a:gd name="T47" fmla="*/ 172 h 208"/>
                <a:gd name="T48" fmla="*/ 168 w 290"/>
                <a:gd name="T49" fmla="*/ 163 h 208"/>
                <a:gd name="T50" fmla="*/ 195 w 290"/>
                <a:gd name="T51" fmla="*/ 154 h 208"/>
                <a:gd name="T52" fmla="*/ 217 w 290"/>
                <a:gd name="T53" fmla="*/ 145 h 208"/>
                <a:gd name="T54" fmla="*/ 236 w 290"/>
                <a:gd name="T55" fmla="*/ 136 h 208"/>
                <a:gd name="T56" fmla="*/ 236 w 290"/>
                <a:gd name="T57" fmla="*/ 127 h 208"/>
                <a:gd name="T58" fmla="*/ 240 w 290"/>
                <a:gd name="T59" fmla="*/ 117 h 208"/>
                <a:gd name="T60" fmla="*/ 240 w 290"/>
                <a:gd name="T61" fmla="*/ 108 h 208"/>
                <a:gd name="T62" fmla="*/ 231 w 290"/>
                <a:gd name="T63" fmla="*/ 99 h 208"/>
                <a:gd name="T64" fmla="*/ 245 w 290"/>
                <a:gd name="T65" fmla="*/ 95 h 208"/>
                <a:gd name="T66" fmla="*/ 254 w 290"/>
                <a:gd name="T67" fmla="*/ 95 h 208"/>
                <a:gd name="T68" fmla="*/ 254 w 290"/>
                <a:gd name="T69" fmla="*/ 68 h 208"/>
                <a:gd name="T70" fmla="*/ 272 w 290"/>
                <a:gd name="T71" fmla="*/ 31 h 208"/>
                <a:gd name="T72" fmla="*/ 290 w 290"/>
                <a:gd name="T73" fmla="*/ 22 h 208"/>
                <a:gd name="T74" fmla="*/ 276 w 290"/>
                <a:gd name="T75" fmla="*/ 13 h 208"/>
                <a:gd name="T76" fmla="*/ 249 w 290"/>
                <a:gd name="T77" fmla="*/ 18 h 208"/>
                <a:gd name="T78" fmla="*/ 240 w 290"/>
                <a:gd name="T79" fmla="*/ 13 h 208"/>
                <a:gd name="T80" fmla="*/ 231 w 290"/>
                <a:gd name="T81" fmla="*/ 4 h 208"/>
                <a:gd name="T82" fmla="*/ 208 w 290"/>
                <a:gd name="T83" fmla="*/ 0 h 208"/>
                <a:gd name="T84" fmla="*/ 190 w 290"/>
                <a:gd name="T85" fmla="*/ 4 h 208"/>
                <a:gd name="T86" fmla="*/ 190 w 290"/>
                <a:gd name="T87" fmla="*/ 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" h="208">
                  <a:moveTo>
                    <a:pt x="190" y="4"/>
                  </a:moveTo>
                  <a:lnTo>
                    <a:pt x="186" y="4"/>
                  </a:lnTo>
                  <a:lnTo>
                    <a:pt x="177" y="9"/>
                  </a:lnTo>
                  <a:lnTo>
                    <a:pt x="149" y="9"/>
                  </a:lnTo>
                  <a:lnTo>
                    <a:pt x="122" y="13"/>
                  </a:lnTo>
                  <a:lnTo>
                    <a:pt x="100" y="13"/>
                  </a:lnTo>
                  <a:lnTo>
                    <a:pt x="81" y="13"/>
                  </a:lnTo>
                  <a:lnTo>
                    <a:pt x="68" y="13"/>
                  </a:lnTo>
                  <a:lnTo>
                    <a:pt x="63" y="18"/>
                  </a:lnTo>
                  <a:lnTo>
                    <a:pt x="59" y="18"/>
                  </a:lnTo>
                  <a:lnTo>
                    <a:pt x="54" y="22"/>
                  </a:lnTo>
                  <a:lnTo>
                    <a:pt x="45" y="22"/>
                  </a:lnTo>
                  <a:lnTo>
                    <a:pt x="32" y="22"/>
                  </a:lnTo>
                  <a:lnTo>
                    <a:pt x="27" y="27"/>
                  </a:lnTo>
                  <a:lnTo>
                    <a:pt x="32" y="31"/>
                  </a:lnTo>
                  <a:lnTo>
                    <a:pt x="36" y="31"/>
                  </a:lnTo>
                  <a:lnTo>
                    <a:pt x="36" y="36"/>
                  </a:lnTo>
                  <a:lnTo>
                    <a:pt x="32" y="40"/>
                  </a:lnTo>
                  <a:lnTo>
                    <a:pt x="22" y="45"/>
                  </a:lnTo>
                  <a:lnTo>
                    <a:pt x="13" y="45"/>
                  </a:lnTo>
                  <a:lnTo>
                    <a:pt x="4" y="50"/>
                  </a:lnTo>
                  <a:lnTo>
                    <a:pt x="0" y="50"/>
                  </a:lnTo>
                  <a:lnTo>
                    <a:pt x="9" y="54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18" y="72"/>
                  </a:lnTo>
                  <a:lnTo>
                    <a:pt x="27" y="72"/>
                  </a:lnTo>
                  <a:lnTo>
                    <a:pt x="41" y="77"/>
                  </a:lnTo>
                  <a:lnTo>
                    <a:pt x="59" y="81"/>
                  </a:lnTo>
                  <a:lnTo>
                    <a:pt x="77" y="95"/>
                  </a:lnTo>
                  <a:lnTo>
                    <a:pt x="90" y="113"/>
                  </a:lnTo>
                  <a:lnTo>
                    <a:pt x="95" y="122"/>
                  </a:lnTo>
                  <a:lnTo>
                    <a:pt x="95" y="127"/>
                  </a:lnTo>
                  <a:lnTo>
                    <a:pt x="95" y="131"/>
                  </a:lnTo>
                  <a:lnTo>
                    <a:pt x="95" y="136"/>
                  </a:lnTo>
                  <a:lnTo>
                    <a:pt x="100" y="149"/>
                  </a:lnTo>
                  <a:lnTo>
                    <a:pt x="100" y="163"/>
                  </a:lnTo>
                  <a:lnTo>
                    <a:pt x="104" y="172"/>
                  </a:lnTo>
                  <a:lnTo>
                    <a:pt x="109" y="181"/>
                  </a:lnTo>
                  <a:lnTo>
                    <a:pt x="109" y="190"/>
                  </a:lnTo>
                  <a:lnTo>
                    <a:pt x="118" y="199"/>
                  </a:lnTo>
                  <a:lnTo>
                    <a:pt x="127" y="204"/>
                  </a:lnTo>
                  <a:lnTo>
                    <a:pt x="136" y="208"/>
                  </a:lnTo>
                  <a:lnTo>
                    <a:pt x="140" y="204"/>
                  </a:lnTo>
                  <a:lnTo>
                    <a:pt x="145" y="199"/>
                  </a:lnTo>
                  <a:lnTo>
                    <a:pt x="149" y="190"/>
                  </a:lnTo>
                  <a:lnTo>
                    <a:pt x="154" y="181"/>
                  </a:lnTo>
                  <a:lnTo>
                    <a:pt x="158" y="172"/>
                  </a:lnTo>
                  <a:lnTo>
                    <a:pt x="163" y="167"/>
                  </a:lnTo>
                  <a:lnTo>
                    <a:pt x="168" y="163"/>
                  </a:lnTo>
                  <a:lnTo>
                    <a:pt x="177" y="158"/>
                  </a:lnTo>
                  <a:lnTo>
                    <a:pt x="195" y="154"/>
                  </a:lnTo>
                  <a:lnTo>
                    <a:pt x="208" y="149"/>
                  </a:lnTo>
                  <a:lnTo>
                    <a:pt x="217" y="145"/>
                  </a:lnTo>
                  <a:lnTo>
                    <a:pt x="227" y="145"/>
                  </a:lnTo>
                  <a:lnTo>
                    <a:pt x="236" y="136"/>
                  </a:lnTo>
                  <a:lnTo>
                    <a:pt x="240" y="131"/>
                  </a:lnTo>
                  <a:lnTo>
                    <a:pt x="236" y="127"/>
                  </a:lnTo>
                  <a:lnTo>
                    <a:pt x="231" y="122"/>
                  </a:lnTo>
                  <a:lnTo>
                    <a:pt x="240" y="117"/>
                  </a:lnTo>
                  <a:lnTo>
                    <a:pt x="245" y="117"/>
                  </a:lnTo>
                  <a:lnTo>
                    <a:pt x="240" y="108"/>
                  </a:lnTo>
                  <a:lnTo>
                    <a:pt x="231" y="104"/>
                  </a:lnTo>
                  <a:lnTo>
                    <a:pt x="231" y="99"/>
                  </a:lnTo>
                  <a:lnTo>
                    <a:pt x="236" y="95"/>
                  </a:lnTo>
                  <a:lnTo>
                    <a:pt x="245" y="95"/>
                  </a:lnTo>
                  <a:lnTo>
                    <a:pt x="249" y="95"/>
                  </a:lnTo>
                  <a:lnTo>
                    <a:pt x="254" y="95"/>
                  </a:lnTo>
                  <a:lnTo>
                    <a:pt x="254" y="86"/>
                  </a:lnTo>
                  <a:lnTo>
                    <a:pt x="254" y="68"/>
                  </a:lnTo>
                  <a:lnTo>
                    <a:pt x="254" y="40"/>
                  </a:lnTo>
                  <a:lnTo>
                    <a:pt x="272" y="31"/>
                  </a:lnTo>
                  <a:lnTo>
                    <a:pt x="281" y="27"/>
                  </a:lnTo>
                  <a:lnTo>
                    <a:pt x="290" y="22"/>
                  </a:lnTo>
                  <a:lnTo>
                    <a:pt x="290" y="13"/>
                  </a:lnTo>
                  <a:lnTo>
                    <a:pt x="276" y="13"/>
                  </a:lnTo>
                  <a:lnTo>
                    <a:pt x="254" y="18"/>
                  </a:lnTo>
                  <a:lnTo>
                    <a:pt x="249" y="18"/>
                  </a:lnTo>
                  <a:lnTo>
                    <a:pt x="245" y="18"/>
                  </a:lnTo>
                  <a:lnTo>
                    <a:pt x="240" y="13"/>
                  </a:lnTo>
                  <a:lnTo>
                    <a:pt x="240" y="9"/>
                  </a:lnTo>
                  <a:lnTo>
                    <a:pt x="231" y="4"/>
                  </a:lnTo>
                  <a:lnTo>
                    <a:pt x="222" y="0"/>
                  </a:lnTo>
                  <a:lnTo>
                    <a:pt x="208" y="0"/>
                  </a:lnTo>
                  <a:lnTo>
                    <a:pt x="195" y="4"/>
                  </a:lnTo>
                  <a:lnTo>
                    <a:pt x="190" y="4"/>
                  </a:lnTo>
                  <a:lnTo>
                    <a:pt x="190" y="4"/>
                  </a:lnTo>
                  <a:lnTo>
                    <a:pt x="19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" name="Freeform 105">
              <a:extLst>
                <a:ext uri="{FF2B5EF4-FFF2-40B4-BE49-F238E27FC236}">
                  <a16:creationId xmlns="" xmlns:a16="http://schemas.microsoft.com/office/drawing/2014/main" id="{EE1098D7-9B36-47D9-9E5B-6572E7F5B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44" y="2243144"/>
              <a:ext cx="28575" cy="22225"/>
            </a:xfrm>
            <a:custGeom>
              <a:avLst/>
              <a:gdLst>
                <a:gd name="T0" fmla="*/ 0 w 18"/>
                <a:gd name="T1" fmla="*/ 5 h 14"/>
                <a:gd name="T2" fmla="*/ 4 w 18"/>
                <a:gd name="T3" fmla="*/ 9 h 14"/>
                <a:gd name="T4" fmla="*/ 9 w 18"/>
                <a:gd name="T5" fmla="*/ 14 h 14"/>
                <a:gd name="T6" fmla="*/ 18 w 18"/>
                <a:gd name="T7" fmla="*/ 9 h 14"/>
                <a:gd name="T8" fmla="*/ 18 w 18"/>
                <a:gd name="T9" fmla="*/ 9 h 14"/>
                <a:gd name="T10" fmla="*/ 18 w 18"/>
                <a:gd name="T11" fmla="*/ 5 h 14"/>
                <a:gd name="T12" fmla="*/ 9 w 18"/>
                <a:gd name="T13" fmla="*/ 0 h 14"/>
                <a:gd name="T14" fmla="*/ 0 w 18"/>
                <a:gd name="T15" fmla="*/ 0 h 14"/>
                <a:gd name="T16" fmla="*/ 0 w 18"/>
                <a:gd name="T17" fmla="*/ 5 h 14"/>
                <a:gd name="T18" fmla="*/ 0 w 18"/>
                <a:gd name="T19" fmla="*/ 5 h 14"/>
                <a:gd name="T20" fmla="*/ 0 w 18"/>
                <a:gd name="T2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4">
                  <a:moveTo>
                    <a:pt x="0" y="5"/>
                  </a:moveTo>
                  <a:lnTo>
                    <a:pt x="4" y="9"/>
                  </a:lnTo>
                  <a:lnTo>
                    <a:pt x="9" y="14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5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" name="Freeform 110">
              <a:extLst>
                <a:ext uri="{FF2B5EF4-FFF2-40B4-BE49-F238E27FC236}">
                  <a16:creationId xmlns="" xmlns:a16="http://schemas.microsoft.com/office/drawing/2014/main" id="{35DFFF12-E18B-46BA-899B-B845DA05A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885" y="1666049"/>
              <a:ext cx="3822306" cy="752926"/>
            </a:xfrm>
            <a:custGeom>
              <a:avLst/>
              <a:gdLst>
                <a:gd name="T0" fmla="*/ 490 w 979"/>
                <a:gd name="T1" fmla="*/ 32 h 739"/>
                <a:gd name="T2" fmla="*/ 449 w 979"/>
                <a:gd name="T3" fmla="*/ 64 h 739"/>
                <a:gd name="T4" fmla="*/ 431 w 979"/>
                <a:gd name="T5" fmla="*/ 46 h 739"/>
                <a:gd name="T6" fmla="*/ 376 w 979"/>
                <a:gd name="T7" fmla="*/ 64 h 739"/>
                <a:gd name="T8" fmla="*/ 308 w 979"/>
                <a:gd name="T9" fmla="*/ 82 h 739"/>
                <a:gd name="T10" fmla="*/ 272 w 979"/>
                <a:gd name="T11" fmla="*/ 73 h 739"/>
                <a:gd name="T12" fmla="*/ 182 w 979"/>
                <a:gd name="T13" fmla="*/ 64 h 739"/>
                <a:gd name="T14" fmla="*/ 109 w 979"/>
                <a:gd name="T15" fmla="*/ 127 h 739"/>
                <a:gd name="T16" fmla="*/ 145 w 979"/>
                <a:gd name="T17" fmla="*/ 182 h 739"/>
                <a:gd name="T18" fmla="*/ 177 w 979"/>
                <a:gd name="T19" fmla="*/ 123 h 739"/>
                <a:gd name="T20" fmla="*/ 186 w 979"/>
                <a:gd name="T21" fmla="*/ 118 h 739"/>
                <a:gd name="T22" fmla="*/ 195 w 979"/>
                <a:gd name="T23" fmla="*/ 163 h 739"/>
                <a:gd name="T24" fmla="*/ 168 w 979"/>
                <a:gd name="T25" fmla="*/ 186 h 739"/>
                <a:gd name="T26" fmla="*/ 123 w 979"/>
                <a:gd name="T27" fmla="*/ 182 h 739"/>
                <a:gd name="T28" fmla="*/ 64 w 979"/>
                <a:gd name="T29" fmla="*/ 231 h 739"/>
                <a:gd name="T30" fmla="*/ 36 w 979"/>
                <a:gd name="T31" fmla="*/ 268 h 739"/>
                <a:gd name="T32" fmla="*/ 46 w 979"/>
                <a:gd name="T33" fmla="*/ 322 h 739"/>
                <a:gd name="T34" fmla="*/ 0 w 979"/>
                <a:gd name="T35" fmla="*/ 417 h 739"/>
                <a:gd name="T36" fmla="*/ 55 w 979"/>
                <a:gd name="T37" fmla="*/ 503 h 739"/>
                <a:gd name="T38" fmla="*/ 132 w 979"/>
                <a:gd name="T39" fmla="*/ 535 h 739"/>
                <a:gd name="T40" fmla="*/ 141 w 979"/>
                <a:gd name="T41" fmla="*/ 639 h 739"/>
                <a:gd name="T42" fmla="*/ 168 w 979"/>
                <a:gd name="T43" fmla="*/ 739 h 739"/>
                <a:gd name="T44" fmla="*/ 236 w 979"/>
                <a:gd name="T45" fmla="*/ 689 h 739"/>
                <a:gd name="T46" fmla="*/ 272 w 979"/>
                <a:gd name="T47" fmla="*/ 635 h 739"/>
                <a:gd name="T48" fmla="*/ 299 w 979"/>
                <a:gd name="T49" fmla="*/ 526 h 739"/>
                <a:gd name="T50" fmla="*/ 299 w 979"/>
                <a:gd name="T51" fmla="*/ 463 h 739"/>
                <a:gd name="T52" fmla="*/ 354 w 979"/>
                <a:gd name="T53" fmla="*/ 431 h 739"/>
                <a:gd name="T54" fmla="*/ 372 w 979"/>
                <a:gd name="T55" fmla="*/ 385 h 739"/>
                <a:gd name="T56" fmla="*/ 426 w 979"/>
                <a:gd name="T57" fmla="*/ 417 h 739"/>
                <a:gd name="T58" fmla="*/ 454 w 979"/>
                <a:gd name="T59" fmla="*/ 485 h 739"/>
                <a:gd name="T60" fmla="*/ 463 w 979"/>
                <a:gd name="T61" fmla="*/ 467 h 739"/>
                <a:gd name="T62" fmla="*/ 526 w 979"/>
                <a:gd name="T63" fmla="*/ 417 h 739"/>
                <a:gd name="T64" fmla="*/ 553 w 979"/>
                <a:gd name="T65" fmla="*/ 490 h 739"/>
                <a:gd name="T66" fmla="*/ 549 w 979"/>
                <a:gd name="T67" fmla="*/ 521 h 739"/>
                <a:gd name="T68" fmla="*/ 581 w 979"/>
                <a:gd name="T69" fmla="*/ 580 h 739"/>
                <a:gd name="T70" fmla="*/ 594 w 979"/>
                <a:gd name="T71" fmla="*/ 571 h 739"/>
                <a:gd name="T72" fmla="*/ 630 w 979"/>
                <a:gd name="T73" fmla="*/ 553 h 739"/>
                <a:gd name="T74" fmla="*/ 649 w 979"/>
                <a:gd name="T75" fmla="*/ 544 h 739"/>
                <a:gd name="T76" fmla="*/ 658 w 979"/>
                <a:gd name="T77" fmla="*/ 526 h 739"/>
                <a:gd name="T78" fmla="*/ 630 w 979"/>
                <a:gd name="T79" fmla="*/ 503 h 739"/>
                <a:gd name="T80" fmla="*/ 590 w 979"/>
                <a:gd name="T81" fmla="*/ 544 h 739"/>
                <a:gd name="T82" fmla="*/ 567 w 979"/>
                <a:gd name="T83" fmla="*/ 476 h 739"/>
                <a:gd name="T84" fmla="*/ 594 w 979"/>
                <a:gd name="T85" fmla="*/ 476 h 739"/>
                <a:gd name="T86" fmla="*/ 599 w 979"/>
                <a:gd name="T87" fmla="*/ 431 h 739"/>
                <a:gd name="T88" fmla="*/ 608 w 979"/>
                <a:gd name="T89" fmla="*/ 431 h 739"/>
                <a:gd name="T90" fmla="*/ 653 w 979"/>
                <a:gd name="T91" fmla="*/ 395 h 739"/>
                <a:gd name="T92" fmla="*/ 658 w 979"/>
                <a:gd name="T93" fmla="*/ 299 h 739"/>
                <a:gd name="T94" fmla="*/ 698 w 979"/>
                <a:gd name="T95" fmla="*/ 313 h 739"/>
                <a:gd name="T96" fmla="*/ 748 w 979"/>
                <a:gd name="T97" fmla="*/ 250 h 739"/>
                <a:gd name="T98" fmla="*/ 762 w 979"/>
                <a:gd name="T99" fmla="*/ 204 h 739"/>
                <a:gd name="T100" fmla="*/ 748 w 979"/>
                <a:gd name="T101" fmla="*/ 182 h 739"/>
                <a:gd name="T102" fmla="*/ 825 w 979"/>
                <a:gd name="T103" fmla="*/ 154 h 739"/>
                <a:gd name="T104" fmla="*/ 830 w 979"/>
                <a:gd name="T105" fmla="*/ 209 h 739"/>
                <a:gd name="T106" fmla="*/ 853 w 979"/>
                <a:gd name="T107" fmla="*/ 172 h 739"/>
                <a:gd name="T108" fmla="*/ 916 w 979"/>
                <a:gd name="T109" fmla="*/ 141 h 739"/>
                <a:gd name="T110" fmla="*/ 961 w 979"/>
                <a:gd name="T111" fmla="*/ 127 h 739"/>
                <a:gd name="T112" fmla="*/ 925 w 979"/>
                <a:gd name="T113" fmla="*/ 73 h 739"/>
                <a:gd name="T114" fmla="*/ 843 w 979"/>
                <a:gd name="T115" fmla="*/ 64 h 739"/>
                <a:gd name="T116" fmla="*/ 726 w 979"/>
                <a:gd name="T117" fmla="*/ 55 h 739"/>
                <a:gd name="T118" fmla="*/ 630 w 979"/>
                <a:gd name="T119" fmla="*/ 41 h 739"/>
                <a:gd name="T120" fmla="*/ 635 w 979"/>
                <a:gd name="T121" fmla="*/ 18 h 739"/>
                <a:gd name="T122" fmla="*/ 590 w 979"/>
                <a:gd name="T123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9" h="739">
                  <a:moveTo>
                    <a:pt x="581" y="5"/>
                  </a:moveTo>
                  <a:lnTo>
                    <a:pt x="571" y="9"/>
                  </a:lnTo>
                  <a:lnTo>
                    <a:pt x="549" y="9"/>
                  </a:lnTo>
                  <a:lnTo>
                    <a:pt x="526" y="14"/>
                  </a:lnTo>
                  <a:lnTo>
                    <a:pt x="512" y="23"/>
                  </a:lnTo>
                  <a:lnTo>
                    <a:pt x="499" y="27"/>
                  </a:lnTo>
                  <a:lnTo>
                    <a:pt x="490" y="32"/>
                  </a:lnTo>
                  <a:lnTo>
                    <a:pt x="481" y="37"/>
                  </a:lnTo>
                  <a:lnTo>
                    <a:pt x="472" y="41"/>
                  </a:lnTo>
                  <a:lnTo>
                    <a:pt x="472" y="46"/>
                  </a:lnTo>
                  <a:lnTo>
                    <a:pt x="467" y="46"/>
                  </a:lnTo>
                  <a:lnTo>
                    <a:pt x="458" y="50"/>
                  </a:lnTo>
                  <a:lnTo>
                    <a:pt x="454" y="55"/>
                  </a:lnTo>
                  <a:lnTo>
                    <a:pt x="449" y="64"/>
                  </a:lnTo>
                  <a:lnTo>
                    <a:pt x="449" y="73"/>
                  </a:lnTo>
                  <a:lnTo>
                    <a:pt x="449" y="77"/>
                  </a:lnTo>
                  <a:lnTo>
                    <a:pt x="444" y="82"/>
                  </a:lnTo>
                  <a:lnTo>
                    <a:pt x="440" y="82"/>
                  </a:lnTo>
                  <a:lnTo>
                    <a:pt x="440" y="73"/>
                  </a:lnTo>
                  <a:lnTo>
                    <a:pt x="435" y="55"/>
                  </a:lnTo>
                  <a:lnTo>
                    <a:pt x="431" y="46"/>
                  </a:lnTo>
                  <a:lnTo>
                    <a:pt x="431" y="41"/>
                  </a:lnTo>
                  <a:lnTo>
                    <a:pt x="426" y="41"/>
                  </a:lnTo>
                  <a:lnTo>
                    <a:pt x="413" y="50"/>
                  </a:lnTo>
                  <a:lnTo>
                    <a:pt x="408" y="59"/>
                  </a:lnTo>
                  <a:lnTo>
                    <a:pt x="404" y="64"/>
                  </a:lnTo>
                  <a:lnTo>
                    <a:pt x="390" y="64"/>
                  </a:lnTo>
                  <a:lnTo>
                    <a:pt x="376" y="64"/>
                  </a:lnTo>
                  <a:lnTo>
                    <a:pt x="372" y="68"/>
                  </a:lnTo>
                  <a:lnTo>
                    <a:pt x="367" y="73"/>
                  </a:lnTo>
                  <a:lnTo>
                    <a:pt x="354" y="73"/>
                  </a:lnTo>
                  <a:lnTo>
                    <a:pt x="340" y="73"/>
                  </a:lnTo>
                  <a:lnTo>
                    <a:pt x="327" y="77"/>
                  </a:lnTo>
                  <a:lnTo>
                    <a:pt x="313" y="86"/>
                  </a:lnTo>
                  <a:lnTo>
                    <a:pt x="308" y="82"/>
                  </a:lnTo>
                  <a:lnTo>
                    <a:pt x="304" y="73"/>
                  </a:lnTo>
                  <a:lnTo>
                    <a:pt x="299" y="82"/>
                  </a:lnTo>
                  <a:lnTo>
                    <a:pt x="295" y="91"/>
                  </a:lnTo>
                  <a:lnTo>
                    <a:pt x="290" y="91"/>
                  </a:lnTo>
                  <a:lnTo>
                    <a:pt x="286" y="86"/>
                  </a:lnTo>
                  <a:lnTo>
                    <a:pt x="281" y="82"/>
                  </a:lnTo>
                  <a:lnTo>
                    <a:pt x="272" y="73"/>
                  </a:lnTo>
                  <a:lnTo>
                    <a:pt x="259" y="68"/>
                  </a:lnTo>
                  <a:lnTo>
                    <a:pt x="245" y="64"/>
                  </a:lnTo>
                  <a:lnTo>
                    <a:pt x="240" y="59"/>
                  </a:lnTo>
                  <a:lnTo>
                    <a:pt x="236" y="55"/>
                  </a:lnTo>
                  <a:lnTo>
                    <a:pt x="218" y="55"/>
                  </a:lnTo>
                  <a:lnTo>
                    <a:pt x="200" y="59"/>
                  </a:lnTo>
                  <a:lnTo>
                    <a:pt x="182" y="64"/>
                  </a:lnTo>
                  <a:lnTo>
                    <a:pt x="168" y="73"/>
                  </a:lnTo>
                  <a:lnTo>
                    <a:pt x="159" y="82"/>
                  </a:lnTo>
                  <a:lnTo>
                    <a:pt x="154" y="91"/>
                  </a:lnTo>
                  <a:lnTo>
                    <a:pt x="141" y="105"/>
                  </a:lnTo>
                  <a:lnTo>
                    <a:pt x="132" y="114"/>
                  </a:lnTo>
                  <a:lnTo>
                    <a:pt x="118" y="123"/>
                  </a:lnTo>
                  <a:lnTo>
                    <a:pt x="109" y="127"/>
                  </a:lnTo>
                  <a:lnTo>
                    <a:pt x="109" y="132"/>
                  </a:lnTo>
                  <a:lnTo>
                    <a:pt x="114" y="141"/>
                  </a:lnTo>
                  <a:lnTo>
                    <a:pt x="118" y="150"/>
                  </a:lnTo>
                  <a:lnTo>
                    <a:pt x="127" y="154"/>
                  </a:lnTo>
                  <a:lnTo>
                    <a:pt x="136" y="159"/>
                  </a:lnTo>
                  <a:lnTo>
                    <a:pt x="145" y="168"/>
                  </a:lnTo>
                  <a:lnTo>
                    <a:pt x="145" y="182"/>
                  </a:lnTo>
                  <a:lnTo>
                    <a:pt x="154" y="168"/>
                  </a:lnTo>
                  <a:lnTo>
                    <a:pt x="163" y="159"/>
                  </a:lnTo>
                  <a:lnTo>
                    <a:pt x="172" y="154"/>
                  </a:lnTo>
                  <a:lnTo>
                    <a:pt x="177" y="150"/>
                  </a:lnTo>
                  <a:lnTo>
                    <a:pt x="172" y="141"/>
                  </a:lnTo>
                  <a:lnTo>
                    <a:pt x="172" y="132"/>
                  </a:lnTo>
                  <a:lnTo>
                    <a:pt x="177" y="123"/>
                  </a:lnTo>
                  <a:lnTo>
                    <a:pt x="182" y="114"/>
                  </a:lnTo>
                  <a:lnTo>
                    <a:pt x="186" y="105"/>
                  </a:lnTo>
                  <a:lnTo>
                    <a:pt x="191" y="95"/>
                  </a:lnTo>
                  <a:lnTo>
                    <a:pt x="195" y="100"/>
                  </a:lnTo>
                  <a:lnTo>
                    <a:pt x="195" y="105"/>
                  </a:lnTo>
                  <a:lnTo>
                    <a:pt x="195" y="114"/>
                  </a:lnTo>
                  <a:lnTo>
                    <a:pt x="186" y="118"/>
                  </a:lnTo>
                  <a:lnTo>
                    <a:pt x="186" y="127"/>
                  </a:lnTo>
                  <a:lnTo>
                    <a:pt x="186" y="136"/>
                  </a:lnTo>
                  <a:lnTo>
                    <a:pt x="195" y="145"/>
                  </a:lnTo>
                  <a:lnTo>
                    <a:pt x="200" y="150"/>
                  </a:lnTo>
                  <a:lnTo>
                    <a:pt x="200" y="154"/>
                  </a:lnTo>
                  <a:lnTo>
                    <a:pt x="200" y="159"/>
                  </a:lnTo>
                  <a:lnTo>
                    <a:pt x="195" y="163"/>
                  </a:lnTo>
                  <a:lnTo>
                    <a:pt x="191" y="159"/>
                  </a:lnTo>
                  <a:lnTo>
                    <a:pt x="186" y="159"/>
                  </a:lnTo>
                  <a:lnTo>
                    <a:pt x="182" y="163"/>
                  </a:lnTo>
                  <a:lnTo>
                    <a:pt x="182" y="172"/>
                  </a:lnTo>
                  <a:lnTo>
                    <a:pt x="182" y="177"/>
                  </a:lnTo>
                  <a:lnTo>
                    <a:pt x="177" y="182"/>
                  </a:lnTo>
                  <a:lnTo>
                    <a:pt x="168" y="186"/>
                  </a:lnTo>
                  <a:lnTo>
                    <a:pt x="154" y="182"/>
                  </a:lnTo>
                  <a:lnTo>
                    <a:pt x="141" y="177"/>
                  </a:lnTo>
                  <a:lnTo>
                    <a:pt x="136" y="172"/>
                  </a:lnTo>
                  <a:lnTo>
                    <a:pt x="132" y="168"/>
                  </a:lnTo>
                  <a:lnTo>
                    <a:pt x="127" y="168"/>
                  </a:lnTo>
                  <a:lnTo>
                    <a:pt x="123" y="172"/>
                  </a:lnTo>
                  <a:lnTo>
                    <a:pt x="123" y="182"/>
                  </a:lnTo>
                  <a:lnTo>
                    <a:pt x="123" y="191"/>
                  </a:lnTo>
                  <a:lnTo>
                    <a:pt x="114" y="195"/>
                  </a:lnTo>
                  <a:lnTo>
                    <a:pt x="104" y="200"/>
                  </a:lnTo>
                  <a:lnTo>
                    <a:pt x="95" y="209"/>
                  </a:lnTo>
                  <a:lnTo>
                    <a:pt x="86" y="218"/>
                  </a:lnTo>
                  <a:lnTo>
                    <a:pt x="73" y="222"/>
                  </a:lnTo>
                  <a:lnTo>
                    <a:pt x="64" y="231"/>
                  </a:lnTo>
                  <a:lnTo>
                    <a:pt x="64" y="236"/>
                  </a:lnTo>
                  <a:lnTo>
                    <a:pt x="73" y="245"/>
                  </a:lnTo>
                  <a:lnTo>
                    <a:pt x="73" y="254"/>
                  </a:lnTo>
                  <a:lnTo>
                    <a:pt x="64" y="259"/>
                  </a:lnTo>
                  <a:lnTo>
                    <a:pt x="46" y="259"/>
                  </a:lnTo>
                  <a:lnTo>
                    <a:pt x="36" y="263"/>
                  </a:lnTo>
                  <a:lnTo>
                    <a:pt x="36" y="268"/>
                  </a:lnTo>
                  <a:lnTo>
                    <a:pt x="36" y="281"/>
                  </a:lnTo>
                  <a:lnTo>
                    <a:pt x="36" y="295"/>
                  </a:lnTo>
                  <a:lnTo>
                    <a:pt x="36" y="299"/>
                  </a:lnTo>
                  <a:lnTo>
                    <a:pt x="46" y="304"/>
                  </a:lnTo>
                  <a:lnTo>
                    <a:pt x="55" y="304"/>
                  </a:lnTo>
                  <a:lnTo>
                    <a:pt x="50" y="313"/>
                  </a:lnTo>
                  <a:lnTo>
                    <a:pt x="46" y="322"/>
                  </a:lnTo>
                  <a:lnTo>
                    <a:pt x="36" y="327"/>
                  </a:lnTo>
                  <a:lnTo>
                    <a:pt x="32" y="336"/>
                  </a:lnTo>
                  <a:lnTo>
                    <a:pt x="32" y="345"/>
                  </a:lnTo>
                  <a:lnTo>
                    <a:pt x="27" y="358"/>
                  </a:lnTo>
                  <a:lnTo>
                    <a:pt x="18" y="367"/>
                  </a:lnTo>
                  <a:lnTo>
                    <a:pt x="0" y="381"/>
                  </a:lnTo>
                  <a:lnTo>
                    <a:pt x="0" y="417"/>
                  </a:lnTo>
                  <a:lnTo>
                    <a:pt x="0" y="440"/>
                  </a:lnTo>
                  <a:lnTo>
                    <a:pt x="5" y="453"/>
                  </a:lnTo>
                  <a:lnTo>
                    <a:pt x="9" y="463"/>
                  </a:lnTo>
                  <a:lnTo>
                    <a:pt x="18" y="476"/>
                  </a:lnTo>
                  <a:lnTo>
                    <a:pt x="32" y="490"/>
                  </a:lnTo>
                  <a:lnTo>
                    <a:pt x="36" y="499"/>
                  </a:lnTo>
                  <a:lnTo>
                    <a:pt x="55" y="503"/>
                  </a:lnTo>
                  <a:lnTo>
                    <a:pt x="68" y="503"/>
                  </a:lnTo>
                  <a:lnTo>
                    <a:pt x="86" y="499"/>
                  </a:lnTo>
                  <a:lnTo>
                    <a:pt x="100" y="494"/>
                  </a:lnTo>
                  <a:lnTo>
                    <a:pt x="114" y="499"/>
                  </a:lnTo>
                  <a:lnTo>
                    <a:pt x="123" y="508"/>
                  </a:lnTo>
                  <a:lnTo>
                    <a:pt x="127" y="517"/>
                  </a:lnTo>
                  <a:lnTo>
                    <a:pt x="132" y="535"/>
                  </a:lnTo>
                  <a:lnTo>
                    <a:pt x="141" y="558"/>
                  </a:lnTo>
                  <a:lnTo>
                    <a:pt x="145" y="576"/>
                  </a:lnTo>
                  <a:lnTo>
                    <a:pt x="150" y="589"/>
                  </a:lnTo>
                  <a:lnTo>
                    <a:pt x="145" y="608"/>
                  </a:lnTo>
                  <a:lnTo>
                    <a:pt x="141" y="617"/>
                  </a:lnTo>
                  <a:lnTo>
                    <a:pt x="141" y="626"/>
                  </a:lnTo>
                  <a:lnTo>
                    <a:pt x="141" y="639"/>
                  </a:lnTo>
                  <a:lnTo>
                    <a:pt x="145" y="648"/>
                  </a:lnTo>
                  <a:lnTo>
                    <a:pt x="145" y="662"/>
                  </a:lnTo>
                  <a:lnTo>
                    <a:pt x="150" y="694"/>
                  </a:lnTo>
                  <a:lnTo>
                    <a:pt x="154" y="721"/>
                  </a:lnTo>
                  <a:lnTo>
                    <a:pt x="159" y="730"/>
                  </a:lnTo>
                  <a:lnTo>
                    <a:pt x="159" y="734"/>
                  </a:lnTo>
                  <a:lnTo>
                    <a:pt x="168" y="739"/>
                  </a:lnTo>
                  <a:lnTo>
                    <a:pt x="186" y="739"/>
                  </a:lnTo>
                  <a:lnTo>
                    <a:pt x="195" y="739"/>
                  </a:lnTo>
                  <a:lnTo>
                    <a:pt x="204" y="734"/>
                  </a:lnTo>
                  <a:lnTo>
                    <a:pt x="209" y="730"/>
                  </a:lnTo>
                  <a:lnTo>
                    <a:pt x="218" y="716"/>
                  </a:lnTo>
                  <a:lnTo>
                    <a:pt x="231" y="698"/>
                  </a:lnTo>
                  <a:lnTo>
                    <a:pt x="236" y="689"/>
                  </a:lnTo>
                  <a:lnTo>
                    <a:pt x="240" y="685"/>
                  </a:lnTo>
                  <a:lnTo>
                    <a:pt x="245" y="680"/>
                  </a:lnTo>
                  <a:lnTo>
                    <a:pt x="250" y="671"/>
                  </a:lnTo>
                  <a:lnTo>
                    <a:pt x="250" y="662"/>
                  </a:lnTo>
                  <a:lnTo>
                    <a:pt x="254" y="653"/>
                  </a:lnTo>
                  <a:lnTo>
                    <a:pt x="263" y="639"/>
                  </a:lnTo>
                  <a:lnTo>
                    <a:pt x="272" y="635"/>
                  </a:lnTo>
                  <a:lnTo>
                    <a:pt x="277" y="626"/>
                  </a:lnTo>
                  <a:lnTo>
                    <a:pt x="277" y="617"/>
                  </a:lnTo>
                  <a:lnTo>
                    <a:pt x="277" y="598"/>
                  </a:lnTo>
                  <a:lnTo>
                    <a:pt x="277" y="558"/>
                  </a:lnTo>
                  <a:lnTo>
                    <a:pt x="286" y="544"/>
                  </a:lnTo>
                  <a:lnTo>
                    <a:pt x="290" y="535"/>
                  </a:lnTo>
                  <a:lnTo>
                    <a:pt x="299" y="526"/>
                  </a:lnTo>
                  <a:lnTo>
                    <a:pt x="313" y="508"/>
                  </a:lnTo>
                  <a:lnTo>
                    <a:pt x="322" y="485"/>
                  </a:lnTo>
                  <a:lnTo>
                    <a:pt x="327" y="472"/>
                  </a:lnTo>
                  <a:lnTo>
                    <a:pt x="327" y="463"/>
                  </a:lnTo>
                  <a:lnTo>
                    <a:pt x="313" y="463"/>
                  </a:lnTo>
                  <a:lnTo>
                    <a:pt x="304" y="463"/>
                  </a:lnTo>
                  <a:lnTo>
                    <a:pt x="299" y="463"/>
                  </a:lnTo>
                  <a:lnTo>
                    <a:pt x="299" y="458"/>
                  </a:lnTo>
                  <a:lnTo>
                    <a:pt x="313" y="453"/>
                  </a:lnTo>
                  <a:lnTo>
                    <a:pt x="327" y="453"/>
                  </a:lnTo>
                  <a:lnTo>
                    <a:pt x="336" y="444"/>
                  </a:lnTo>
                  <a:lnTo>
                    <a:pt x="345" y="440"/>
                  </a:lnTo>
                  <a:lnTo>
                    <a:pt x="349" y="435"/>
                  </a:lnTo>
                  <a:lnTo>
                    <a:pt x="354" y="431"/>
                  </a:lnTo>
                  <a:lnTo>
                    <a:pt x="354" y="426"/>
                  </a:lnTo>
                  <a:lnTo>
                    <a:pt x="358" y="422"/>
                  </a:lnTo>
                  <a:lnTo>
                    <a:pt x="363" y="417"/>
                  </a:lnTo>
                  <a:lnTo>
                    <a:pt x="367" y="408"/>
                  </a:lnTo>
                  <a:lnTo>
                    <a:pt x="367" y="399"/>
                  </a:lnTo>
                  <a:lnTo>
                    <a:pt x="367" y="390"/>
                  </a:lnTo>
                  <a:lnTo>
                    <a:pt x="372" y="385"/>
                  </a:lnTo>
                  <a:lnTo>
                    <a:pt x="376" y="381"/>
                  </a:lnTo>
                  <a:lnTo>
                    <a:pt x="386" y="381"/>
                  </a:lnTo>
                  <a:lnTo>
                    <a:pt x="399" y="385"/>
                  </a:lnTo>
                  <a:lnTo>
                    <a:pt x="404" y="395"/>
                  </a:lnTo>
                  <a:lnTo>
                    <a:pt x="413" y="404"/>
                  </a:lnTo>
                  <a:lnTo>
                    <a:pt x="417" y="413"/>
                  </a:lnTo>
                  <a:lnTo>
                    <a:pt x="426" y="417"/>
                  </a:lnTo>
                  <a:lnTo>
                    <a:pt x="431" y="435"/>
                  </a:lnTo>
                  <a:lnTo>
                    <a:pt x="435" y="449"/>
                  </a:lnTo>
                  <a:lnTo>
                    <a:pt x="440" y="458"/>
                  </a:lnTo>
                  <a:lnTo>
                    <a:pt x="444" y="463"/>
                  </a:lnTo>
                  <a:lnTo>
                    <a:pt x="444" y="472"/>
                  </a:lnTo>
                  <a:lnTo>
                    <a:pt x="449" y="481"/>
                  </a:lnTo>
                  <a:lnTo>
                    <a:pt x="454" y="485"/>
                  </a:lnTo>
                  <a:lnTo>
                    <a:pt x="458" y="485"/>
                  </a:lnTo>
                  <a:lnTo>
                    <a:pt x="458" y="494"/>
                  </a:lnTo>
                  <a:lnTo>
                    <a:pt x="463" y="499"/>
                  </a:lnTo>
                  <a:lnTo>
                    <a:pt x="472" y="494"/>
                  </a:lnTo>
                  <a:lnTo>
                    <a:pt x="472" y="490"/>
                  </a:lnTo>
                  <a:lnTo>
                    <a:pt x="467" y="481"/>
                  </a:lnTo>
                  <a:lnTo>
                    <a:pt x="463" y="467"/>
                  </a:lnTo>
                  <a:lnTo>
                    <a:pt x="463" y="458"/>
                  </a:lnTo>
                  <a:lnTo>
                    <a:pt x="472" y="444"/>
                  </a:lnTo>
                  <a:lnTo>
                    <a:pt x="485" y="431"/>
                  </a:lnTo>
                  <a:lnTo>
                    <a:pt x="499" y="417"/>
                  </a:lnTo>
                  <a:lnTo>
                    <a:pt x="512" y="408"/>
                  </a:lnTo>
                  <a:lnTo>
                    <a:pt x="522" y="408"/>
                  </a:lnTo>
                  <a:lnTo>
                    <a:pt x="526" y="417"/>
                  </a:lnTo>
                  <a:lnTo>
                    <a:pt x="526" y="422"/>
                  </a:lnTo>
                  <a:lnTo>
                    <a:pt x="531" y="426"/>
                  </a:lnTo>
                  <a:lnTo>
                    <a:pt x="535" y="431"/>
                  </a:lnTo>
                  <a:lnTo>
                    <a:pt x="540" y="440"/>
                  </a:lnTo>
                  <a:lnTo>
                    <a:pt x="549" y="449"/>
                  </a:lnTo>
                  <a:lnTo>
                    <a:pt x="549" y="467"/>
                  </a:lnTo>
                  <a:lnTo>
                    <a:pt x="553" y="490"/>
                  </a:lnTo>
                  <a:lnTo>
                    <a:pt x="558" y="499"/>
                  </a:lnTo>
                  <a:lnTo>
                    <a:pt x="562" y="508"/>
                  </a:lnTo>
                  <a:lnTo>
                    <a:pt x="562" y="512"/>
                  </a:lnTo>
                  <a:lnTo>
                    <a:pt x="553" y="508"/>
                  </a:lnTo>
                  <a:lnTo>
                    <a:pt x="544" y="499"/>
                  </a:lnTo>
                  <a:lnTo>
                    <a:pt x="544" y="508"/>
                  </a:lnTo>
                  <a:lnTo>
                    <a:pt x="549" y="521"/>
                  </a:lnTo>
                  <a:lnTo>
                    <a:pt x="553" y="530"/>
                  </a:lnTo>
                  <a:lnTo>
                    <a:pt x="558" y="540"/>
                  </a:lnTo>
                  <a:lnTo>
                    <a:pt x="558" y="544"/>
                  </a:lnTo>
                  <a:lnTo>
                    <a:pt x="558" y="553"/>
                  </a:lnTo>
                  <a:lnTo>
                    <a:pt x="567" y="567"/>
                  </a:lnTo>
                  <a:lnTo>
                    <a:pt x="576" y="576"/>
                  </a:lnTo>
                  <a:lnTo>
                    <a:pt x="581" y="580"/>
                  </a:lnTo>
                  <a:lnTo>
                    <a:pt x="585" y="585"/>
                  </a:lnTo>
                  <a:lnTo>
                    <a:pt x="599" y="589"/>
                  </a:lnTo>
                  <a:lnTo>
                    <a:pt x="612" y="589"/>
                  </a:lnTo>
                  <a:lnTo>
                    <a:pt x="612" y="580"/>
                  </a:lnTo>
                  <a:lnTo>
                    <a:pt x="608" y="576"/>
                  </a:lnTo>
                  <a:lnTo>
                    <a:pt x="599" y="571"/>
                  </a:lnTo>
                  <a:lnTo>
                    <a:pt x="594" y="571"/>
                  </a:lnTo>
                  <a:lnTo>
                    <a:pt x="590" y="562"/>
                  </a:lnTo>
                  <a:lnTo>
                    <a:pt x="590" y="553"/>
                  </a:lnTo>
                  <a:lnTo>
                    <a:pt x="599" y="553"/>
                  </a:lnTo>
                  <a:lnTo>
                    <a:pt x="608" y="558"/>
                  </a:lnTo>
                  <a:lnTo>
                    <a:pt x="621" y="562"/>
                  </a:lnTo>
                  <a:lnTo>
                    <a:pt x="626" y="558"/>
                  </a:lnTo>
                  <a:lnTo>
                    <a:pt x="630" y="553"/>
                  </a:lnTo>
                  <a:lnTo>
                    <a:pt x="630" y="558"/>
                  </a:lnTo>
                  <a:lnTo>
                    <a:pt x="635" y="567"/>
                  </a:lnTo>
                  <a:lnTo>
                    <a:pt x="644" y="567"/>
                  </a:lnTo>
                  <a:lnTo>
                    <a:pt x="658" y="567"/>
                  </a:lnTo>
                  <a:lnTo>
                    <a:pt x="653" y="558"/>
                  </a:lnTo>
                  <a:lnTo>
                    <a:pt x="653" y="549"/>
                  </a:lnTo>
                  <a:lnTo>
                    <a:pt x="649" y="544"/>
                  </a:lnTo>
                  <a:lnTo>
                    <a:pt x="644" y="544"/>
                  </a:lnTo>
                  <a:lnTo>
                    <a:pt x="649" y="540"/>
                  </a:lnTo>
                  <a:lnTo>
                    <a:pt x="658" y="535"/>
                  </a:lnTo>
                  <a:lnTo>
                    <a:pt x="662" y="535"/>
                  </a:lnTo>
                  <a:lnTo>
                    <a:pt x="667" y="530"/>
                  </a:lnTo>
                  <a:lnTo>
                    <a:pt x="662" y="526"/>
                  </a:lnTo>
                  <a:lnTo>
                    <a:pt x="658" y="526"/>
                  </a:lnTo>
                  <a:lnTo>
                    <a:pt x="644" y="530"/>
                  </a:lnTo>
                  <a:lnTo>
                    <a:pt x="639" y="540"/>
                  </a:lnTo>
                  <a:lnTo>
                    <a:pt x="635" y="544"/>
                  </a:lnTo>
                  <a:lnTo>
                    <a:pt x="635" y="544"/>
                  </a:lnTo>
                  <a:lnTo>
                    <a:pt x="630" y="540"/>
                  </a:lnTo>
                  <a:lnTo>
                    <a:pt x="630" y="521"/>
                  </a:lnTo>
                  <a:lnTo>
                    <a:pt x="630" y="503"/>
                  </a:lnTo>
                  <a:lnTo>
                    <a:pt x="630" y="499"/>
                  </a:lnTo>
                  <a:lnTo>
                    <a:pt x="630" y="494"/>
                  </a:lnTo>
                  <a:lnTo>
                    <a:pt x="621" y="499"/>
                  </a:lnTo>
                  <a:lnTo>
                    <a:pt x="608" y="512"/>
                  </a:lnTo>
                  <a:lnTo>
                    <a:pt x="594" y="530"/>
                  </a:lnTo>
                  <a:lnTo>
                    <a:pt x="590" y="540"/>
                  </a:lnTo>
                  <a:lnTo>
                    <a:pt x="590" y="544"/>
                  </a:lnTo>
                  <a:lnTo>
                    <a:pt x="581" y="540"/>
                  </a:lnTo>
                  <a:lnTo>
                    <a:pt x="571" y="530"/>
                  </a:lnTo>
                  <a:lnTo>
                    <a:pt x="576" y="526"/>
                  </a:lnTo>
                  <a:lnTo>
                    <a:pt x="581" y="521"/>
                  </a:lnTo>
                  <a:lnTo>
                    <a:pt x="581" y="517"/>
                  </a:lnTo>
                  <a:lnTo>
                    <a:pt x="576" y="499"/>
                  </a:lnTo>
                  <a:lnTo>
                    <a:pt x="567" y="476"/>
                  </a:lnTo>
                  <a:lnTo>
                    <a:pt x="567" y="472"/>
                  </a:lnTo>
                  <a:lnTo>
                    <a:pt x="567" y="467"/>
                  </a:lnTo>
                  <a:lnTo>
                    <a:pt x="571" y="472"/>
                  </a:lnTo>
                  <a:lnTo>
                    <a:pt x="581" y="476"/>
                  </a:lnTo>
                  <a:lnTo>
                    <a:pt x="585" y="481"/>
                  </a:lnTo>
                  <a:lnTo>
                    <a:pt x="590" y="481"/>
                  </a:lnTo>
                  <a:lnTo>
                    <a:pt x="594" y="476"/>
                  </a:lnTo>
                  <a:lnTo>
                    <a:pt x="594" y="463"/>
                  </a:lnTo>
                  <a:lnTo>
                    <a:pt x="594" y="453"/>
                  </a:lnTo>
                  <a:lnTo>
                    <a:pt x="599" y="449"/>
                  </a:lnTo>
                  <a:lnTo>
                    <a:pt x="603" y="449"/>
                  </a:lnTo>
                  <a:lnTo>
                    <a:pt x="603" y="440"/>
                  </a:lnTo>
                  <a:lnTo>
                    <a:pt x="603" y="435"/>
                  </a:lnTo>
                  <a:lnTo>
                    <a:pt x="599" y="431"/>
                  </a:lnTo>
                  <a:lnTo>
                    <a:pt x="594" y="431"/>
                  </a:lnTo>
                  <a:lnTo>
                    <a:pt x="594" y="426"/>
                  </a:lnTo>
                  <a:lnTo>
                    <a:pt x="594" y="422"/>
                  </a:lnTo>
                  <a:lnTo>
                    <a:pt x="599" y="417"/>
                  </a:lnTo>
                  <a:lnTo>
                    <a:pt x="603" y="422"/>
                  </a:lnTo>
                  <a:lnTo>
                    <a:pt x="603" y="426"/>
                  </a:lnTo>
                  <a:lnTo>
                    <a:pt x="608" y="431"/>
                  </a:lnTo>
                  <a:lnTo>
                    <a:pt x="612" y="426"/>
                  </a:lnTo>
                  <a:lnTo>
                    <a:pt x="612" y="422"/>
                  </a:lnTo>
                  <a:lnTo>
                    <a:pt x="617" y="417"/>
                  </a:lnTo>
                  <a:lnTo>
                    <a:pt x="621" y="413"/>
                  </a:lnTo>
                  <a:lnTo>
                    <a:pt x="635" y="404"/>
                  </a:lnTo>
                  <a:lnTo>
                    <a:pt x="644" y="399"/>
                  </a:lnTo>
                  <a:lnTo>
                    <a:pt x="653" y="395"/>
                  </a:lnTo>
                  <a:lnTo>
                    <a:pt x="662" y="390"/>
                  </a:lnTo>
                  <a:lnTo>
                    <a:pt x="667" y="381"/>
                  </a:lnTo>
                  <a:lnTo>
                    <a:pt x="667" y="372"/>
                  </a:lnTo>
                  <a:lnTo>
                    <a:pt x="667" y="358"/>
                  </a:lnTo>
                  <a:lnTo>
                    <a:pt x="662" y="327"/>
                  </a:lnTo>
                  <a:lnTo>
                    <a:pt x="658" y="304"/>
                  </a:lnTo>
                  <a:lnTo>
                    <a:pt x="658" y="299"/>
                  </a:lnTo>
                  <a:lnTo>
                    <a:pt x="662" y="295"/>
                  </a:lnTo>
                  <a:lnTo>
                    <a:pt x="671" y="299"/>
                  </a:lnTo>
                  <a:lnTo>
                    <a:pt x="680" y="313"/>
                  </a:lnTo>
                  <a:lnTo>
                    <a:pt x="685" y="327"/>
                  </a:lnTo>
                  <a:lnTo>
                    <a:pt x="694" y="331"/>
                  </a:lnTo>
                  <a:lnTo>
                    <a:pt x="698" y="327"/>
                  </a:lnTo>
                  <a:lnTo>
                    <a:pt x="698" y="313"/>
                  </a:lnTo>
                  <a:lnTo>
                    <a:pt x="698" y="299"/>
                  </a:lnTo>
                  <a:lnTo>
                    <a:pt x="703" y="295"/>
                  </a:lnTo>
                  <a:lnTo>
                    <a:pt x="707" y="290"/>
                  </a:lnTo>
                  <a:lnTo>
                    <a:pt x="717" y="286"/>
                  </a:lnTo>
                  <a:lnTo>
                    <a:pt x="730" y="277"/>
                  </a:lnTo>
                  <a:lnTo>
                    <a:pt x="739" y="263"/>
                  </a:lnTo>
                  <a:lnTo>
                    <a:pt x="748" y="250"/>
                  </a:lnTo>
                  <a:lnTo>
                    <a:pt x="757" y="245"/>
                  </a:lnTo>
                  <a:lnTo>
                    <a:pt x="762" y="250"/>
                  </a:lnTo>
                  <a:lnTo>
                    <a:pt x="766" y="254"/>
                  </a:lnTo>
                  <a:lnTo>
                    <a:pt x="775" y="245"/>
                  </a:lnTo>
                  <a:lnTo>
                    <a:pt x="775" y="231"/>
                  </a:lnTo>
                  <a:lnTo>
                    <a:pt x="771" y="218"/>
                  </a:lnTo>
                  <a:lnTo>
                    <a:pt x="762" y="204"/>
                  </a:lnTo>
                  <a:lnTo>
                    <a:pt x="757" y="200"/>
                  </a:lnTo>
                  <a:lnTo>
                    <a:pt x="753" y="200"/>
                  </a:lnTo>
                  <a:lnTo>
                    <a:pt x="748" y="195"/>
                  </a:lnTo>
                  <a:lnTo>
                    <a:pt x="748" y="195"/>
                  </a:lnTo>
                  <a:lnTo>
                    <a:pt x="739" y="195"/>
                  </a:lnTo>
                  <a:lnTo>
                    <a:pt x="739" y="191"/>
                  </a:lnTo>
                  <a:lnTo>
                    <a:pt x="748" y="182"/>
                  </a:lnTo>
                  <a:lnTo>
                    <a:pt x="757" y="172"/>
                  </a:lnTo>
                  <a:lnTo>
                    <a:pt x="766" y="168"/>
                  </a:lnTo>
                  <a:lnTo>
                    <a:pt x="775" y="163"/>
                  </a:lnTo>
                  <a:lnTo>
                    <a:pt x="794" y="163"/>
                  </a:lnTo>
                  <a:lnTo>
                    <a:pt x="807" y="163"/>
                  </a:lnTo>
                  <a:lnTo>
                    <a:pt x="816" y="163"/>
                  </a:lnTo>
                  <a:lnTo>
                    <a:pt x="825" y="154"/>
                  </a:lnTo>
                  <a:lnTo>
                    <a:pt x="834" y="145"/>
                  </a:lnTo>
                  <a:lnTo>
                    <a:pt x="848" y="150"/>
                  </a:lnTo>
                  <a:lnTo>
                    <a:pt x="848" y="154"/>
                  </a:lnTo>
                  <a:lnTo>
                    <a:pt x="843" y="163"/>
                  </a:lnTo>
                  <a:lnTo>
                    <a:pt x="834" y="177"/>
                  </a:lnTo>
                  <a:lnTo>
                    <a:pt x="830" y="195"/>
                  </a:lnTo>
                  <a:lnTo>
                    <a:pt x="830" y="209"/>
                  </a:lnTo>
                  <a:lnTo>
                    <a:pt x="834" y="218"/>
                  </a:lnTo>
                  <a:lnTo>
                    <a:pt x="839" y="213"/>
                  </a:lnTo>
                  <a:lnTo>
                    <a:pt x="843" y="204"/>
                  </a:lnTo>
                  <a:lnTo>
                    <a:pt x="848" y="204"/>
                  </a:lnTo>
                  <a:lnTo>
                    <a:pt x="853" y="195"/>
                  </a:lnTo>
                  <a:lnTo>
                    <a:pt x="853" y="186"/>
                  </a:lnTo>
                  <a:lnTo>
                    <a:pt x="853" y="172"/>
                  </a:lnTo>
                  <a:lnTo>
                    <a:pt x="857" y="168"/>
                  </a:lnTo>
                  <a:lnTo>
                    <a:pt x="866" y="159"/>
                  </a:lnTo>
                  <a:lnTo>
                    <a:pt x="880" y="159"/>
                  </a:lnTo>
                  <a:lnTo>
                    <a:pt x="893" y="154"/>
                  </a:lnTo>
                  <a:lnTo>
                    <a:pt x="902" y="150"/>
                  </a:lnTo>
                  <a:lnTo>
                    <a:pt x="911" y="145"/>
                  </a:lnTo>
                  <a:lnTo>
                    <a:pt x="916" y="141"/>
                  </a:lnTo>
                  <a:lnTo>
                    <a:pt x="925" y="136"/>
                  </a:lnTo>
                  <a:lnTo>
                    <a:pt x="930" y="127"/>
                  </a:lnTo>
                  <a:lnTo>
                    <a:pt x="930" y="118"/>
                  </a:lnTo>
                  <a:lnTo>
                    <a:pt x="934" y="114"/>
                  </a:lnTo>
                  <a:lnTo>
                    <a:pt x="939" y="118"/>
                  </a:lnTo>
                  <a:lnTo>
                    <a:pt x="948" y="123"/>
                  </a:lnTo>
                  <a:lnTo>
                    <a:pt x="961" y="127"/>
                  </a:lnTo>
                  <a:lnTo>
                    <a:pt x="970" y="118"/>
                  </a:lnTo>
                  <a:lnTo>
                    <a:pt x="979" y="105"/>
                  </a:lnTo>
                  <a:lnTo>
                    <a:pt x="966" y="100"/>
                  </a:lnTo>
                  <a:lnTo>
                    <a:pt x="961" y="95"/>
                  </a:lnTo>
                  <a:lnTo>
                    <a:pt x="957" y="91"/>
                  </a:lnTo>
                  <a:lnTo>
                    <a:pt x="943" y="82"/>
                  </a:lnTo>
                  <a:lnTo>
                    <a:pt x="925" y="73"/>
                  </a:lnTo>
                  <a:lnTo>
                    <a:pt x="916" y="68"/>
                  </a:lnTo>
                  <a:lnTo>
                    <a:pt x="907" y="73"/>
                  </a:lnTo>
                  <a:lnTo>
                    <a:pt x="902" y="77"/>
                  </a:lnTo>
                  <a:lnTo>
                    <a:pt x="893" y="82"/>
                  </a:lnTo>
                  <a:lnTo>
                    <a:pt x="880" y="82"/>
                  </a:lnTo>
                  <a:lnTo>
                    <a:pt x="853" y="68"/>
                  </a:lnTo>
                  <a:lnTo>
                    <a:pt x="843" y="64"/>
                  </a:lnTo>
                  <a:lnTo>
                    <a:pt x="830" y="64"/>
                  </a:lnTo>
                  <a:lnTo>
                    <a:pt x="821" y="64"/>
                  </a:lnTo>
                  <a:lnTo>
                    <a:pt x="812" y="59"/>
                  </a:lnTo>
                  <a:lnTo>
                    <a:pt x="798" y="50"/>
                  </a:lnTo>
                  <a:lnTo>
                    <a:pt x="780" y="50"/>
                  </a:lnTo>
                  <a:lnTo>
                    <a:pt x="739" y="50"/>
                  </a:lnTo>
                  <a:lnTo>
                    <a:pt x="726" y="55"/>
                  </a:lnTo>
                  <a:lnTo>
                    <a:pt x="717" y="55"/>
                  </a:lnTo>
                  <a:lnTo>
                    <a:pt x="707" y="50"/>
                  </a:lnTo>
                  <a:lnTo>
                    <a:pt x="703" y="46"/>
                  </a:lnTo>
                  <a:lnTo>
                    <a:pt x="694" y="46"/>
                  </a:lnTo>
                  <a:lnTo>
                    <a:pt x="680" y="41"/>
                  </a:lnTo>
                  <a:lnTo>
                    <a:pt x="658" y="41"/>
                  </a:lnTo>
                  <a:lnTo>
                    <a:pt x="630" y="41"/>
                  </a:lnTo>
                  <a:lnTo>
                    <a:pt x="621" y="37"/>
                  </a:lnTo>
                  <a:lnTo>
                    <a:pt x="617" y="37"/>
                  </a:lnTo>
                  <a:lnTo>
                    <a:pt x="612" y="32"/>
                  </a:lnTo>
                  <a:lnTo>
                    <a:pt x="617" y="32"/>
                  </a:lnTo>
                  <a:lnTo>
                    <a:pt x="626" y="32"/>
                  </a:lnTo>
                  <a:lnTo>
                    <a:pt x="630" y="23"/>
                  </a:lnTo>
                  <a:lnTo>
                    <a:pt x="635" y="18"/>
                  </a:lnTo>
                  <a:lnTo>
                    <a:pt x="639" y="14"/>
                  </a:lnTo>
                  <a:lnTo>
                    <a:pt x="635" y="9"/>
                  </a:lnTo>
                  <a:lnTo>
                    <a:pt x="621" y="9"/>
                  </a:lnTo>
                  <a:lnTo>
                    <a:pt x="608" y="9"/>
                  </a:lnTo>
                  <a:lnTo>
                    <a:pt x="603" y="5"/>
                  </a:lnTo>
                  <a:lnTo>
                    <a:pt x="599" y="0"/>
                  </a:lnTo>
                  <a:lnTo>
                    <a:pt x="590" y="0"/>
                  </a:lnTo>
                  <a:lnTo>
                    <a:pt x="585" y="0"/>
                  </a:lnTo>
                  <a:lnTo>
                    <a:pt x="581" y="5"/>
                  </a:lnTo>
                  <a:lnTo>
                    <a:pt x="581" y="5"/>
                  </a:lnTo>
                  <a:lnTo>
                    <a:pt x="58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8" name="Freeform 150">
              <a:extLst>
                <a:ext uri="{FF2B5EF4-FFF2-40B4-BE49-F238E27FC236}">
                  <a16:creationId xmlns="" xmlns:a16="http://schemas.microsoft.com/office/drawing/2014/main" id="{FB5ECACD-8FF8-4236-B51B-449B93B0C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950" y="3552825"/>
              <a:ext cx="22225" cy="20638"/>
            </a:xfrm>
            <a:custGeom>
              <a:avLst/>
              <a:gdLst>
                <a:gd name="T0" fmla="*/ 0 w 14"/>
                <a:gd name="T1" fmla="*/ 4 h 13"/>
                <a:gd name="T2" fmla="*/ 9 w 14"/>
                <a:gd name="T3" fmla="*/ 13 h 13"/>
                <a:gd name="T4" fmla="*/ 14 w 14"/>
                <a:gd name="T5" fmla="*/ 13 h 13"/>
                <a:gd name="T6" fmla="*/ 14 w 14"/>
                <a:gd name="T7" fmla="*/ 9 h 13"/>
                <a:gd name="T8" fmla="*/ 5 w 14"/>
                <a:gd name="T9" fmla="*/ 0 h 13"/>
                <a:gd name="T10" fmla="*/ 0 w 14"/>
                <a:gd name="T11" fmla="*/ 0 h 13"/>
                <a:gd name="T12" fmla="*/ 0 w 14"/>
                <a:gd name="T13" fmla="*/ 4 h 13"/>
                <a:gd name="T14" fmla="*/ 0 w 14"/>
                <a:gd name="T15" fmla="*/ 4 h 13"/>
                <a:gd name="T16" fmla="*/ 0 w 14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0" y="4"/>
                  </a:moveTo>
                  <a:lnTo>
                    <a:pt x="9" y="13"/>
                  </a:lnTo>
                  <a:lnTo>
                    <a:pt x="14" y="13"/>
                  </a:lnTo>
                  <a:lnTo>
                    <a:pt x="14" y="9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14B293F8-1633-45D8-BEFA-EAFA7B4F2BB0}"/>
              </a:ext>
            </a:extLst>
          </p:cNvPr>
          <p:cNvCxnSpPr/>
          <p:nvPr/>
        </p:nvCxnSpPr>
        <p:spPr>
          <a:xfrm>
            <a:off x="3952284" y="1364596"/>
            <a:ext cx="0" cy="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Равнобедренный треугольник 20">
            <a:extLst>
              <a:ext uri="{FF2B5EF4-FFF2-40B4-BE49-F238E27FC236}">
                <a16:creationId xmlns="" xmlns:a16="http://schemas.microsoft.com/office/drawing/2014/main" id="{A8DCF8F6-6393-4CC7-A8A0-46189D59AC6E}"/>
              </a:ext>
            </a:extLst>
          </p:cNvPr>
          <p:cNvSpPr/>
          <p:nvPr/>
        </p:nvSpPr>
        <p:spPr>
          <a:xfrm rot="5400000">
            <a:off x="3910865" y="1439380"/>
            <a:ext cx="498869" cy="3493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17EE7930-C8BB-4BC4-872B-D47CA705A846}"/>
              </a:ext>
            </a:extLst>
          </p:cNvPr>
          <p:cNvCxnSpPr/>
          <p:nvPr/>
        </p:nvCxnSpPr>
        <p:spPr>
          <a:xfrm flipH="1">
            <a:off x="6359847" y="2055916"/>
            <a:ext cx="18606" cy="648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Равнобедренный треугольник 22">
            <a:extLst>
              <a:ext uri="{FF2B5EF4-FFF2-40B4-BE49-F238E27FC236}">
                <a16:creationId xmlns="" xmlns:a16="http://schemas.microsoft.com/office/drawing/2014/main" id="{B6C674FB-CB30-4770-8B33-945D067C8B62}"/>
              </a:ext>
            </a:extLst>
          </p:cNvPr>
          <p:cNvSpPr/>
          <p:nvPr/>
        </p:nvSpPr>
        <p:spPr>
          <a:xfrm rot="5400000">
            <a:off x="6317707" y="1722898"/>
            <a:ext cx="498869" cy="3493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319CD0EC-02AE-4755-A06C-968A6B627CDB}"/>
              </a:ext>
            </a:extLst>
          </p:cNvPr>
          <p:cNvCxnSpPr/>
          <p:nvPr/>
        </p:nvCxnSpPr>
        <p:spPr>
          <a:xfrm>
            <a:off x="6904494" y="1937089"/>
            <a:ext cx="0" cy="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>
            <a:extLst>
              <a:ext uri="{FF2B5EF4-FFF2-40B4-BE49-F238E27FC236}">
                <a16:creationId xmlns="" xmlns:a16="http://schemas.microsoft.com/office/drawing/2014/main" id="{DE28F40F-E34A-4105-8615-39F83E62A12D}"/>
              </a:ext>
            </a:extLst>
          </p:cNvPr>
          <p:cNvSpPr/>
          <p:nvPr/>
        </p:nvSpPr>
        <p:spPr>
          <a:xfrm rot="5400000">
            <a:off x="6829710" y="1723710"/>
            <a:ext cx="498869" cy="3493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B0989BC2-1C42-418C-A08D-96DCE2570591}"/>
              </a:ext>
            </a:extLst>
          </p:cNvPr>
          <p:cNvCxnSpPr/>
          <p:nvPr/>
        </p:nvCxnSpPr>
        <p:spPr>
          <a:xfrm>
            <a:off x="467544" y="2271418"/>
            <a:ext cx="0" cy="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авнобедренный треугольник 26">
            <a:extLst>
              <a:ext uri="{FF2B5EF4-FFF2-40B4-BE49-F238E27FC236}">
                <a16:creationId xmlns="" xmlns:a16="http://schemas.microsoft.com/office/drawing/2014/main" id="{BC9C3B52-CCEC-4A83-90D2-814D5ED67FEF}"/>
              </a:ext>
            </a:extLst>
          </p:cNvPr>
          <p:cNvSpPr/>
          <p:nvPr/>
        </p:nvSpPr>
        <p:spPr>
          <a:xfrm rot="5400000">
            <a:off x="392760" y="1993377"/>
            <a:ext cx="498869" cy="3493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40266D8B-103D-4FB0-A3CE-290D9234F67C}"/>
              </a:ext>
            </a:extLst>
          </p:cNvPr>
          <p:cNvCxnSpPr/>
          <p:nvPr/>
        </p:nvCxnSpPr>
        <p:spPr>
          <a:xfrm>
            <a:off x="5699394" y="1614030"/>
            <a:ext cx="0" cy="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Равнобедренный треугольник 28">
            <a:extLst>
              <a:ext uri="{FF2B5EF4-FFF2-40B4-BE49-F238E27FC236}">
                <a16:creationId xmlns="" xmlns:a16="http://schemas.microsoft.com/office/drawing/2014/main" id="{99B0721E-29D8-473D-B4F8-DC08BC45C6B5}"/>
              </a:ext>
            </a:extLst>
          </p:cNvPr>
          <p:cNvSpPr/>
          <p:nvPr/>
        </p:nvSpPr>
        <p:spPr>
          <a:xfrm rot="5400000">
            <a:off x="5648221" y="1482399"/>
            <a:ext cx="498869" cy="3493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747EBDB6-0381-46A6-8771-D1344A548A7D}"/>
              </a:ext>
            </a:extLst>
          </p:cNvPr>
          <p:cNvCxnSpPr/>
          <p:nvPr/>
        </p:nvCxnSpPr>
        <p:spPr>
          <a:xfrm>
            <a:off x="3560225" y="2357775"/>
            <a:ext cx="0" cy="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Равнобедренный треугольник 30">
            <a:extLst>
              <a:ext uri="{FF2B5EF4-FFF2-40B4-BE49-F238E27FC236}">
                <a16:creationId xmlns="" xmlns:a16="http://schemas.microsoft.com/office/drawing/2014/main" id="{0D8CACA6-80B6-47FF-A4BB-C3046D690F08}"/>
              </a:ext>
            </a:extLst>
          </p:cNvPr>
          <p:cNvSpPr/>
          <p:nvPr/>
        </p:nvSpPr>
        <p:spPr>
          <a:xfrm rot="5400000">
            <a:off x="4438493" y="1881266"/>
            <a:ext cx="498869" cy="3493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2204076"/>
            <a:ext cx="637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55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03576" y="1606427"/>
            <a:ext cx="637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17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44620" y="2127447"/>
            <a:ext cx="637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41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95092" y="1767917"/>
            <a:ext cx="637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7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23125" y="1906484"/>
            <a:ext cx="637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53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04494" y="1934196"/>
            <a:ext cx="637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54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0" name="Равнобедренный треугольник 39">
            <a:extLst>
              <a:ext uri="{FF2B5EF4-FFF2-40B4-BE49-F238E27FC236}">
                <a16:creationId xmlns="" xmlns:a16="http://schemas.microsoft.com/office/drawing/2014/main" id="{0D8CACA6-80B6-47FF-A4BB-C3046D690F08}"/>
              </a:ext>
            </a:extLst>
          </p:cNvPr>
          <p:cNvSpPr/>
          <p:nvPr/>
        </p:nvSpPr>
        <p:spPr>
          <a:xfrm rot="5400000">
            <a:off x="3441201" y="1980046"/>
            <a:ext cx="498869" cy="3493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8316416" y="1718538"/>
            <a:ext cx="637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42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97643" y="2174596"/>
            <a:ext cx="637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10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747EBDB6-0381-46A6-8771-D1344A548A7D}"/>
              </a:ext>
            </a:extLst>
          </p:cNvPr>
          <p:cNvCxnSpPr/>
          <p:nvPr/>
        </p:nvCxnSpPr>
        <p:spPr>
          <a:xfrm>
            <a:off x="4499992" y="2169827"/>
            <a:ext cx="0" cy="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Равнобедренный треугольник 42">
            <a:extLst>
              <a:ext uri="{FF2B5EF4-FFF2-40B4-BE49-F238E27FC236}">
                <a16:creationId xmlns="" xmlns:a16="http://schemas.microsoft.com/office/drawing/2014/main" id="{0D8CACA6-80B6-47FF-A4BB-C3046D690F08}"/>
              </a:ext>
            </a:extLst>
          </p:cNvPr>
          <p:cNvSpPr/>
          <p:nvPr/>
        </p:nvSpPr>
        <p:spPr>
          <a:xfrm rot="5400000">
            <a:off x="8241632" y="1473463"/>
            <a:ext cx="498869" cy="3493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747EBDB6-0381-46A6-8771-D1344A548A7D}"/>
              </a:ext>
            </a:extLst>
          </p:cNvPr>
          <p:cNvCxnSpPr/>
          <p:nvPr/>
        </p:nvCxnSpPr>
        <p:spPr>
          <a:xfrm>
            <a:off x="8316416" y="1806482"/>
            <a:ext cx="0" cy="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ый треугольник 46">
            <a:extLst>
              <a:ext uri="{FF2B5EF4-FFF2-40B4-BE49-F238E27FC236}">
                <a16:creationId xmlns:a16="http://schemas.microsoft.com/office/drawing/2014/main" xmlns="" id="{31EDF3FE-86B0-46E9-83D6-97DE595E7AAB}"/>
              </a:ext>
            </a:extLst>
          </p:cNvPr>
          <p:cNvSpPr/>
          <p:nvPr/>
        </p:nvSpPr>
        <p:spPr>
          <a:xfrm rot="16200000">
            <a:off x="26173" y="2672833"/>
            <a:ext cx="179794" cy="13467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: скругленные верхние углы 4">
            <a:extLst>
              <a:ext uri="{FF2B5EF4-FFF2-40B4-BE49-F238E27FC236}">
                <a16:creationId xmlns:a16="http://schemas.microsoft.com/office/drawing/2014/main" xmlns="" id="{0B2BA595-0A45-47C6-AE67-09B07D77EE32}"/>
              </a:ext>
            </a:extLst>
          </p:cNvPr>
          <p:cNvSpPr/>
          <p:nvPr/>
        </p:nvSpPr>
        <p:spPr>
          <a:xfrm rot="5400000">
            <a:off x="-963769" y="3793556"/>
            <a:ext cx="3780000" cy="1493438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: скругленные верхние углы 5">
            <a:extLst>
              <a:ext uri="{FF2B5EF4-FFF2-40B4-BE49-F238E27FC236}">
                <a16:creationId xmlns:a16="http://schemas.microsoft.com/office/drawing/2014/main" xmlns="" id="{F7F671EB-366E-4335-9AB9-93FE2D3D2980}"/>
              </a:ext>
            </a:extLst>
          </p:cNvPr>
          <p:cNvSpPr/>
          <p:nvPr/>
        </p:nvSpPr>
        <p:spPr>
          <a:xfrm rot="5400000">
            <a:off x="457950" y="2421056"/>
            <a:ext cx="675000" cy="1493438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ый треугольник 49">
            <a:extLst>
              <a:ext uri="{FF2B5EF4-FFF2-40B4-BE49-F238E27FC236}">
                <a16:creationId xmlns:a16="http://schemas.microsoft.com/office/drawing/2014/main" xmlns="" id="{70F681F1-F8D7-4A70-AF31-3C2CAB5DDF9A}"/>
              </a:ext>
            </a:extLst>
          </p:cNvPr>
          <p:cNvSpPr/>
          <p:nvPr/>
        </p:nvSpPr>
        <p:spPr>
          <a:xfrm rot="10800000">
            <a:off x="48647" y="3505275"/>
            <a:ext cx="134846" cy="1795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27CD797-9F69-4F88-8505-08950BC88B73}"/>
              </a:ext>
            </a:extLst>
          </p:cNvPr>
          <p:cNvSpPr txBox="1"/>
          <p:nvPr/>
        </p:nvSpPr>
        <p:spPr>
          <a:xfrm>
            <a:off x="183493" y="3533266"/>
            <a:ext cx="14894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МБДОУ № 7 «</a:t>
            </a:r>
            <a:r>
              <a:rPr lang="ru-RU" sz="1400" b="1" dirty="0"/>
              <a:t>Развитие  предпосылок инженерного </a:t>
            </a:r>
          </a:p>
          <a:p>
            <a:r>
              <a:rPr lang="ru-RU" sz="1400" b="1" dirty="0"/>
              <a:t>Мышления. LEGO -конструирование».</a:t>
            </a:r>
          </a:p>
          <a:p>
            <a:r>
              <a:rPr lang="ru-RU" sz="1400" b="1" dirty="0"/>
              <a:t>МБДОУ №54  «С книгой вместе я расту».</a:t>
            </a:r>
          </a:p>
        </p:txBody>
      </p:sp>
      <p:sp>
        <p:nvSpPr>
          <p:cNvPr id="53" name="Звезда: 5 точек 10">
            <a:extLst>
              <a:ext uri="{FF2B5EF4-FFF2-40B4-BE49-F238E27FC236}">
                <a16:creationId xmlns:a16="http://schemas.microsoft.com/office/drawing/2014/main" xmlns="" id="{653A61AF-25EC-4E34-98B4-B4D744596A79}"/>
              </a:ext>
            </a:extLst>
          </p:cNvPr>
          <p:cNvSpPr/>
          <p:nvPr/>
        </p:nvSpPr>
        <p:spPr>
          <a:xfrm>
            <a:off x="386231" y="6012675"/>
            <a:ext cx="177188" cy="23625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Звезда: 5 точек 11">
            <a:extLst>
              <a:ext uri="{FF2B5EF4-FFF2-40B4-BE49-F238E27FC236}">
                <a16:creationId xmlns:a16="http://schemas.microsoft.com/office/drawing/2014/main" xmlns="" id="{1F7DBC8B-D228-4FAC-A782-BD59345D1EFC}"/>
              </a:ext>
            </a:extLst>
          </p:cNvPr>
          <p:cNvSpPr/>
          <p:nvPr/>
        </p:nvSpPr>
        <p:spPr>
          <a:xfrm>
            <a:off x="604650" y="6012675"/>
            <a:ext cx="177188" cy="23625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Звезда: 5 точек 12">
            <a:extLst>
              <a:ext uri="{FF2B5EF4-FFF2-40B4-BE49-F238E27FC236}">
                <a16:creationId xmlns:a16="http://schemas.microsoft.com/office/drawing/2014/main" xmlns="" id="{6A8AAB2E-6E71-4E86-B9D7-7036F48AEF75}"/>
              </a:ext>
            </a:extLst>
          </p:cNvPr>
          <p:cNvSpPr/>
          <p:nvPr/>
        </p:nvSpPr>
        <p:spPr>
          <a:xfrm>
            <a:off x="824025" y="6014025"/>
            <a:ext cx="177188" cy="23625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Звезда: 5 точек 13">
            <a:extLst>
              <a:ext uri="{FF2B5EF4-FFF2-40B4-BE49-F238E27FC236}">
                <a16:creationId xmlns:a16="http://schemas.microsoft.com/office/drawing/2014/main" xmlns="" id="{553809F1-E9FE-4B45-94EF-932ED4A66E3A}"/>
              </a:ext>
            </a:extLst>
          </p:cNvPr>
          <p:cNvSpPr/>
          <p:nvPr/>
        </p:nvSpPr>
        <p:spPr>
          <a:xfrm>
            <a:off x="1043400" y="6014025"/>
            <a:ext cx="177188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Звезда: 5 точек 14">
            <a:extLst>
              <a:ext uri="{FF2B5EF4-FFF2-40B4-BE49-F238E27FC236}">
                <a16:creationId xmlns:a16="http://schemas.microsoft.com/office/drawing/2014/main" xmlns="" id="{908D4FD1-2786-4AAF-A37E-AFDA9DB97442}"/>
              </a:ext>
            </a:extLst>
          </p:cNvPr>
          <p:cNvSpPr/>
          <p:nvPr/>
        </p:nvSpPr>
        <p:spPr>
          <a:xfrm>
            <a:off x="1262775" y="6014025"/>
            <a:ext cx="177188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A6AE77E-706E-47C5-B0B9-85B2A02D1BCB}"/>
              </a:ext>
            </a:extLst>
          </p:cNvPr>
          <p:cNvSpPr txBox="1"/>
          <p:nvPr/>
        </p:nvSpPr>
        <p:spPr>
          <a:xfrm>
            <a:off x="88591" y="2882501"/>
            <a:ext cx="1453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Статус </a:t>
            </a:r>
            <a:r>
              <a:rPr lang="ru-RU" sz="2000" b="1" dirty="0" smtClean="0">
                <a:solidFill>
                  <a:srgbClr val="C00000"/>
                </a:solidFill>
              </a:rPr>
              <a:t>РИП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1" name="Прямоугольный треугольник 60">
            <a:extLst>
              <a:ext uri="{FF2B5EF4-FFF2-40B4-BE49-F238E27FC236}">
                <a16:creationId xmlns:a16="http://schemas.microsoft.com/office/drawing/2014/main" xmlns="" id="{31EDF3FE-86B0-46E9-83D6-97DE595E7AAB}"/>
              </a:ext>
            </a:extLst>
          </p:cNvPr>
          <p:cNvSpPr/>
          <p:nvPr/>
        </p:nvSpPr>
        <p:spPr>
          <a:xfrm rot="16200000">
            <a:off x="1818774" y="2649169"/>
            <a:ext cx="179794" cy="13467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: скругленные верхние углы 4">
            <a:extLst>
              <a:ext uri="{FF2B5EF4-FFF2-40B4-BE49-F238E27FC236}">
                <a16:creationId xmlns:a16="http://schemas.microsoft.com/office/drawing/2014/main" xmlns="" id="{0B2BA595-0A45-47C6-AE67-09B07D77EE32}"/>
              </a:ext>
            </a:extLst>
          </p:cNvPr>
          <p:cNvSpPr/>
          <p:nvPr/>
        </p:nvSpPr>
        <p:spPr>
          <a:xfrm rot="5400000">
            <a:off x="828832" y="3769892"/>
            <a:ext cx="3780000" cy="1493438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: скругленные верхние углы 5">
            <a:extLst>
              <a:ext uri="{FF2B5EF4-FFF2-40B4-BE49-F238E27FC236}">
                <a16:creationId xmlns:a16="http://schemas.microsoft.com/office/drawing/2014/main" xmlns="" id="{F7F671EB-366E-4335-9AB9-93FE2D3D2980}"/>
              </a:ext>
            </a:extLst>
          </p:cNvPr>
          <p:cNvSpPr/>
          <p:nvPr/>
        </p:nvSpPr>
        <p:spPr>
          <a:xfrm rot="5400000">
            <a:off x="2250551" y="2397392"/>
            <a:ext cx="675000" cy="1493438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РАОП</a:t>
            </a:r>
          </a:p>
        </p:txBody>
      </p:sp>
      <p:sp>
        <p:nvSpPr>
          <p:cNvPr id="64" name="Прямоугольный треугольник 63">
            <a:extLst>
              <a:ext uri="{FF2B5EF4-FFF2-40B4-BE49-F238E27FC236}">
                <a16:creationId xmlns:a16="http://schemas.microsoft.com/office/drawing/2014/main" xmlns="" id="{70F681F1-F8D7-4A70-AF31-3C2CAB5DDF9A}"/>
              </a:ext>
            </a:extLst>
          </p:cNvPr>
          <p:cNvSpPr/>
          <p:nvPr/>
        </p:nvSpPr>
        <p:spPr>
          <a:xfrm rot="10800000">
            <a:off x="1841248" y="3481611"/>
            <a:ext cx="134846" cy="1795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E27CD797-9F69-4F88-8505-08950BC88B73}"/>
              </a:ext>
            </a:extLst>
          </p:cNvPr>
          <p:cNvSpPr txBox="1"/>
          <p:nvPr/>
        </p:nvSpPr>
        <p:spPr>
          <a:xfrm>
            <a:off x="2001036" y="3571396"/>
            <a:ext cx="12318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Позитивная тенденция: </a:t>
            </a:r>
            <a:endParaRPr lang="ru-RU" sz="1400" dirty="0"/>
          </a:p>
          <a:p>
            <a:r>
              <a:rPr lang="ru-RU" sz="1400" dirty="0"/>
              <a:t>2018 </a:t>
            </a:r>
            <a:r>
              <a:rPr lang="ru-RU" sz="1400" dirty="0" smtClean="0"/>
              <a:t>из 9 практик в РАОП  </a:t>
            </a:r>
            <a:r>
              <a:rPr lang="ru-RU" sz="1400" dirty="0"/>
              <a:t>вошла </a:t>
            </a:r>
            <a:r>
              <a:rPr lang="ru-RU" sz="1400" dirty="0" smtClean="0"/>
              <a:t>-1;</a:t>
            </a:r>
            <a:endParaRPr lang="ru-RU" sz="1400" dirty="0"/>
          </a:p>
          <a:p>
            <a:r>
              <a:rPr lang="ru-RU" sz="1400" dirty="0"/>
              <a:t>2019 г</a:t>
            </a:r>
            <a:r>
              <a:rPr lang="ru-RU" sz="1400" dirty="0" smtClean="0"/>
              <a:t>. - </a:t>
            </a:r>
            <a:r>
              <a:rPr lang="ru-RU" sz="1400" dirty="0"/>
              <a:t>из 11 практик</a:t>
            </a:r>
            <a:r>
              <a:rPr lang="ru-RU" sz="1400" dirty="0" smtClean="0"/>
              <a:t> -2 –, </a:t>
            </a:r>
          </a:p>
          <a:p>
            <a:r>
              <a:rPr lang="ru-RU" sz="1400" dirty="0" smtClean="0"/>
              <a:t>2020 </a:t>
            </a:r>
            <a:r>
              <a:rPr lang="ru-RU" sz="1400" dirty="0"/>
              <a:t>г.- из 22 </a:t>
            </a:r>
            <a:r>
              <a:rPr lang="ru-RU" sz="1400" dirty="0" smtClean="0"/>
              <a:t>практик , вошли 9</a:t>
            </a:r>
            <a:endParaRPr lang="ru-RU" sz="1400" dirty="0"/>
          </a:p>
        </p:txBody>
      </p:sp>
      <p:sp>
        <p:nvSpPr>
          <p:cNvPr id="67" name="Звезда: 5 точек 10">
            <a:extLst>
              <a:ext uri="{FF2B5EF4-FFF2-40B4-BE49-F238E27FC236}">
                <a16:creationId xmlns:a16="http://schemas.microsoft.com/office/drawing/2014/main" xmlns="" id="{653A61AF-25EC-4E34-98B4-B4D744596A79}"/>
              </a:ext>
            </a:extLst>
          </p:cNvPr>
          <p:cNvSpPr/>
          <p:nvPr/>
        </p:nvSpPr>
        <p:spPr>
          <a:xfrm>
            <a:off x="2178832" y="5989011"/>
            <a:ext cx="177188" cy="23625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Звезда: 5 точек 11">
            <a:extLst>
              <a:ext uri="{FF2B5EF4-FFF2-40B4-BE49-F238E27FC236}">
                <a16:creationId xmlns:a16="http://schemas.microsoft.com/office/drawing/2014/main" xmlns="" id="{1F7DBC8B-D228-4FAC-A782-BD59345D1EFC}"/>
              </a:ext>
            </a:extLst>
          </p:cNvPr>
          <p:cNvSpPr/>
          <p:nvPr/>
        </p:nvSpPr>
        <p:spPr>
          <a:xfrm>
            <a:off x="2397251" y="5989011"/>
            <a:ext cx="177188" cy="23625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Звезда: 5 точек 12">
            <a:extLst>
              <a:ext uri="{FF2B5EF4-FFF2-40B4-BE49-F238E27FC236}">
                <a16:creationId xmlns:a16="http://schemas.microsoft.com/office/drawing/2014/main" xmlns="" id="{6A8AAB2E-6E71-4E86-B9D7-7036F48AEF75}"/>
              </a:ext>
            </a:extLst>
          </p:cNvPr>
          <p:cNvSpPr/>
          <p:nvPr/>
        </p:nvSpPr>
        <p:spPr>
          <a:xfrm>
            <a:off x="2616626" y="5990361"/>
            <a:ext cx="177188" cy="23625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Звезда: 5 точек 13">
            <a:extLst>
              <a:ext uri="{FF2B5EF4-FFF2-40B4-BE49-F238E27FC236}">
                <a16:creationId xmlns:a16="http://schemas.microsoft.com/office/drawing/2014/main" xmlns="" id="{553809F1-E9FE-4B45-94EF-932ED4A66E3A}"/>
              </a:ext>
            </a:extLst>
          </p:cNvPr>
          <p:cNvSpPr/>
          <p:nvPr/>
        </p:nvSpPr>
        <p:spPr>
          <a:xfrm>
            <a:off x="2836001" y="5990361"/>
            <a:ext cx="177188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Звезда: 5 точек 14">
            <a:extLst>
              <a:ext uri="{FF2B5EF4-FFF2-40B4-BE49-F238E27FC236}">
                <a16:creationId xmlns:a16="http://schemas.microsoft.com/office/drawing/2014/main" xmlns="" id="{908D4FD1-2786-4AAF-A37E-AFDA9DB97442}"/>
              </a:ext>
            </a:extLst>
          </p:cNvPr>
          <p:cNvSpPr/>
          <p:nvPr/>
        </p:nvSpPr>
        <p:spPr>
          <a:xfrm>
            <a:off x="3055376" y="5990361"/>
            <a:ext cx="177188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ый треугольник 74">
            <a:extLst>
              <a:ext uri="{FF2B5EF4-FFF2-40B4-BE49-F238E27FC236}">
                <a16:creationId xmlns:a16="http://schemas.microsoft.com/office/drawing/2014/main" xmlns="" id="{31EDF3FE-86B0-46E9-83D6-97DE595E7AAB}"/>
              </a:ext>
            </a:extLst>
          </p:cNvPr>
          <p:cNvSpPr/>
          <p:nvPr/>
        </p:nvSpPr>
        <p:spPr>
          <a:xfrm rot="16200000">
            <a:off x="3668163" y="2650850"/>
            <a:ext cx="179794" cy="13467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: скругленные верхние углы 4">
            <a:extLst>
              <a:ext uri="{FF2B5EF4-FFF2-40B4-BE49-F238E27FC236}">
                <a16:creationId xmlns:a16="http://schemas.microsoft.com/office/drawing/2014/main" xmlns="" id="{0B2BA595-0A45-47C6-AE67-09B07D77EE32}"/>
              </a:ext>
            </a:extLst>
          </p:cNvPr>
          <p:cNvSpPr/>
          <p:nvPr/>
        </p:nvSpPr>
        <p:spPr>
          <a:xfrm rot="5400000">
            <a:off x="2678221" y="3771573"/>
            <a:ext cx="3780000" cy="1493438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Прямоугольник: скругленные верхние углы 5">
            <a:extLst>
              <a:ext uri="{FF2B5EF4-FFF2-40B4-BE49-F238E27FC236}">
                <a16:creationId xmlns:a16="http://schemas.microsoft.com/office/drawing/2014/main" xmlns="" id="{F7F671EB-366E-4335-9AB9-93FE2D3D2980}"/>
              </a:ext>
            </a:extLst>
          </p:cNvPr>
          <p:cNvSpPr/>
          <p:nvPr/>
        </p:nvSpPr>
        <p:spPr>
          <a:xfrm rot="5400000">
            <a:off x="4099940" y="2399073"/>
            <a:ext cx="675000" cy="1493438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ый треугольник 77">
            <a:extLst>
              <a:ext uri="{FF2B5EF4-FFF2-40B4-BE49-F238E27FC236}">
                <a16:creationId xmlns:a16="http://schemas.microsoft.com/office/drawing/2014/main" xmlns="" id="{70F681F1-F8D7-4A70-AF31-3C2CAB5DDF9A}"/>
              </a:ext>
            </a:extLst>
          </p:cNvPr>
          <p:cNvSpPr/>
          <p:nvPr/>
        </p:nvSpPr>
        <p:spPr>
          <a:xfrm rot="10800000">
            <a:off x="3690637" y="3483292"/>
            <a:ext cx="134846" cy="1795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E27CD797-9F69-4F88-8505-08950BC88B73}"/>
              </a:ext>
            </a:extLst>
          </p:cNvPr>
          <p:cNvSpPr txBox="1"/>
          <p:nvPr/>
        </p:nvSpPr>
        <p:spPr>
          <a:xfrm>
            <a:off x="3821502" y="3537342"/>
            <a:ext cx="149343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МБДОУ №55 Победа </a:t>
            </a:r>
            <a:r>
              <a:rPr lang="ru-RU" sz="1400" dirty="0"/>
              <a:t>в рег. конкурсе по распределению субсидии </a:t>
            </a:r>
            <a:r>
              <a:rPr lang="ru-RU" sz="1400" dirty="0" smtClean="0"/>
              <a:t>для </a:t>
            </a:r>
            <a:r>
              <a:rPr lang="ru-RU" sz="1400" dirty="0"/>
              <a:t>получения детьми с ОВЗ и детьми-инвалидами качественного образования</a:t>
            </a:r>
          </a:p>
        </p:txBody>
      </p:sp>
      <p:sp>
        <p:nvSpPr>
          <p:cNvPr id="81" name="Звезда: 5 точек 10">
            <a:extLst>
              <a:ext uri="{FF2B5EF4-FFF2-40B4-BE49-F238E27FC236}">
                <a16:creationId xmlns:a16="http://schemas.microsoft.com/office/drawing/2014/main" xmlns="" id="{653A61AF-25EC-4E34-98B4-B4D744596A79}"/>
              </a:ext>
            </a:extLst>
          </p:cNvPr>
          <p:cNvSpPr/>
          <p:nvPr/>
        </p:nvSpPr>
        <p:spPr>
          <a:xfrm>
            <a:off x="4028221" y="5990692"/>
            <a:ext cx="177188" cy="23625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везда: 5 точек 11">
            <a:extLst>
              <a:ext uri="{FF2B5EF4-FFF2-40B4-BE49-F238E27FC236}">
                <a16:creationId xmlns:a16="http://schemas.microsoft.com/office/drawing/2014/main" xmlns="" id="{1F7DBC8B-D228-4FAC-A782-BD59345D1EFC}"/>
              </a:ext>
            </a:extLst>
          </p:cNvPr>
          <p:cNvSpPr/>
          <p:nvPr/>
        </p:nvSpPr>
        <p:spPr>
          <a:xfrm>
            <a:off x="4246640" y="5990692"/>
            <a:ext cx="177188" cy="23625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везда: 5 точек 12">
            <a:extLst>
              <a:ext uri="{FF2B5EF4-FFF2-40B4-BE49-F238E27FC236}">
                <a16:creationId xmlns:a16="http://schemas.microsoft.com/office/drawing/2014/main" xmlns="" id="{6A8AAB2E-6E71-4E86-B9D7-7036F48AEF75}"/>
              </a:ext>
            </a:extLst>
          </p:cNvPr>
          <p:cNvSpPr/>
          <p:nvPr/>
        </p:nvSpPr>
        <p:spPr>
          <a:xfrm>
            <a:off x="4466015" y="5992042"/>
            <a:ext cx="177188" cy="23625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везда: 5 точек 13">
            <a:extLst>
              <a:ext uri="{FF2B5EF4-FFF2-40B4-BE49-F238E27FC236}">
                <a16:creationId xmlns:a16="http://schemas.microsoft.com/office/drawing/2014/main" xmlns="" id="{553809F1-E9FE-4B45-94EF-932ED4A66E3A}"/>
              </a:ext>
            </a:extLst>
          </p:cNvPr>
          <p:cNvSpPr/>
          <p:nvPr/>
        </p:nvSpPr>
        <p:spPr>
          <a:xfrm>
            <a:off x="4685390" y="5992042"/>
            <a:ext cx="177188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везда: 5 точек 14">
            <a:extLst>
              <a:ext uri="{FF2B5EF4-FFF2-40B4-BE49-F238E27FC236}">
                <a16:creationId xmlns:a16="http://schemas.microsoft.com/office/drawing/2014/main" xmlns="" id="{908D4FD1-2786-4AAF-A37E-AFDA9DB97442}"/>
              </a:ext>
            </a:extLst>
          </p:cNvPr>
          <p:cNvSpPr/>
          <p:nvPr/>
        </p:nvSpPr>
        <p:spPr>
          <a:xfrm>
            <a:off x="4904765" y="5992042"/>
            <a:ext cx="177188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2A6AE77E-706E-47C5-B0B9-85B2A02D1BCB}"/>
              </a:ext>
            </a:extLst>
          </p:cNvPr>
          <p:cNvSpPr txBox="1"/>
          <p:nvPr/>
        </p:nvSpPr>
        <p:spPr>
          <a:xfrm>
            <a:off x="3690721" y="2667057"/>
            <a:ext cx="15680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Конкурс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«Доступная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Среда»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9" name="Прямоугольный треугольник 88">
            <a:extLst>
              <a:ext uri="{FF2B5EF4-FFF2-40B4-BE49-F238E27FC236}">
                <a16:creationId xmlns:a16="http://schemas.microsoft.com/office/drawing/2014/main" xmlns="" id="{31EDF3FE-86B0-46E9-83D6-97DE595E7AAB}"/>
              </a:ext>
            </a:extLst>
          </p:cNvPr>
          <p:cNvSpPr/>
          <p:nvPr/>
        </p:nvSpPr>
        <p:spPr>
          <a:xfrm rot="16200000">
            <a:off x="5432367" y="2672833"/>
            <a:ext cx="179794" cy="13467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: скругленные верхние углы 4">
            <a:extLst>
              <a:ext uri="{FF2B5EF4-FFF2-40B4-BE49-F238E27FC236}">
                <a16:creationId xmlns:a16="http://schemas.microsoft.com/office/drawing/2014/main" xmlns="" id="{0B2BA595-0A45-47C6-AE67-09B07D77EE32}"/>
              </a:ext>
            </a:extLst>
          </p:cNvPr>
          <p:cNvSpPr/>
          <p:nvPr/>
        </p:nvSpPr>
        <p:spPr>
          <a:xfrm rot="5400000">
            <a:off x="4442425" y="3793556"/>
            <a:ext cx="3780000" cy="1493438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: скругленные верхние углы 5">
            <a:extLst>
              <a:ext uri="{FF2B5EF4-FFF2-40B4-BE49-F238E27FC236}">
                <a16:creationId xmlns:a16="http://schemas.microsoft.com/office/drawing/2014/main" xmlns="" id="{F7F671EB-366E-4335-9AB9-93FE2D3D2980}"/>
              </a:ext>
            </a:extLst>
          </p:cNvPr>
          <p:cNvSpPr/>
          <p:nvPr/>
        </p:nvSpPr>
        <p:spPr>
          <a:xfrm rot="5400000">
            <a:off x="5864144" y="2421056"/>
            <a:ext cx="675000" cy="1493438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ый треугольник 91">
            <a:extLst>
              <a:ext uri="{FF2B5EF4-FFF2-40B4-BE49-F238E27FC236}">
                <a16:creationId xmlns:a16="http://schemas.microsoft.com/office/drawing/2014/main" xmlns="" id="{70F681F1-F8D7-4A70-AF31-3C2CAB5DDF9A}"/>
              </a:ext>
            </a:extLst>
          </p:cNvPr>
          <p:cNvSpPr/>
          <p:nvPr/>
        </p:nvSpPr>
        <p:spPr>
          <a:xfrm rot="10800000">
            <a:off x="5454841" y="3505275"/>
            <a:ext cx="134846" cy="1795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E27CD797-9F69-4F88-8505-08950BC88B73}"/>
              </a:ext>
            </a:extLst>
          </p:cNvPr>
          <p:cNvSpPr txBox="1"/>
          <p:nvPr/>
        </p:nvSpPr>
        <p:spPr>
          <a:xfrm>
            <a:off x="5647671" y="3554265"/>
            <a:ext cx="14127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МБОУ  «Гимназия»</a:t>
            </a:r>
          </a:p>
          <a:p>
            <a:r>
              <a:rPr lang="ru-RU" sz="1400" dirty="0"/>
              <a:t>Победа в рег. конкурсе по отбору ОО в программу по развитию личностного </a:t>
            </a:r>
            <a:r>
              <a:rPr lang="ru-RU" sz="1400" dirty="0" smtClean="0"/>
              <a:t>потенциала</a:t>
            </a:r>
            <a:endParaRPr lang="ru-RU" sz="1400" dirty="0"/>
          </a:p>
        </p:txBody>
      </p:sp>
      <p:sp>
        <p:nvSpPr>
          <p:cNvPr id="95" name="Звезда: 5 точек 10">
            <a:extLst>
              <a:ext uri="{FF2B5EF4-FFF2-40B4-BE49-F238E27FC236}">
                <a16:creationId xmlns:a16="http://schemas.microsoft.com/office/drawing/2014/main" xmlns="" id="{653A61AF-25EC-4E34-98B4-B4D744596A79}"/>
              </a:ext>
            </a:extLst>
          </p:cNvPr>
          <p:cNvSpPr/>
          <p:nvPr/>
        </p:nvSpPr>
        <p:spPr>
          <a:xfrm>
            <a:off x="5792425" y="6012675"/>
            <a:ext cx="177188" cy="23625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Звезда: 5 точек 11">
            <a:extLst>
              <a:ext uri="{FF2B5EF4-FFF2-40B4-BE49-F238E27FC236}">
                <a16:creationId xmlns:a16="http://schemas.microsoft.com/office/drawing/2014/main" xmlns="" id="{1F7DBC8B-D228-4FAC-A782-BD59345D1EFC}"/>
              </a:ext>
            </a:extLst>
          </p:cNvPr>
          <p:cNvSpPr/>
          <p:nvPr/>
        </p:nvSpPr>
        <p:spPr>
          <a:xfrm>
            <a:off x="6010844" y="6012675"/>
            <a:ext cx="177188" cy="23625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Звезда: 5 точек 12">
            <a:extLst>
              <a:ext uri="{FF2B5EF4-FFF2-40B4-BE49-F238E27FC236}">
                <a16:creationId xmlns:a16="http://schemas.microsoft.com/office/drawing/2014/main" xmlns="" id="{6A8AAB2E-6E71-4E86-B9D7-7036F48AEF75}"/>
              </a:ext>
            </a:extLst>
          </p:cNvPr>
          <p:cNvSpPr/>
          <p:nvPr/>
        </p:nvSpPr>
        <p:spPr>
          <a:xfrm>
            <a:off x="6230219" y="6014025"/>
            <a:ext cx="177188" cy="23625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Звезда: 5 точек 13">
            <a:extLst>
              <a:ext uri="{FF2B5EF4-FFF2-40B4-BE49-F238E27FC236}">
                <a16:creationId xmlns:a16="http://schemas.microsoft.com/office/drawing/2014/main" xmlns="" id="{553809F1-E9FE-4B45-94EF-932ED4A66E3A}"/>
              </a:ext>
            </a:extLst>
          </p:cNvPr>
          <p:cNvSpPr/>
          <p:nvPr/>
        </p:nvSpPr>
        <p:spPr>
          <a:xfrm>
            <a:off x="6449594" y="6014025"/>
            <a:ext cx="177188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Звезда: 5 точек 14">
            <a:extLst>
              <a:ext uri="{FF2B5EF4-FFF2-40B4-BE49-F238E27FC236}">
                <a16:creationId xmlns:a16="http://schemas.microsoft.com/office/drawing/2014/main" xmlns="" id="{908D4FD1-2786-4AAF-A37E-AFDA9DB97442}"/>
              </a:ext>
            </a:extLst>
          </p:cNvPr>
          <p:cNvSpPr/>
          <p:nvPr/>
        </p:nvSpPr>
        <p:spPr>
          <a:xfrm>
            <a:off x="6668969" y="6014025"/>
            <a:ext cx="177188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2A6AE77E-706E-47C5-B0B9-85B2A02D1BCB}"/>
              </a:ext>
            </a:extLst>
          </p:cNvPr>
          <p:cNvSpPr txBox="1"/>
          <p:nvPr/>
        </p:nvSpPr>
        <p:spPr>
          <a:xfrm>
            <a:off x="5477692" y="2836962"/>
            <a:ext cx="1620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Конкурсный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отбор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53"/>
          <a:stretch/>
        </p:blipFill>
        <p:spPr bwMode="auto">
          <a:xfrm>
            <a:off x="-86678" y="0"/>
            <a:ext cx="9230677" cy="134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Прямоугольник 105"/>
          <p:cNvSpPr/>
          <p:nvPr/>
        </p:nvSpPr>
        <p:spPr>
          <a:xfrm>
            <a:off x="2329717" y="132274"/>
            <a:ext cx="68142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a typeface="+mj-ea"/>
                <a:cs typeface="+mj-cs"/>
              </a:rPr>
              <a:t>Дошкольное образование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a typeface="+mj-ea"/>
                <a:cs typeface="+mj-cs"/>
              </a:rPr>
              <a:t>Актуальные события</a:t>
            </a:r>
            <a:endParaRPr lang="ru-RU" sz="3200" dirty="0"/>
          </a:p>
        </p:txBody>
      </p:sp>
      <p:pic>
        <p:nvPicPr>
          <p:cNvPr id="12295" name="Picture 7" descr="https://im0-tub-ru.yandex.net/i?id=bd187ff2b933559252df67fcc647e440&amp;n=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80040"/>
            <a:ext cx="1911131" cy="219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26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53"/>
          <a:stretch/>
        </p:blipFill>
        <p:spPr bwMode="auto">
          <a:xfrm>
            <a:off x="-86677" y="0"/>
            <a:ext cx="9144000" cy="134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334315" y="704022"/>
            <a:ext cx="5425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</a:rPr>
              <a:t>П/Успех каждого ребенка</a:t>
            </a: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gray">
          <a:xfrm>
            <a:off x="1630884" y="5598942"/>
            <a:ext cx="5076963" cy="1026139"/>
          </a:xfrm>
          <a:prstGeom prst="homePlate">
            <a:avLst>
              <a:gd name="adj" fmla="val 42291"/>
            </a:avLst>
          </a:prstGeom>
          <a:gradFill rotWithShape="1">
            <a:gsLst>
              <a:gs pos="0">
                <a:schemeClr val="tx2">
                  <a:gamma/>
                  <a:shade val="76078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Реализация </a:t>
            </a:r>
            <a:r>
              <a:rPr lang="ru-RU" sz="2000" b="1" dirty="0" smtClean="0">
                <a:solidFill>
                  <a:schemeClr val="bg1"/>
                </a:solidFill>
              </a:rPr>
              <a:t> с 1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сентября 2020 г.</a:t>
            </a:r>
          </a:p>
          <a:p>
            <a:endParaRPr lang="ru-RU" dirty="0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1630884" y="3394480"/>
            <a:ext cx="4597300" cy="1014389"/>
          </a:xfrm>
          <a:prstGeom prst="homePlate">
            <a:avLst>
              <a:gd name="adj" fmla="val 42291"/>
            </a:avLst>
          </a:prstGeom>
          <a:solidFill>
            <a:schemeClr val="bg2">
              <a:lumMod val="90000"/>
            </a:schemeClr>
          </a:soli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gray">
          <a:xfrm>
            <a:off x="1643889" y="4437112"/>
            <a:ext cx="4584295" cy="1044843"/>
          </a:xfrm>
          <a:prstGeom prst="homePlate">
            <a:avLst>
              <a:gd name="adj" fmla="val 39013"/>
            </a:avLst>
          </a:prstGeom>
          <a:gradFill rotWithShape="1">
            <a:gsLst>
              <a:gs pos="0">
                <a:schemeClr val="folHlink">
                  <a:gamma/>
                  <a:shade val="76078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Охват детей с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5-ти лет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в т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. ч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. с ОВЗ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r"/>
            <a:endParaRPr lang="ru-RU" sz="2000" dirty="0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gray">
          <a:xfrm>
            <a:off x="1600550" y="2350861"/>
            <a:ext cx="4915666" cy="892030"/>
          </a:xfrm>
          <a:prstGeom prst="homePlate">
            <a:avLst>
              <a:gd name="adj" fmla="val 42796"/>
            </a:avLst>
          </a:prstGeom>
          <a:solidFill>
            <a:schemeClr val="bg2"/>
          </a:soli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Разработка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программ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gray">
          <a:xfrm>
            <a:off x="3162385" y="3771092"/>
            <a:ext cx="18976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Лицензия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341" name="Picture 5" descr="https://avatars.mds.yandex.net/get-pdb/1679619/b224e2ee-d324-4a87-af78-0954897d94ca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77" y="4562664"/>
            <a:ext cx="2106696" cy="210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17"/>
          <p:cNvGrpSpPr>
            <a:grpSpLocks/>
          </p:cNvGrpSpPr>
          <p:nvPr/>
        </p:nvGrpSpPr>
        <p:grpSpPr bwMode="auto">
          <a:xfrm>
            <a:off x="0" y="1452055"/>
            <a:ext cx="9057323" cy="896825"/>
            <a:chOff x="465" y="2273"/>
            <a:chExt cx="2415" cy="338"/>
          </a:xfrm>
        </p:grpSpPr>
        <p:sp>
          <p:nvSpPr>
            <p:cNvPr id="31" name="AutoShape 18"/>
            <p:cNvSpPr>
              <a:spLocks noChangeArrowheads="1"/>
            </p:cNvSpPr>
            <p:nvPr/>
          </p:nvSpPr>
          <p:spPr bwMode="gray">
            <a:xfrm>
              <a:off x="465" y="2273"/>
              <a:ext cx="2415" cy="33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3200" dirty="0" smtClean="0">
                  <a:solidFill>
                    <a:srgbClr val="C00000"/>
                  </a:solidFill>
                </a:rPr>
                <a:t>Дополнительно образование</a:t>
              </a:r>
              <a:endParaRPr lang="ru-RU" sz="3200" dirty="0">
                <a:solidFill>
                  <a:srgbClr val="C00000"/>
                </a:solidFill>
              </a:endParaRPr>
            </a:p>
          </p:txBody>
        </p:sp>
        <p:pic>
          <p:nvPicPr>
            <p:cNvPr id="32" name="Picture 19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5" y="2284"/>
              <a:ext cx="2376" cy="73"/>
            </a:xfrm>
            <a:prstGeom prst="rect">
              <a:avLst/>
            </a:prstGeom>
            <a:solidFill>
              <a:schemeClr val="hlink"/>
            </a:solidFill>
          </p:spPr>
        </p:pic>
      </p:grpSp>
      <p:grpSp>
        <p:nvGrpSpPr>
          <p:cNvPr id="37" name="Group 17"/>
          <p:cNvGrpSpPr>
            <a:grpSpLocks/>
          </p:cNvGrpSpPr>
          <p:nvPr/>
        </p:nvGrpSpPr>
        <p:grpSpPr bwMode="auto">
          <a:xfrm>
            <a:off x="6228184" y="3251045"/>
            <a:ext cx="2757881" cy="2522811"/>
            <a:chOff x="465" y="2273"/>
            <a:chExt cx="2415" cy="338"/>
          </a:xfrm>
        </p:grpSpPr>
        <p:sp>
          <p:nvSpPr>
            <p:cNvPr id="38" name="AutoShape 18"/>
            <p:cNvSpPr>
              <a:spLocks noChangeArrowheads="1"/>
            </p:cNvSpPr>
            <p:nvPr/>
          </p:nvSpPr>
          <p:spPr bwMode="gray">
            <a:xfrm>
              <a:off x="465" y="2273"/>
              <a:ext cx="2415" cy="33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200" dirty="0">
                <a:solidFill>
                  <a:srgbClr val="C00000"/>
                </a:solidFill>
              </a:endParaRPr>
            </a:p>
          </p:txBody>
        </p:sp>
        <p:pic>
          <p:nvPicPr>
            <p:cNvPr id="39" name="Picture 19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5" y="2284"/>
              <a:ext cx="2376" cy="73"/>
            </a:xfrm>
            <a:prstGeom prst="rect">
              <a:avLst/>
            </a:prstGeom>
            <a:solidFill>
              <a:schemeClr val="hlink"/>
            </a:solidFill>
          </p:spPr>
        </p:pic>
      </p:grpSp>
      <p:sp>
        <p:nvSpPr>
          <p:cNvPr id="2" name="Прямоугольник 1"/>
          <p:cNvSpPr/>
          <p:nvPr/>
        </p:nvSpPr>
        <p:spPr>
          <a:xfrm>
            <a:off x="6012160" y="3307688"/>
            <a:ext cx="3131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Персонифицированное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финансирование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дополнительного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образования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(ПФДО)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На базе ДОУ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16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5858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2139</TotalTime>
  <Words>1361</Words>
  <Application>Microsoft Office PowerPoint</Application>
  <PresentationFormat>Экран (4:3)</PresentationFormat>
  <Paragraphs>214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Муниципальная система образования в современных условиях: управление качеством образовательных результатов</vt:lpstr>
      <vt:lpstr>Цифровая образовательная среда</vt:lpstr>
      <vt:lpstr>Презентация PowerPoint</vt:lpstr>
      <vt:lpstr>Дошкольное образование</vt:lpstr>
      <vt:lpstr>Дошкольное 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Пользователь</cp:lastModifiedBy>
  <cp:revision>132</cp:revision>
  <dcterms:created xsi:type="dcterms:W3CDTF">2020-07-22T08:21:23Z</dcterms:created>
  <dcterms:modified xsi:type="dcterms:W3CDTF">2020-08-18T04:04:14Z</dcterms:modified>
</cp:coreProperties>
</file>