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5"/>
  </p:notesMasterIdLst>
  <p:sldIdLst>
    <p:sldId id="256" r:id="rId2"/>
    <p:sldId id="310" r:id="rId3"/>
    <p:sldId id="309" r:id="rId4"/>
    <p:sldId id="264" r:id="rId5"/>
    <p:sldId id="258" r:id="rId6"/>
    <p:sldId id="308" r:id="rId7"/>
    <p:sldId id="262" r:id="rId8"/>
    <p:sldId id="265" r:id="rId9"/>
    <p:sldId id="266" r:id="rId10"/>
    <p:sldId id="268" r:id="rId11"/>
    <p:sldId id="312" r:id="rId12"/>
    <p:sldId id="313" r:id="rId13"/>
    <p:sldId id="305" r:id="rId14"/>
  </p:sldIdLst>
  <p:sldSz cx="9144000" cy="6858000" type="screen4x3"/>
  <p:notesSz cx="9144000" cy="6858000"/>
  <p:embeddedFontLst>
    <p:embeddedFont>
      <p:font typeface="Franklin Gothic Book" pitchFamily="34" charset="0"/>
      <p:regular r:id="rId16"/>
      <p:italic r:id="rId17"/>
    </p:embeddedFont>
    <p:embeddedFont>
      <p:font typeface="Calibri" pitchFamily="34" charset="0"/>
      <p:regular r:id="rId18"/>
      <p:bold r:id="rId19"/>
      <p:italic r:id="rId20"/>
      <p:boldItalic r:id="rId21"/>
    </p:embeddedFont>
    <p:embeddedFont>
      <p:font typeface="Franklin Gothic Demi" pitchFamily="34" charset="0"/>
      <p:regular r:id="rId22"/>
      <p:italic r:id="rId23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43" d="100"/>
          <a:sy n="43" d="100"/>
        </p:scale>
        <p:origin x="-2148" y="-57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75FAA8-D52B-4BDA-9A4E-4182B0DC6384}" type="datetimeFigureOut">
              <a:rPr lang="ru-RU" smtClean="0"/>
              <a:t>21.12.2020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9F6F15-4D66-40FC-BA68-BF2323C754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57853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9F6F15-4D66-40FC-BA68-BF2323C7549A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06602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03580" y="136398"/>
            <a:ext cx="7736839" cy="4521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12/21/2020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00AF5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12/21/2020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00AF5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12/21/2020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00AF5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12/21/2020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12/21/2020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9144000" cy="663862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82600" y="11125"/>
            <a:ext cx="8178800" cy="11830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rgbClr val="00AF5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359528" y="1171955"/>
            <a:ext cx="3777615" cy="40481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12/21/2020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599043" y="6549949"/>
            <a:ext cx="231775" cy="177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mdo@nobr.ru" TargetMode="External"/><Relationship Id="rId2" Type="http://schemas.openxmlformats.org/officeDocument/2006/relationships/hyperlink" Target="mailto:info@niko.institute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cloud.mail.ru/public/56qW/2eSCMJqBr" TargetMode="External"/><Relationship Id="rId3" Type="http://schemas.openxmlformats.org/officeDocument/2006/relationships/image" Target="../media/image11.jpg"/><Relationship Id="rId7" Type="http://schemas.openxmlformats.org/officeDocument/2006/relationships/image" Target="../media/image15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jpg"/><Relationship Id="rId10" Type="http://schemas.openxmlformats.org/officeDocument/2006/relationships/hyperlink" Target="https://cloud.mail.ru/public/2C9P/HABthXTDc" TargetMode="External"/><Relationship Id="rId4" Type="http://schemas.openxmlformats.org/officeDocument/2006/relationships/image" Target="../media/image12.png"/><Relationship Id="rId9" Type="http://schemas.openxmlformats.org/officeDocument/2006/relationships/hyperlink" Target="https://cloud.mail.ru/public/tBkZ/2dLiiWYYG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 rotWithShape="1">
          <a:blip r:embed="rId2" cstate="print"/>
          <a:srcRect b="8359"/>
          <a:stretch/>
        </p:blipFill>
        <p:spPr>
          <a:xfrm>
            <a:off x="0" y="9872"/>
            <a:ext cx="9144000" cy="6162328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948942" y="3372104"/>
            <a:ext cx="5242560" cy="12439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53340" algn="ctr">
              <a:lnSpc>
                <a:spcPct val="100000"/>
              </a:lnSpc>
              <a:spcBef>
                <a:spcPts val="100"/>
              </a:spcBef>
            </a:pPr>
            <a:r>
              <a:rPr sz="4000" b="1" spc="-5" dirty="0">
                <a:solidFill>
                  <a:srgbClr val="314D1F"/>
                </a:solidFill>
                <a:latin typeface="Calibri"/>
                <a:cs typeface="Calibri"/>
              </a:rPr>
              <a:t>Развитие качества </a:t>
            </a:r>
            <a:r>
              <a:rPr sz="4000" b="1" dirty="0">
                <a:solidFill>
                  <a:srgbClr val="314D1F"/>
                </a:solidFill>
                <a:latin typeface="Calibri"/>
                <a:cs typeface="Calibri"/>
              </a:rPr>
              <a:t>образования в </a:t>
            </a:r>
            <a:r>
              <a:rPr sz="4000" b="1" spc="-20" dirty="0" smtClean="0">
                <a:solidFill>
                  <a:srgbClr val="314D1F"/>
                </a:solidFill>
                <a:latin typeface="Calibri"/>
                <a:cs typeface="Calibri"/>
              </a:rPr>
              <a:t>ДОО</a:t>
            </a:r>
            <a:endParaRPr sz="4000" dirty="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82600" y="105536"/>
            <a:ext cx="6658609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solidFill>
                  <a:srgbClr val="385622"/>
                </a:solidFill>
                <a:latin typeface="Calibri"/>
                <a:cs typeface="Calibri"/>
              </a:rPr>
              <a:t>Шкалы </a:t>
            </a:r>
            <a:r>
              <a:rPr sz="2400" spc="-20" dirty="0">
                <a:solidFill>
                  <a:srgbClr val="385622"/>
                </a:solidFill>
                <a:latin typeface="Calibri"/>
                <a:cs typeface="Calibri"/>
              </a:rPr>
              <a:t>МКДО. </a:t>
            </a:r>
            <a:r>
              <a:rPr sz="3600" dirty="0">
                <a:solidFill>
                  <a:srgbClr val="385622"/>
                </a:solidFill>
                <a:latin typeface="Calibri"/>
                <a:cs typeface="Calibri"/>
              </a:rPr>
              <a:t>5 </a:t>
            </a:r>
            <a:r>
              <a:rPr sz="2400" dirty="0">
                <a:solidFill>
                  <a:srgbClr val="385622"/>
                </a:solidFill>
                <a:latin typeface="Calibri"/>
                <a:cs typeface="Calibri"/>
              </a:rPr>
              <a:t>уровневая </a:t>
            </a:r>
            <a:r>
              <a:rPr sz="2400" spc="-10" dirty="0">
                <a:solidFill>
                  <a:srgbClr val="385622"/>
                </a:solidFill>
                <a:latin typeface="Calibri"/>
                <a:cs typeface="Calibri"/>
              </a:rPr>
              <a:t>система</a:t>
            </a:r>
            <a:r>
              <a:rPr sz="2400" spc="-320" dirty="0">
                <a:solidFill>
                  <a:srgbClr val="385622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385622"/>
                </a:solidFill>
                <a:latin typeface="Calibri"/>
                <a:cs typeface="Calibri"/>
              </a:rPr>
              <a:t>индикаторов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10</a:t>
            </a:fld>
            <a:endParaRPr dirty="0"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934631" y="2126488"/>
          <a:ext cx="7508875" cy="174040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0177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0177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50177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50177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50177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1257935">
                <a:tc>
                  <a:txBody>
                    <a:bodyPr/>
                    <a:lstStyle/>
                    <a:p>
                      <a:pPr marL="330200" marR="322580" indent="13335" algn="just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500" b="1" spc="-85" dirty="0">
                          <a:latin typeface="Calibri"/>
                          <a:cs typeface="Calibri"/>
                        </a:rPr>
                        <a:t>Т</a:t>
                      </a:r>
                      <a:r>
                        <a:rPr sz="1500" b="1" dirty="0">
                          <a:latin typeface="Calibri"/>
                          <a:cs typeface="Calibri"/>
                        </a:rPr>
                        <a:t>ре</a:t>
                      </a:r>
                      <a:r>
                        <a:rPr sz="1500" b="1" spc="-10" dirty="0">
                          <a:latin typeface="Calibri"/>
                          <a:cs typeface="Calibri"/>
                        </a:rPr>
                        <a:t>б</a:t>
                      </a:r>
                      <a:r>
                        <a:rPr sz="1500" b="1" spc="-15" dirty="0">
                          <a:latin typeface="Calibri"/>
                          <a:cs typeface="Calibri"/>
                        </a:rPr>
                        <a:t>у</a:t>
                      </a:r>
                      <a:r>
                        <a:rPr sz="1500" b="1" spc="-5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1500" b="1" spc="-10" dirty="0">
                          <a:latin typeface="Calibri"/>
                          <a:cs typeface="Calibri"/>
                        </a:rPr>
                        <a:t>т</a:t>
                      </a:r>
                      <a:r>
                        <a:rPr sz="1500" b="1" spc="-5" dirty="0">
                          <a:latin typeface="Calibri"/>
                          <a:cs typeface="Calibri"/>
                        </a:rPr>
                        <a:t>ся  серьез</a:t>
                      </a:r>
                      <a:r>
                        <a:rPr sz="1500" b="1" spc="-10" dirty="0">
                          <a:latin typeface="Calibri"/>
                          <a:cs typeface="Calibri"/>
                        </a:rPr>
                        <a:t>н</a:t>
                      </a:r>
                      <a:r>
                        <a:rPr sz="1500" b="1" dirty="0">
                          <a:latin typeface="Calibri"/>
                          <a:cs typeface="Calibri"/>
                        </a:rPr>
                        <a:t>ая  </a:t>
                      </a:r>
                      <a:r>
                        <a:rPr sz="1500" b="1" spc="-5" dirty="0">
                          <a:latin typeface="Calibri"/>
                          <a:cs typeface="Calibri"/>
                        </a:rPr>
                        <a:t>работа</a:t>
                      </a:r>
                      <a:r>
                        <a:rPr sz="1500" b="1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00" b="1" spc="-5" dirty="0">
                          <a:latin typeface="Calibri"/>
                          <a:cs typeface="Calibri"/>
                        </a:rPr>
                        <a:t>по</a:t>
                      </a:r>
                      <a:endParaRPr sz="1500">
                        <a:latin typeface="Calibri"/>
                        <a:cs typeface="Calibri"/>
                      </a:endParaRPr>
                    </a:p>
                    <a:p>
                      <a:pPr marL="391160" marR="229870" indent="-15557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500" b="1" spc="-5" dirty="0">
                          <a:latin typeface="Calibri"/>
                          <a:cs typeface="Calibri"/>
                        </a:rPr>
                        <a:t>повышению  </a:t>
                      </a:r>
                      <a:r>
                        <a:rPr sz="1500" b="1" spc="-10" dirty="0">
                          <a:latin typeface="Calibri"/>
                          <a:cs typeface="Calibri"/>
                        </a:rPr>
                        <a:t>качества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46452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46452"/>
                      </a:solidFill>
                      <a:prstDash val="solid"/>
                    </a:lnT>
                    <a:lnB w="12700">
                      <a:solidFill>
                        <a:srgbClr val="046452"/>
                      </a:solidFill>
                      <a:prstDash val="solid"/>
                    </a:lnB>
                    <a:solidFill>
                      <a:srgbClr val="E9F5DB"/>
                    </a:solidFill>
                  </a:tcPr>
                </a:tc>
                <a:tc>
                  <a:txBody>
                    <a:bodyPr/>
                    <a:lstStyle/>
                    <a:p>
                      <a:pPr marL="261620" marR="255904" indent="1905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500" b="1" spc="-5" dirty="0">
                          <a:latin typeface="Calibri"/>
                          <a:cs typeface="Calibri"/>
                        </a:rPr>
                        <a:t>Качество  </a:t>
                      </a:r>
                      <a:r>
                        <a:rPr sz="1500" b="1" spc="-10" dirty="0">
                          <a:latin typeface="Calibri"/>
                          <a:cs typeface="Calibri"/>
                        </a:rPr>
                        <a:t>стремится</a:t>
                      </a:r>
                      <a:r>
                        <a:rPr sz="1500" b="1" spc="-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00" b="1" dirty="0">
                          <a:latin typeface="Calibri"/>
                          <a:cs typeface="Calibri"/>
                        </a:rPr>
                        <a:t>к  </a:t>
                      </a:r>
                      <a:r>
                        <a:rPr sz="1500" b="1" spc="-5" dirty="0">
                          <a:latin typeface="Calibri"/>
                          <a:cs typeface="Calibri"/>
                        </a:rPr>
                        <a:t>базовому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46452"/>
                      </a:solidFill>
                      <a:prstDash val="solid"/>
                    </a:lnT>
                    <a:lnB w="12700">
                      <a:solidFill>
                        <a:srgbClr val="046452"/>
                      </a:solidFill>
                      <a:prstDash val="solid"/>
                    </a:lnB>
                    <a:solidFill>
                      <a:srgbClr val="C9E8AA"/>
                    </a:solidFill>
                  </a:tcPr>
                </a:tc>
                <a:tc>
                  <a:txBody>
                    <a:bodyPr/>
                    <a:lstStyle/>
                    <a:p>
                      <a:pPr marL="391160" marR="383540" algn="just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500" b="1" spc="-10" dirty="0">
                          <a:latin typeface="Calibri"/>
                          <a:cs typeface="Calibri"/>
                        </a:rPr>
                        <a:t>Б</a:t>
                      </a:r>
                      <a:r>
                        <a:rPr sz="1500" b="1" dirty="0">
                          <a:latin typeface="Calibri"/>
                          <a:cs typeface="Calibri"/>
                        </a:rPr>
                        <a:t>аз</a:t>
                      </a:r>
                      <a:r>
                        <a:rPr sz="1500" b="1" spc="-5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500" b="1" dirty="0">
                          <a:latin typeface="Calibri"/>
                          <a:cs typeface="Calibri"/>
                        </a:rPr>
                        <a:t>вый  </a:t>
                      </a:r>
                      <a:r>
                        <a:rPr sz="1500" b="1" spc="-5" dirty="0">
                          <a:latin typeface="Calibri"/>
                          <a:cs typeface="Calibri"/>
                        </a:rPr>
                        <a:t>уровень  </a:t>
                      </a:r>
                      <a:r>
                        <a:rPr sz="1500" b="1" spc="-25" dirty="0">
                          <a:latin typeface="Calibri"/>
                          <a:cs typeface="Calibri"/>
                        </a:rPr>
                        <a:t>к</a:t>
                      </a:r>
                      <a:r>
                        <a:rPr sz="1500" b="1" dirty="0">
                          <a:latin typeface="Calibri"/>
                          <a:cs typeface="Calibri"/>
                        </a:rPr>
                        <a:t>ачества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46452"/>
                      </a:solidFill>
                      <a:prstDash val="solid"/>
                    </a:lnT>
                    <a:lnB w="12700">
                      <a:solidFill>
                        <a:srgbClr val="046452"/>
                      </a:solidFill>
                      <a:prstDash val="solid"/>
                    </a:lnB>
                    <a:solidFill>
                      <a:srgbClr val="A6D76D"/>
                    </a:solidFill>
                  </a:tcPr>
                </a:tc>
                <a:tc>
                  <a:txBody>
                    <a:bodyPr/>
                    <a:lstStyle/>
                    <a:p>
                      <a:pPr marL="388620" marR="370840" indent="-1079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5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Х</a:t>
                      </a:r>
                      <a:r>
                        <a:rPr sz="15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о</a:t>
                      </a:r>
                      <a:r>
                        <a:rPr sz="15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р</a:t>
                      </a:r>
                      <a:r>
                        <a:rPr sz="15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о</a:t>
                      </a:r>
                      <a:r>
                        <a:rPr sz="15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ш</a:t>
                      </a:r>
                      <a:r>
                        <a:rPr sz="15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ее  </a:t>
                      </a:r>
                      <a:r>
                        <a:rPr sz="15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качество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46452"/>
                      </a:solidFill>
                      <a:prstDash val="solid"/>
                    </a:lnT>
                    <a:lnB w="12700">
                      <a:solidFill>
                        <a:srgbClr val="046452"/>
                      </a:solidFill>
                      <a:prstDash val="solid"/>
                    </a:lnB>
                    <a:solidFill>
                      <a:srgbClr val="6FAC2D"/>
                    </a:solidFill>
                  </a:tcPr>
                </a:tc>
                <a:tc>
                  <a:txBody>
                    <a:bodyPr/>
                    <a:lstStyle/>
                    <a:p>
                      <a:pPr marL="388620" marR="147320" indent="-23177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5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Прево</a:t>
                      </a:r>
                      <a:r>
                        <a:rPr sz="15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с</a:t>
                      </a:r>
                      <a:r>
                        <a:rPr sz="1500" b="1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х</a:t>
                      </a:r>
                      <a:r>
                        <a:rPr sz="1500" b="1" spc="-4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о</a:t>
                      </a:r>
                      <a:r>
                        <a:rPr sz="15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дное  </a:t>
                      </a:r>
                      <a:r>
                        <a:rPr sz="15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качество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046452"/>
                      </a:solidFill>
                      <a:prstDash val="solid"/>
                    </a:lnR>
                    <a:lnT w="12700">
                      <a:solidFill>
                        <a:srgbClr val="046452"/>
                      </a:solidFill>
                      <a:prstDash val="solid"/>
                    </a:lnT>
                    <a:lnB w="12700">
                      <a:solidFill>
                        <a:srgbClr val="046452"/>
                      </a:solidFill>
                      <a:prstDash val="solid"/>
                    </a:lnB>
                    <a:solidFill>
                      <a:srgbClr val="55842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8247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1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046452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46452"/>
                      </a:solidFill>
                      <a:prstDash val="solid"/>
                    </a:lnT>
                    <a:lnB w="12700">
                      <a:solidFill>
                        <a:srgbClr val="046452"/>
                      </a:solidFill>
                      <a:prstDash val="solid"/>
                    </a:lnB>
                    <a:solidFill>
                      <a:srgbClr val="E9F5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2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46452"/>
                      </a:solidFill>
                      <a:prstDash val="solid"/>
                    </a:lnT>
                    <a:lnB w="12700">
                      <a:solidFill>
                        <a:srgbClr val="046452"/>
                      </a:solidFill>
                      <a:prstDash val="solid"/>
                    </a:lnB>
                    <a:solidFill>
                      <a:srgbClr val="E9F5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3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46452"/>
                      </a:solidFill>
                      <a:prstDash val="solid"/>
                    </a:lnT>
                    <a:lnB w="12700">
                      <a:solidFill>
                        <a:srgbClr val="046452"/>
                      </a:solidFill>
                      <a:prstDash val="solid"/>
                    </a:lnB>
                    <a:solidFill>
                      <a:srgbClr val="E9F5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4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46452"/>
                      </a:solidFill>
                      <a:prstDash val="solid"/>
                    </a:lnT>
                    <a:lnB w="12700">
                      <a:solidFill>
                        <a:srgbClr val="046452"/>
                      </a:solidFill>
                      <a:prstDash val="solid"/>
                    </a:lnB>
                    <a:solidFill>
                      <a:srgbClr val="E9F5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5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046452"/>
                      </a:solidFill>
                      <a:prstDash val="solid"/>
                    </a:lnR>
                    <a:lnT w="12700">
                      <a:solidFill>
                        <a:srgbClr val="046452"/>
                      </a:solidFill>
                      <a:prstDash val="solid"/>
                    </a:lnT>
                    <a:lnB w="12700">
                      <a:solidFill>
                        <a:srgbClr val="046452"/>
                      </a:solidFill>
                      <a:prstDash val="solid"/>
                    </a:lnB>
                    <a:solidFill>
                      <a:srgbClr val="E9F5D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2564" y="178933"/>
            <a:ext cx="8178800" cy="923330"/>
          </a:xfrm>
        </p:spPr>
        <p:txBody>
          <a:bodyPr/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ВЫВОДЫ ПО ИТОГАМ ВНЕШНЕЙ ЭКСПЕРТИЗЫ </a:t>
            </a:r>
            <a:br>
              <a:rPr lang="ru-RU" dirty="0" smtClean="0"/>
            </a:br>
            <a:r>
              <a:rPr lang="ru-RU" dirty="0" smtClean="0"/>
              <a:t>МКДО В Г. ЛЕССИБИРСКЕ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22564" y="1288189"/>
            <a:ext cx="3920836" cy="5262979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r>
              <a:rPr lang="ru-RU" dirty="0" smtClean="0"/>
              <a:t>В ОБРАЗОВАТЕЛЬНОЙ ПРОГРАММЕ ПРЕДСТАВЛЕНО:</a:t>
            </a:r>
          </a:p>
          <a:p>
            <a:r>
              <a:rPr lang="ru-RU" dirty="0" smtClean="0"/>
              <a:t>Вариативный подход к организации ОП</a:t>
            </a:r>
          </a:p>
          <a:p>
            <a:r>
              <a:rPr lang="ru-RU" dirty="0" smtClean="0"/>
              <a:t>Наличие подраздела «Детская инициатива и самостоятельность»</a:t>
            </a:r>
          </a:p>
          <a:p>
            <a:r>
              <a:rPr lang="en-US" dirty="0" smtClean="0"/>
              <a:t>S-S </a:t>
            </a:r>
            <a:r>
              <a:rPr lang="ru-RU" dirty="0" smtClean="0"/>
              <a:t>отношения ребенок-педагог</a:t>
            </a:r>
          </a:p>
          <a:p>
            <a:endParaRPr lang="ru-RU" dirty="0" smtClean="0"/>
          </a:p>
          <a:p>
            <a:r>
              <a:rPr lang="ru-RU" dirty="0" smtClean="0"/>
              <a:t>Система работы с педагогами (сайт)</a:t>
            </a:r>
          </a:p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Гибкий режим указан, механизм работы не прописан</a:t>
            </a:r>
          </a:p>
          <a:p>
            <a:r>
              <a:rPr lang="ru-RU" dirty="0" smtClean="0"/>
              <a:t>ППРС – достаточно качественно представлена</a:t>
            </a:r>
          </a:p>
          <a:p>
            <a:r>
              <a:rPr lang="ru-RU" dirty="0" smtClean="0"/>
              <a:t>Принцип уважение к личности ребенка</a:t>
            </a:r>
          </a:p>
          <a:p>
            <a:r>
              <a:rPr lang="ru-RU" dirty="0" smtClean="0"/>
              <a:t>Принцип доступности ППРС</a:t>
            </a:r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3"/>
          </p:nvPr>
        </p:nvSpPr>
        <p:spPr>
          <a:xfrm>
            <a:off x="4699924" y="1260622"/>
            <a:ext cx="3977640" cy="4832092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r>
              <a:rPr lang="ru-RU" dirty="0" smtClean="0"/>
              <a:t>В ОБРАЗОВАТЕЛЬНОЙ ДЕЯТЕЛЬНОСТИ РЕАЛИЗУЕТСЯ</a:t>
            </a:r>
          </a:p>
          <a:p>
            <a:r>
              <a:rPr lang="ru-RU" dirty="0" smtClean="0"/>
              <a:t>Традиционное обучение</a:t>
            </a:r>
          </a:p>
          <a:p>
            <a:r>
              <a:rPr lang="ru-RU" dirty="0" err="1" smtClean="0"/>
              <a:t>ДИиС</a:t>
            </a:r>
            <a:r>
              <a:rPr lang="ru-RU" dirty="0" smtClean="0"/>
              <a:t> не наблюдается (</a:t>
            </a:r>
            <a:r>
              <a:rPr lang="ru-RU" sz="1400" dirty="0" smtClean="0"/>
              <a:t>слабо наблюдается)</a:t>
            </a:r>
          </a:p>
          <a:p>
            <a:endParaRPr lang="ru-RU" sz="1400" dirty="0" smtClean="0"/>
          </a:p>
          <a:p>
            <a:r>
              <a:rPr lang="en-US" dirty="0" smtClean="0"/>
              <a:t>S-</a:t>
            </a:r>
            <a:r>
              <a:rPr lang="ru-RU" dirty="0" smtClean="0"/>
              <a:t>О взаимодействие педагог-ребенок</a:t>
            </a:r>
            <a:endParaRPr lang="ru-RU" dirty="0"/>
          </a:p>
          <a:p>
            <a:endParaRPr lang="ru-RU" sz="1400" dirty="0"/>
          </a:p>
          <a:p>
            <a:r>
              <a:rPr lang="ru-RU" dirty="0" smtClean="0"/>
              <a:t>Ограниченные профессиональные компетенции педагогов (</a:t>
            </a:r>
            <a:r>
              <a:rPr lang="ru-RU" sz="1600" dirty="0" smtClean="0"/>
              <a:t>не владеют принципами ДО, ФГОС ДО, содержанием ОП, проектными компетенциями</a:t>
            </a:r>
            <a:r>
              <a:rPr lang="ru-RU" dirty="0" smtClean="0"/>
              <a:t>) </a:t>
            </a:r>
          </a:p>
          <a:p>
            <a:endParaRPr lang="ru-RU" dirty="0" smtClean="0"/>
          </a:p>
          <a:p>
            <a:r>
              <a:rPr lang="ru-RU" dirty="0" smtClean="0"/>
              <a:t>Нет механизма реализации ГР –трудно оценить</a:t>
            </a:r>
          </a:p>
          <a:p>
            <a:r>
              <a:rPr lang="ru-RU" dirty="0" smtClean="0"/>
              <a:t>Не соответствует действительности</a:t>
            </a:r>
          </a:p>
          <a:p>
            <a:endParaRPr lang="ru-RU" dirty="0" smtClean="0"/>
          </a:p>
          <a:p>
            <a:r>
              <a:rPr lang="ru-RU" dirty="0" smtClean="0"/>
              <a:t>Принцип реализуется </a:t>
            </a:r>
          </a:p>
          <a:p>
            <a:r>
              <a:rPr lang="ru-RU" dirty="0" smtClean="0"/>
              <a:t>Принцип реализуется частично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59925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 noGrp="1"/>
          </p:cNvSpPr>
          <p:nvPr>
            <p:ph type="title"/>
          </p:nvPr>
        </p:nvSpPr>
        <p:spPr>
          <a:xfrm>
            <a:off x="381000" y="762000"/>
            <a:ext cx="8407400" cy="215443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rgbClr val="00AF50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ru-RU" kern="0" dirty="0" smtClean="0"/>
              <a:t/>
            </a:r>
            <a:br>
              <a:rPr lang="ru-RU" kern="0" dirty="0" smtClean="0"/>
            </a:br>
            <a:r>
              <a:rPr lang="ru-RU" kern="0" dirty="0" smtClean="0">
                <a:solidFill>
                  <a:srgbClr val="C00000"/>
                </a:solidFill>
              </a:rPr>
              <a:t>ОБРАЗОВАТЕЛЬНЫЕ ПРОГРАММЫ </a:t>
            </a:r>
            <a:r>
              <a:rPr lang="ru-RU" sz="4000" kern="0" dirty="0" smtClean="0">
                <a:solidFill>
                  <a:srgbClr val="C00000"/>
                </a:solidFill>
              </a:rPr>
              <a:t>ДО</a:t>
            </a:r>
            <a:r>
              <a:rPr lang="ru-RU" kern="0" dirty="0" smtClean="0">
                <a:solidFill>
                  <a:srgbClr val="C00000"/>
                </a:solidFill>
              </a:rPr>
              <a:t> ТРЕБУЮТ ИЗМЕНЕНИЙ</a:t>
            </a:r>
            <a:br>
              <a:rPr lang="ru-RU" kern="0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СОГЛАСНО ФГОС ДО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>
                <a:solidFill>
                  <a:srgbClr val="C00000"/>
                </a:solidFill>
              </a:rPr>
              <a:t/>
            </a:r>
            <a:br>
              <a:rPr lang="ru-RU" dirty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СОДЕРЖАНИЕ ОП ДОЛЖНО БЫТЬ АРГУМЕНТИРОВАНО ОБОСНОВАНО</a:t>
            </a:r>
            <a:endParaRPr lang="ru-RU" kern="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331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25420" y="296417"/>
            <a:ext cx="485711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solidFill>
                  <a:srgbClr val="385622"/>
                </a:solidFill>
                <a:latin typeface="Franklin Gothic Book"/>
                <a:cs typeface="Franklin Gothic Book"/>
              </a:rPr>
              <a:t>Мониторинг </a:t>
            </a:r>
            <a:r>
              <a:rPr sz="1600" b="1" spc="-5" dirty="0">
                <a:solidFill>
                  <a:srgbClr val="385622"/>
                </a:solidFill>
                <a:latin typeface="Franklin Gothic Book"/>
                <a:cs typeface="Franklin Gothic Book"/>
              </a:rPr>
              <a:t>качества дошкольного </a:t>
            </a:r>
            <a:r>
              <a:rPr sz="1600" b="1" dirty="0">
                <a:solidFill>
                  <a:srgbClr val="385622"/>
                </a:solidFill>
                <a:latin typeface="Franklin Gothic Book"/>
                <a:cs typeface="Franklin Gothic Book"/>
              </a:rPr>
              <a:t>образования</a:t>
            </a:r>
            <a:r>
              <a:rPr sz="1600" b="1" spc="-105" dirty="0">
                <a:solidFill>
                  <a:srgbClr val="385622"/>
                </a:solidFill>
                <a:latin typeface="Franklin Gothic Book"/>
                <a:cs typeface="Franklin Gothic Book"/>
              </a:rPr>
              <a:t> </a:t>
            </a:r>
            <a:r>
              <a:rPr sz="1600" b="1" spc="5" dirty="0">
                <a:solidFill>
                  <a:srgbClr val="385622"/>
                </a:solidFill>
                <a:latin typeface="Franklin Gothic Book"/>
                <a:cs typeface="Franklin Gothic Book"/>
              </a:rPr>
              <a:t>2020</a:t>
            </a:r>
            <a:endParaRPr sz="1600">
              <a:latin typeface="Franklin Gothic Book"/>
              <a:cs typeface="Franklin Gothic Book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585085" y="1917471"/>
            <a:ext cx="4478655" cy="10077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03910" marR="5080" indent="-791845">
              <a:lnSpc>
                <a:spcPct val="115100"/>
              </a:lnSpc>
              <a:spcBef>
                <a:spcPts val="100"/>
              </a:spcBef>
            </a:pPr>
            <a:r>
              <a:rPr sz="2800" b="0" spc="-10" dirty="0">
                <a:solidFill>
                  <a:srgbClr val="6FAC2D"/>
                </a:solidFill>
                <a:latin typeface="Franklin Gothic Demi"/>
                <a:cs typeface="Franklin Gothic Demi"/>
              </a:rPr>
              <a:t>Создайте </a:t>
            </a:r>
            <a:r>
              <a:rPr sz="2800" b="0" spc="-5" dirty="0">
                <a:solidFill>
                  <a:srgbClr val="6FAC2D"/>
                </a:solidFill>
                <a:latin typeface="Franklin Gothic Demi"/>
                <a:cs typeface="Franklin Gothic Demi"/>
              </a:rPr>
              <a:t>надежную </a:t>
            </a:r>
            <a:r>
              <a:rPr sz="2800" b="0" spc="-10" dirty="0">
                <a:solidFill>
                  <a:srgbClr val="6FAC2D"/>
                </a:solidFill>
                <a:latin typeface="Franklin Gothic Demi"/>
                <a:cs typeface="Franklin Gothic Demi"/>
              </a:rPr>
              <a:t>основу  для </a:t>
            </a:r>
            <a:r>
              <a:rPr sz="2800" b="0" spc="-5" dirty="0">
                <a:solidFill>
                  <a:srgbClr val="6FAC2D"/>
                </a:solidFill>
                <a:latin typeface="Franklin Gothic Demi"/>
                <a:cs typeface="Franklin Gothic Demi"/>
              </a:rPr>
              <a:t>развития ДОО</a:t>
            </a:r>
            <a:endParaRPr sz="2800">
              <a:latin typeface="Franklin Gothic Demi"/>
              <a:cs typeface="Franklin Gothic Dem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748152" y="3432429"/>
            <a:ext cx="4152900" cy="21932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Calibri"/>
                <a:cs typeface="Calibri"/>
              </a:rPr>
              <a:t>Спасибо </a:t>
            </a:r>
            <a:r>
              <a:rPr sz="1800" b="1" dirty="0">
                <a:latin typeface="Calibri"/>
                <a:cs typeface="Calibri"/>
              </a:rPr>
              <a:t>за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внимание!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00">
              <a:latin typeface="Calibri"/>
              <a:cs typeface="Calibri"/>
            </a:endParaRPr>
          </a:p>
          <a:p>
            <a:pPr marL="12700" marR="5080" indent="1905" algn="ctr">
              <a:lnSpc>
                <a:spcPct val="114999"/>
              </a:lnSpc>
            </a:pPr>
            <a:r>
              <a:rPr sz="1800" spc="-5" dirty="0">
                <a:latin typeface="Calibri"/>
                <a:cs typeface="Calibri"/>
              </a:rPr>
              <a:t>Включайте инновационную </a:t>
            </a:r>
            <a:r>
              <a:rPr sz="1800" spc="-10" dirty="0">
                <a:latin typeface="Calibri"/>
                <a:cs typeface="Calibri"/>
              </a:rPr>
              <a:t>деятельность  </a:t>
            </a:r>
            <a:r>
              <a:rPr sz="1800" dirty="0">
                <a:latin typeface="Calibri"/>
                <a:cs typeface="Calibri"/>
              </a:rPr>
              <a:t>при </a:t>
            </a:r>
            <a:r>
              <a:rPr sz="1800" spc="-10" dirty="0">
                <a:latin typeface="Calibri"/>
                <a:cs typeface="Calibri"/>
              </a:rPr>
              <a:t>поддержке </a:t>
            </a:r>
            <a:r>
              <a:rPr sz="1800" spc="-5" dirty="0">
                <a:latin typeface="Calibri"/>
                <a:cs typeface="Calibri"/>
              </a:rPr>
              <a:t>АНО ДПО </a:t>
            </a:r>
            <a:r>
              <a:rPr sz="1800" spc="-10" dirty="0">
                <a:latin typeface="Calibri"/>
                <a:cs typeface="Calibri"/>
              </a:rPr>
              <a:t>«Национальный  </a:t>
            </a:r>
            <a:r>
              <a:rPr sz="1800" spc="-5" dirty="0">
                <a:latin typeface="Calibri"/>
                <a:cs typeface="Calibri"/>
              </a:rPr>
              <a:t>институт качества образования»  </a:t>
            </a:r>
            <a:r>
              <a:rPr sz="1800" u="heavy" spc="-1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info@niko.institute</a:t>
            </a:r>
            <a:endParaRPr sz="1800">
              <a:latin typeface="Calibri"/>
              <a:cs typeface="Calibri"/>
            </a:endParaRPr>
          </a:p>
          <a:p>
            <a:pPr marL="1270" algn="ctr">
              <a:lnSpc>
                <a:spcPct val="100000"/>
              </a:lnSpc>
              <a:spcBef>
                <a:spcPts val="325"/>
              </a:spcBef>
            </a:pPr>
            <a:r>
              <a:rPr sz="1800" spc="-20" dirty="0">
                <a:latin typeface="Calibri"/>
                <a:cs typeface="Calibri"/>
                <a:hlinkClick r:id="rId3"/>
              </a:rPr>
              <a:t>mdo@nobr.ru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624443" y="6511849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50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9725"/>
            <a:ext cx="8178800" cy="827075"/>
          </a:xfrm>
        </p:spPr>
        <p:txBody>
          <a:bodyPr/>
          <a:lstStyle/>
          <a:p>
            <a:pPr algn="ctr"/>
            <a:r>
              <a:rPr lang="ru-RU" dirty="0"/>
              <a:t>КАЧЕСТВО ДОШКОЛЬНОГО ОБРАЗОВАНИЯ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066800"/>
            <a:ext cx="8610600" cy="4893647"/>
          </a:xfrm>
        </p:spPr>
        <p:txBody>
          <a:bodyPr/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Федеральный закон от 29.12.2012 г. № 273-ФЗ «Об образовании РФ» </a:t>
            </a:r>
            <a:r>
              <a:rPr lang="ru-RU" sz="2400" dirty="0" smtClean="0"/>
              <a:t>не предусматривает образовательные результаты обучающихся ДОО в рамках системы контроля, надзора и мониторинга.</a:t>
            </a:r>
          </a:p>
          <a:p>
            <a:endParaRPr lang="ru-RU" sz="2000" dirty="0"/>
          </a:p>
          <a:p>
            <a:r>
              <a:rPr lang="ru-RU" sz="2000" b="1" dirty="0" smtClean="0">
                <a:solidFill>
                  <a:srgbClr val="C00000"/>
                </a:solidFill>
              </a:rPr>
              <a:t>ФГОС ДО фокусирует требования к образовательным условиям ДО</a:t>
            </a:r>
            <a:r>
              <a:rPr lang="ru-RU" sz="2000" b="1" dirty="0" smtClean="0"/>
              <a:t>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ru-RU" sz="2000" b="1" dirty="0" smtClean="0"/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400" dirty="0" smtClean="0"/>
              <a:t>Требования к структуре ОП, определяющей содержание и организацию образовательной деятельности (Раздел </a:t>
            </a:r>
            <a:r>
              <a:rPr lang="en-US" sz="2400" dirty="0" smtClean="0"/>
              <a:t>II)</a:t>
            </a:r>
            <a:r>
              <a:rPr lang="ru-RU" sz="2400" dirty="0" smtClean="0"/>
              <a:t>.</a:t>
            </a:r>
            <a:endParaRPr lang="ru-RU" sz="2400" dirty="0"/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400" dirty="0" smtClean="0"/>
              <a:t>Требования к условиям реализации ООП ДО (психолого-педагогическим, кадровым, материально-техническим, финансовым  условиям, к РППС) (Раздел </a:t>
            </a:r>
            <a:r>
              <a:rPr lang="en-US" sz="2400" dirty="0" smtClean="0"/>
              <a:t>III)</a:t>
            </a:r>
            <a:r>
              <a:rPr lang="ru-RU" sz="2400" dirty="0" smtClean="0"/>
              <a:t>.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400" dirty="0" smtClean="0"/>
              <a:t>Требования к результатам освоения ООП, требования представлены в виде целевых ориентиров (Раздел </a:t>
            </a:r>
            <a:r>
              <a:rPr lang="en-US" sz="2400" dirty="0" smtClean="0"/>
              <a:t>IV)</a:t>
            </a:r>
            <a:r>
              <a:rPr lang="ru-RU" sz="2400" dirty="0" smtClean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5766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127" y="228600"/>
            <a:ext cx="8178800" cy="1046440"/>
          </a:xfrm>
        </p:spPr>
        <p:txBody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dirty="0" smtClean="0"/>
              <a:t>КАЧЕСТВО ДОШКОЛЬНОГО ОБРАЗОВАНИЯ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429322" y="3047999"/>
            <a:ext cx="8247611" cy="3774689"/>
          </a:xfrm>
          <a:solidFill>
            <a:srgbClr val="92D050"/>
          </a:solidFill>
        </p:spPr>
        <p:txBody>
          <a:bodyPr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МКДО Федеральная </a:t>
            </a:r>
            <a:r>
              <a:rPr lang="ru-RU" sz="2400" b="1" dirty="0">
                <a:solidFill>
                  <a:srgbClr val="C00000"/>
                </a:solidFill>
              </a:rPr>
              <a:t>служба по надзору в сфере образования и науки в 2019 году разработала и апробировала новую систему развивающего мониторинга качества дошкольного образования Российской Федерации (МКДО</a:t>
            </a:r>
            <a:r>
              <a:rPr lang="ru-RU" sz="2400" b="1" dirty="0" smtClean="0">
                <a:solidFill>
                  <a:srgbClr val="C00000"/>
                </a:solidFill>
              </a:rPr>
              <a:t>). </a:t>
            </a:r>
          </a:p>
          <a:p>
            <a:r>
              <a:rPr lang="ru-RU" sz="2400" b="1" dirty="0" smtClean="0">
                <a:solidFill>
                  <a:srgbClr val="C00000"/>
                </a:solidFill>
              </a:rPr>
              <a:t>Шкалы МКДО – инструментарий для внутренней и внешней экспертной комплексной оценки качества образования и услуг по присмотру и уходу в организации, осуществляющей ОД в сфере ДО.</a:t>
            </a:r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656272"/>
            <a:ext cx="8247611" cy="193899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sz="2000" b="1" i="1" dirty="0" smtClean="0">
                <a:solidFill>
                  <a:srgbClr val="C00000"/>
                </a:solidFill>
              </a:rPr>
              <a:t>Перед системой образования РФ стоит задача обеспечения глобальной конкурентоспособности российского образования и закреплению его высокого статуса в международном образовательном пространстве, достижению российскими школьниками результатов лидеров мирового масштаба по завершению школьного обучения. </a:t>
            </a:r>
            <a:endParaRPr lang="ru-RU" sz="20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5166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82600" y="304800"/>
            <a:ext cx="7899400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10" dirty="0">
                <a:solidFill>
                  <a:srgbClr val="C00000"/>
                </a:solidFill>
                <a:latin typeface="Calibri"/>
                <a:cs typeface="Calibri"/>
              </a:rPr>
              <a:t>Комплексная </a:t>
            </a:r>
            <a:r>
              <a:rPr sz="3200" b="1" spc="5" dirty="0">
                <a:solidFill>
                  <a:srgbClr val="C00000"/>
                </a:solidFill>
                <a:latin typeface="Calibri"/>
                <a:cs typeface="Calibri"/>
              </a:rPr>
              <a:t>оценка </a:t>
            </a:r>
            <a:r>
              <a:rPr sz="3200" b="1" spc="15" dirty="0">
                <a:solidFill>
                  <a:srgbClr val="C00000"/>
                </a:solidFill>
                <a:latin typeface="Calibri"/>
                <a:cs typeface="Calibri"/>
              </a:rPr>
              <a:t>качества</a:t>
            </a:r>
            <a:r>
              <a:rPr sz="3200" b="1" spc="-3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200" b="1" spc="15" dirty="0">
                <a:solidFill>
                  <a:srgbClr val="C00000"/>
                </a:solidFill>
                <a:latin typeface="Calibri"/>
                <a:cs typeface="Calibri"/>
              </a:rPr>
              <a:t>образования</a:t>
            </a:r>
            <a:endParaRPr sz="3200" dirty="0">
              <a:solidFill>
                <a:srgbClr val="C00000"/>
              </a:solidFill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4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482600" y="2210765"/>
            <a:ext cx="7754620" cy="270279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vert="horz" wrap="square" lIns="0" tIns="43180" rIns="0" bIns="0" rtlCol="0">
            <a:spAutoFit/>
          </a:bodyPr>
          <a:lstStyle/>
          <a:p>
            <a:pPr marL="12700" marR="5080" algn="just">
              <a:lnSpc>
                <a:spcPct val="90100"/>
              </a:lnSpc>
              <a:spcBef>
                <a:spcPts val="340"/>
              </a:spcBef>
            </a:pPr>
            <a:r>
              <a:rPr sz="3200" spc="-25" dirty="0">
                <a:latin typeface="Calibri"/>
                <a:cs typeface="Calibri"/>
              </a:rPr>
              <a:t>Результат </a:t>
            </a:r>
            <a:r>
              <a:rPr sz="3200" spc="5" dirty="0">
                <a:latin typeface="Calibri"/>
                <a:cs typeface="Calibri"/>
              </a:rPr>
              <a:t>— </a:t>
            </a:r>
            <a:r>
              <a:rPr sz="3200" spc="-5" dirty="0">
                <a:latin typeface="Calibri"/>
                <a:cs typeface="Calibri"/>
              </a:rPr>
              <a:t>качество образования </a:t>
            </a:r>
            <a:r>
              <a:rPr sz="3200" spc="-10" dirty="0">
                <a:latin typeface="Calibri"/>
                <a:cs typeface="Calibri"/>
              </a:rPr>
              <a:t>ребенка </a:t>
            </a:r>
            <a:r>
              <a:rPr sz="3200" dirty="0">
                <a:latin typeface="Calibri"/>
                <a:cs typeface="Calibri"/>
              </a:rPr>
              <a:t>в </a:t>
            </a:r>
            <a:r>
              <a:rPr sz="3200" spc="-5" dirty="0">
                <a:latin typeface="Calibri"/>
                <a:cs typeface="Calibri"/>
              </a:rPr>
              <a:t>системе </a:t>
            </a:r>
            <a:r>
              <a:rPr sz="3200" spc="-15" dirty="0">
                <a:latin typeface="Calibri"/>
                <a:cs typeface="Calibri"/>
              </a:rPr>
              <a:t>дошкольного  </a:t>
            </a:r>
            <a:r>
              <a:rPr sz="3200" spc="-5" dirty="0">
                <a:latin typeface="Calibri"/>
                <a:cs typeface="Calibri"/>
              </a:rPr>
              <a:t>образования </a:t>
            </a:r>
            <a:r>
              <a:rPr sz="3200" spc="-10" dirty="0">
                <a:latin typeface="Calibri"/>
                <a:cs typeface="Calibri"/>
              </a:rPr>
              <a:t>Российской Федерации </a:t>
            </a:r>
            <a:r>
              <a:rPr sz="3200" dirty="0">
                <a:latin typeface="Calibri"/>
                <a:cs typeface="Calibri"/>
              </a:rPr>
              <a:t>— </a:t>
            </a:r>
            <a:r>
              <a:rPr sz="3200" spc="-15" dirty="0">
                <a:latin typeface="Calibri"/>
                <a:cs typeface="Calibri"/>
              </a:rPr>
              <a:t>это </a:t>
            </a:r>
            <a:r>
              <a:rPr sz="3200" spc="-10" dirty="0">
                <a:latin typeface="Calibri"/>
                <a:cs typeface="Calibri"/>
              </a:rPr>
              <a:t>итог </a:t>
            </a:r>
            <a:r>
              <a:rPr sz="3200" spc="-5" dirty="0">
                <a:latin typeface="Calibri"/>
                <a:cs typeface="Calibri"/>
              </a:rPr>
              <a:t>слаженной </a:t>
            </a:r>
            <a:r>
              <a:rPr sz="3200" spc="-10" dirty="0">
                <a:latin typeface="Calibri"/>
                <a:cs typeface="Calibri"/>
              </a:rPr>
              <a:t>командной  </a:t>
            </a:r>
            <a:r>
              <a:rPr sz="3200" spc="-5" dirty="0">
                <a:latin typeface="Calibri"/>
                <a:cs typeface="Calibri"/>
              </a:rPr>
              <a:t>работы разных групп участников отношений </a:t>
            </a:r>
            <a:r>
              <a:rPr sz="3200" dirty="0">
                <a:latin typeface="Calibri"/>
                <a:cs typeface="Calibri"/>
              </a:rPr>
              <a:t>в сфере</a:t>
            </a:r>
            <a:r>
              <a:rPr sz="3200" spc="-7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образования.</a:t>
            </a:r>
            <a:endParaRPr sz="3200" dirty="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8209" y="2889250"/>
            <a:ext cx="9150350" cy="1803400"/>
            <a:chOff x="-3175" y="2878835"/>
            <a:chExt cx="9150350" cy="1803400"/>
          </a:xfrm>
        </p:grpSpPr>
        <p:sp>
          <p:nvSpPr>
            <p:cNvPr id="3" name="object 3"/>
            <p:cNvSpPr/>
            <p:nvPr/>
          </p:nvSpPr>
          <p:spPr>
            <a:xfrm>
              <a:off x="0" y="3008629"/>
              <a:ext cx="9144000" cy="1544320"/>
            </a:xfrm>
            <a:custGeom>
              <a:avLst/>
              <a:gdLst/>
              <a:ahLst/>
              <a:cxnLst/>
              <a:rect l="l" t="t" r="r" b="b"/>
              <a:pathLst>
                <a:path w="9144000" h="1544320">
                  <a:moveTo>
                    <a:pt x="9144000" y="0"/>
                  </a:moveTo>
                  <a:lnTo>
                    <a:pt x="0" y="0"/>
                  </a:lnTo>
                  <a:lnTo>
                    <a:pt x="0" y="1543812"/>
                  </a:lnTo>
                  <a:lnTo>
                    <a:pt x="9144000" y="1543812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C5DF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3008629"/>
              <a:ext cx="9144000" cy="1544320"/>
            </a:xfrm>
            <a:custGeom>
              <a:avLst/>
              <a:gdLst/>
              <a:ahLst/>
              <a:cxnLst/>
              <a:rect l="l" t="t" r="r" b="b"/>
              <a:pathLst>
                <a:path w="9144000" h="1544320">
                  <a:moveTo>
                    <a:pt x="0" y="1543812"/>
                  </a:moveTo>
                  <a:lnTo>
                    <a:pt x="9144000" y="1543812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1543812"/>
                  </a:lnTo>
                  <a:close/>
                </a:path>
              </a:pathLst>
            </a:custGeom>
            <a:ln w="6350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457955" y="2878835"/>
              <a:ext cx="2228088" cy="180289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803269" y="3224402"/>
              <a:ext cx="1537461" cy="1111758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3758819" y="3179952"/>
              <a:ext cx="1626870" cy="1201420"/>
            </a:xfrm>
            <a:custGeom>
              <a:avLst/>
              <a:gdLst/>
              <a:ahLst/>
              <a:cxnLst/>
              <a:rect l="l" t="t" r="r" b="b"/>
              <a:pathLst>
                <a:path w="1626870" h="1201420">
                  <a:moveTo>
                    <a:pt x="227456" y="0"/>
                  </a:moveTo>
                  <a:lnTo>
                    <a:pt x="1626742" y="0"/>
                  </a:lnTo>
                  <a:lnTo>
                    <a:pt x="1626742" y="973328"/>
                  </a:lnTo>
                  <a:lnTo>
                    <a:pt x="1622552" y="1017397"/>
                  </a:lnTo>
                  <a:lnTo>
                    <a:pt x="1608708" y="1060958"/>
                  </a:lnTo>
                  <a:lnTo>
                    <a:pt x="1587500" y="1099693"/>
                  </a:lnTo>
                  <a:lnTo>
                    <a:pt x="1559559" y="1133729"/>
                  </a:lnTo>
                  <a:lnTo>
                    <a:pt x="1525523" y="1161796"/>
                  </a:lnTo>
                  <a:lnTo>
                    <a:pt x="1486661" y="1182878"/>
                  </a:lnTo>
                  <a:lnTo>
                    <a:pt x="1443227" y="1196721"/>
                  </a:lnTo>
                  <a:lnTo>
                    <a:pt x="1399031" y="1200912"/>
                  </a:lnTo>
                  <a:lnTo>
                    <a:pt x="0" y="1200912"/>
                  </a:lnTo>
                  <a:lnTo>
                    <a:pt x="0" y="227457"/>
                  </a:lnTo>
                  <a:lnTo>
                    <a:pt x="4698" y="183514"/>
                  </a:lnTo>
                  <a:lnTo>
                    <a:pt x="17906" y="140716"/>
                  </a:lnTo>
                  <a:lnTo>
                    <a:pt x="39115" y="101346"/>
                  </a:lnTo>
                  <a:lnTo>
                    <a:pt x="67182" y="67183"/>
                  </a:lnTo>
                  <a:lnTo>
                    <a:pt x="101218" y="39116"/>
                  </a:lnTo>
                  <a:lnTo>
                    <a:pt x="140715" y="17907"/>
                  </a:lnTo>
                  <a:lnTo>
                    <a:pt x="183387" y="4699"/>
                  </a:lnTo>
                  <a:lnTo>
                    <a:pt x="227456" y="0"/>
                  </a:lnTo>
                  <a:close/>
                </a:path>
              </a:pathLst>
            </a:custGeom>
            <a:ln w="889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798855" y="3780281"/>
              <a:ext cx="1546225" cy="556895"/>
            </a:xfrm>
            <a:custGeom>
              <a:avLst/>
              <a:gdLst/>
              <a:ahLst/>
              <a:cxnLst/>
              <a:rect l="l" t="t" r="r" b="b"/>
              <a:pathLst>
                <a:path w="1546225" h="556895">
                  <a:moveTo>
                    <a:pt x="1528540" y="0"/>
                  </a:moveTo>
                  <a:lnTo>
                    <a:pt x="38322" y="0"/>
                  </a:lnTo>
                  <a:lnTo>
                    <a:pt x="13053" y="6911"/>
                  </a:lnTo>
                  <a:lnTo>
                    <a:pt x="4762" y="25765"/>
                  </a:lnTo>
                  <a:lnTo>
                    <a:pt x="5568" y="53738"/>
                  </a:lnTo>
                  <a:lnTo>
                    <a:pt x="7588" y="88011"/>
                  </a:lnTo>
                  <a:lnTo>
                    <a:pt x="7588" y="439928"/>
                  </a:lnTo>
                  <a:lnTo>
                    <a:pt x="4079" y="477857"/>
                  </a:lnTo>
                  <a:lnTo>
                    <a:pt x="0" y="514000"/>
                  </a:lnTo>
                  <a:lnTo>
                    <a:pt x="5016" y="541047"/>
                  </a:lnTo>
                  <a:lnTo>
                    <a:pt x="28797" y="551688"/>
                  </a:lnTo>
                  <a:lnTo>
                    <a:pt x="1390364" y="556387"/>
                  </a:lnTo>
                  <a:lnTo>
                    <a:pt x="1435054" y="545012"/>
                  </a:lnTo>
                  <a:lnTo>
                    <a:pt x="1485947" y="516350"/>
                  </a:lnTo>
                  <a:lnTo>
                    <a:pt x="1527720" y="478591"/>
                  </a:lnTo>
                  <a:lnTo>
                    <a:pt x="1545050" y="439928"/>
                  </a:lnTo>
                  <a:lnTo>
                    <a:pt x="1545050" y="88011"/>
                  </a:lnTo>
                  <a:lnTo>
                    <a:pt x="1545953" y="53738"/>
                  </a:lnTo>
                  <a:lnTo>
                    <a:pt x="1546082" y="25765"/>
                  </a:lnTo>
                  <a:lnTo>
                    <a:pt x="1541567" y="6911"/>
                  </a:lnTo>
                  <a:lnTo>
                    <a:pt x="1528540" y="0"/>
                  </a:lnTo>
                  <a:close/>
                </a:path>
              </a:pathLst>
            </a:custGeom>
            <a:solidFill>
              <a:srgbClr val="FFFFFF">
                <a:alpha val="7097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667918" y="180594"/>
            <a:ext cx="63684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74345" algn="l"/>
              </a:tabLst>
            </a:pPr>
            <a:r>
              <a:rPr sz="2400" spc="-5" dirty="0">
                <a:solidFill>
                  <a:srgbClr val="355220"/>
                </a:solidFill>
                <a:latin typeface="Calibri"/>
                <a:cs typeface="Calibri"/>
              </a:rPr>
              <a:t>От	образа качества </a:t>
            </a:r>
            <a:r>
              <a:rPr sz="2400" dirty="0">
                <a:solidFill>
                  <a:srgbClr val="355220"/>
                </a:solidFill>
                <a:latin typeface="Calibri"/>
                <a:cs typeface="Calibri"/>
              </a:rPr>
              <a:t>к </a:t>
            </a:r>
            <a:r>
              <a:rPr sz="2400" spc="-5" dirty="0">
                <a:solidFill>
                  <a:srgbClr val="355220"/>
                </a:solidFill>
                <a:latin typeface="Calibri"/>
                <a:cs typeface="Calibri"/>
              </a:rPr>
              <a:t>программе развития</a:t>
            </a:r>
            <a:r>
              <a:rPr sz="2400" spc="-30" dirty="0">
                <a:solidFill>
                  <a:srgbClr val="355220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355220"/>
                </a:solidFill>
                <a:latin typeface="Calibri"/>
                <a:cs typeface="Calibri"/>
              </a:rPr>
              <a:t>ДОО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712456" y="5952235"/>
            <a:ext cx="10287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3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458209" y="3445509"/>
            <a:ext cx="2228087" cy="8281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0955" marR="24765" algn="ctr">
              <a:lnSpc>
                <a:spcPct val="101000"/>
              </a:lnSpc>
              <a:spcBef>
                <a:spcPts val="95"/>
              </a:spcBef>
            </a:pPr>
            <a:r>
              <a:rPr b="1" dirty="0">
                <a:latin typeface="Calibri"/>
                <a:cs typeface="Calibri"/>
              </a:rPr>
              <a:t>Собственный образ  качества</a:t>
            </a:r>
            <a:r>
              <a:rPr b="1" spc="20" dirty="0">
                <a:latin typeface="Calibri"/>
                <a:cs typeface="Calibri"/>
              </a:rPr>
              <a:t> </a:t>
            </a:r>
            <a:r>
              <a:rPr b="1" spc="5" dirty="0">
                <a:latin typeface="Calibri"/>
                <a:cs typeface="Calibri"/>
              </a:rPr>
              <a:t>ДОО</a:t>
            </a:r>
            <a:r>
              <a:rPr spc="5" dirty="0">
                <a:latin typeface="Calibri"/>
                <a:cs typeface="Calibri"/>
              </a:rPr>
              <a:t>:</a:t>
            </a:r>
            <a:endParaRPr dirty="0">
              <a:latin typeface="Calibri"/>
              <a:cs typeface="Calibri"/>
            </a:endParaRPr>
          </a:p>
          <a:p>
            <a:pPr marR="2540" algn="ctr">
              <a:lnSpc>
                <a:spcPts val="880"/>
              </a:lnSpc>
            </a:pPr>
            <a:r>
              <a:rPr dirty="0">
                <a:latin typeface="Calibri"/>
                <a:cs typeface="Calibri"/>
              </a:rPr>
              <a:t>ценности,</a:t>
            </a:r>
            <a:r>
              <a:rPr spc="-6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ООП,</a:t>
            </a:r>
          </a:p>
          <a:p>
            <a:pPr marR="5080" algn="ctr">
              <a:lnSpc>
                <a:spcPts val="1085"/>
              </a:lnSpc>
            </a:pPr>
            <a:r>
              <a:rPr dirty="0">
                <a:latin typeface="Calibri"/>
                <a:cs typeface="Calibri"/>
              </a:rPr>
              <a:t>программа</a:t>
            </a:r>
            <a:r>
              <a:rPr spc="-1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развития</a:t>
            </a:r>
          </a:p>
        </p:txBody>
      </p:sp>
      <p:grpSp>
        <p:nvGrpSpPr>
          <p:cNvPr id="12" name="object 12"/>
          <p:cNvGrpSpPr/>
          <p:nvPr/>
        </p:nvGrpSpPr>
        <p:grpSpPr>
          <a:xfrm>
            <a:off x="2374900" y="3107689"/>
            <a:ext cx="4378960" cy="2581275"/>
            <a:chOff x="2374900" y="3107689"/>
            <a:chExt cx="4378960" cy="2581275"/>
          </a:xfrm>
        </p:grpSpPr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378075" y="3110864"/>
              <a:ext cx="1002157" cy="1339342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2378075" y="3110864"/>
              <a:ext cx="1002665" cy="1339850"/>
            </a:xfrm>
            <a:custGeom>
              <a:avLst/>
              <a:gdLst/>
              <a:ahLst/>
              <a:cxnLst/>
              <a:rect l="l" t="t" r="r" b="b"/>
              <a:pathLst>
                <a:path w="1002664" h="1339850">
                  <a:moveTo>
                    <a:pt x="316356" y="1339342"/>
                  </a:moveTo>
                  <a:lnTo>
                    <a:pt x="0" y="996442"/>
                  </a:lnTo>
                  <a:lnTo>
                    <a:pt x="342900" y="680085"/>
                  </a:lnTo>
                  <a:lnTo>
                    <a:pt x="7238" y="316484"/>
                  </a:lnTo>
                  <a:lnTo>
                    <a:pt x="350138" y="0"/>
                  </a:lnTo>
                  <a:lnTo>
                    <a:pt x="1002157" y="706628"/>
                  </a:lnTo>
                  <a:lnTo>
                    <a:pt x="316356" y="1339342"/>
                  </a:lnTo>
                  <a:close/>
                </a:path>
              </a:pathLst>
            </a:custGeom>
            <a:ln w="6350">
              <a:solidFill>
                <a:srgbClr val="6FAC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748654" y="3110864"/>
              <a:ext cx="1002029" cy="1339342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5748654" y="3110864"/>
              <a:ext cx="1002030" cy="1339850"/>
            </a:xfrm>
            <a:custGeom>
              <a:avLst/>
              <a:gdLst/>
              <a:ahLst/>
              <a:cxnLst/>
              <a:rect l="l" t="t" r="r" b="b"/>
              <a:pathLst>
                <a:path w="1002029" h="1339850">
                  <a:moveTo>
                    <a:pt x="685673" y="1339342"/>
                  </a:moveTo>
                  <a:lnTo>
                    <a:pt x="1002029" y="996442"/>
                  </a:lnTo>
                  <a:lnTo>
                    <a:pt x="659257" y="680085"/>
                  </a:lnTo>
                  <a:lnTo>
                    <a:pt x="994791" y="316484"/>
                  </a:lnTo>
                  <a:lnTo>
                    <a:pt x="651891" y="0"/>
                  </a:lnTo>
                  <a:lnTo>
                    <a:pt x="0" y="706628"/>
                  </a:lnTo>
                  <a:lnTo>
                    <a:pt x="685673" y="1339342"/>
                  </a:lnTo>
                  <a:close/>
                </a:path>
              </a:pathLst>
            </a:custGeom>
            <a:ln w="6350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902328" y="4683505"/>
              <a:ext cx="1339342" cy="1002093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3902328" y="4683505"/>
              <a:ext cx="1339850" cy="1002665"/>
            </a:xfrm>
            <a:custGeom>
              <a:avLst/>
              <a:gdLst/>
              <a:ahLst/>
              <a:cxnLst/>
              <a:rect l="l" t="t" r="r" b="b"/>
              <a:pathLst>
                <a:path w="1339850" h="1002664">
                  <a:moveTo>
                    <a:pt x="1339342" y="685673"/>
                  </a:moveTo>
                  <a:lnTo>
                    <a:pt x="996442" y="1002093"/>
                  </a:lnTo>
                  <a:lnTo>
                    <a:pt x="680085" y="659257"/>
                  </a:lnTo>
                  <a:lnTo>
                    <a:pt x="316357" y="994816"/>
                  </a:lnTo>
                  <a:lnTo>
                    <a:pt x="0" y="652018"/>
                  </a:lnTo>
                  <a:lnTo>
                    <a:pt x="706501" y="0"/>
                  </a:lnTo>
                  <a:lnTo>
                    <a:pt x="1339342" y="685673"/>
                  </a:lnTo>
                  <a:close/>
                </a:path>
              </a:pathLst>
            </a:custGeom>
            <a:ln w="6350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581253" y="3226434"/>
            <a:ext cx="1591945" cy="4381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20979" marR="5080" indent="-221615">
              <a:lnSpc>
                <a:spcPct val="100000"/>
              </a:lnSpc>
              <a:spcBef>
                <a:spcPts val="105"/>
              </a:spcBef>
            </a:pPr>
            <a:r>
              <a:rPr sz="1350" spc="-5" dirty="0">
                <a:latin typeface="Calibri"/>
                <a:cs typeface="Calibri"/>
              </a:rPr>
              <a:t>Самооценка</a:t>
            </a:r>
            <a:r>
              <a:rPr sz="1350" spc="-85" dirty="0">
                <a:latin typeface="Calibri"/>
                <a:cs typeface="Calibri"/>
              </a:rPr>
              <a:t> </a:t>
            </a:r>
            <a:r>
              <a:rPr sz="1350" spc="-5" dirty="0">
                <a:latin typeface="Calibri"/>
                <a:cs typeface="Calibri"/>
              </a:rPr>
              <a:t>педагога  </a:t>
            </a:r>
            <a:r>
              <a:rPr sz="1350" dirty="0">
                <a:latin typeface="Calibri"/>
                <a:cs typeface="Calibri"/>
              </a:rPr>
              <a:t>и</a:t>
            </a:r>
            <a:r>
              <a:rPr sz="1350" spc="-60" dirty="0">
                <a:latin typeface="Calibri"/>
                <a:cs typeface="Calibri"/>
              </a:rPr>
              <a:t> </a:t>
            </a:r>
            <a:r>
              <a:rPr sz="1350" spc="-5" dirty="0">
                <a:latin typeface="Calibri"/>
                <a:cs typeface="Calibri"/>
              </a:rPr>
              <a:t>индивидуальная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863498" y="3569995"/>
            <a:ext cx="1344930" cy="780415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L="235585" indent="-9525">
              <a:lnSpc>
                <a:spcPct val="100000"/>
              </a:lnSpc>
              <a:spcBef>
                <a:spcPts val="640"/>
              </a:spcBef>
            </a:pPr>
            <a:r>
              <a:rPr sz="1350" dirty="0">
                <a:latin typeface="Calibri"/>
                <a:cs typeface="Calibri"/>
              </a:rPr>
              <a:t>обратная</a:t>
            </a:r>
            <a:r>
              <a:rPr sz="1350" spc="-90" dirty="0">
                <a:latin typeface="Calibri"/>
                <a:cs typeface="Calibri"/>
              </a:rPr>
              <a:t> </a:t>
            </a:r>
            <a:r>
              <a:rPr sz="1350" spc="-5" dirty="0">
                <a:latin typeface="Calibri"/>
                <a:cs typeface="Calibri"/>
              </a:rPr>
              <a:t>связь</a:t>
            </a:r>
            <a:endParaRPr sz="1350" dirty="0">
              <a:latin typeface="Calibri"/>
              <a:cs typeface="Calibri"/>
            </a:endParaRPr>
          </a:p>
          <a:p>
            <a:pPr marR="5080" indent="236220">
              <a:lnSpc>
                <a:spcPct val="100000"/>
              </a:lnSpc>
              <a:spcBef>
                <a:spcPts val="540"/>
              </a:spcBef>
            </a:pPr>
            <a:r>
              <a:rPr sz="1350" spc="-5" dirty="0">
                <a:latin typeface="Calibri"/>
                <a:cs typeface="Calibri"/>
              </a:rPr>
              <a:t>Персональное  </a:t>
            </a:r>
            <a:r>
              <a:rPr sz="1350" dirty="0">
                <a:latin typeface="Calibri"/>
                <a:cs typeface="Calibri"/>
              </a:rPr>
              <a:t>развитие</a:t>
            </a:r>
            <a:r>
              <a:rPr sz="1350" spc="-90" dirty="0">
                <a:latin typeface="Calibri"/>
                <a:cs typeface="Calibri"/>
              </a:rPr>
              <a:t> </a:t>
            </a:r>
            <a:r>
              <a:rPr sz="1350" spc="-5" dirty="0">
                <a:latin typeface="Calibri"/>
                <a:cs typeface="Calibri"/>
              </a:rPr>
              <a:t>качества</a:t>
            </a:r>
            <a:endParaRPr sz="1350" dirty="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909816" y="3257550"/>
            <a:ext cx="2005964" cy="4381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1350" spc="-5" dirty="0">
                <a:latin typeface="Calibri"/>
                <a:cs typeface="Calibri"/>
              </a:rPr>
              <a:t>Внутренняя</a:t>
            </a:r>
            <a:r>
              <a:rPr sz="1350" spc="-10" dirty="0">
                <a:latin typeface="Calibri"/>
                <a:cs typeface="Calibri"/>
              </a:rPr>
              <a:t> оценка</a:t>
            </a:r>
            <a:endParaRPr sz="135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r>
              <a:rPr sz="1350" spc="-5" dirty="0">
                <a:latin typeface="Calibri"/>
                <a:cs typeface="Calibri"/>
              </a:rPr>
              <a:t>качества </a:t>
            </a:r>
            <a:r>
              <a:rPr sz="1350" dirty="0">
                <a:latin typeface="Calibri"/>
                <a:cs typeface="Calibri"/>
              </a:rPr>
              <a:t>образования</a:t>
            </a:r>
            <a:r>
              <a:rPr sz="1350" spc="-45" dirty="0">
                <a:latin typeface="Calibri"/>
                <a:cs typeface="Calibri"/>
              </a:rPr>
              <a:t> </a:t>
            </a:r>
            <a:r>
              <a:rPr sz="1350" spc="-10" dirty="0">
                <a:latin typeface="Calibri"/>
                <a:cs typeface="Calibri"/>
              </a:rPr>
              <a:t>ДОО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909816" y="3790950"/>
            <a:ext cx="1813560" cy="2324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1350" spc="-5" dirty="0">
                <a:latin typeface="Calibri"/>
                <a:cs typeface="Calibri"/>
              </a:rPr>
              <a:t>Самообследование</a:t>
            </a:r>
            <a:r>
              <a:rPr sz="1350" spc="-45" dirty="0">
                <a:latin typeface="Calibri"/>
                <a:cs typeface="Calibri"/>
              </a:rPr>
              <a:t> </a:t>
            </a:r>
            <a:r>
              <a:rPr sz="1350" spc="-10" dirty="0">
                <a:latin typeface="Calibri"/>
                <a:cs typeface="Calibri"/>
              </a:rPr>
              <a:t>ДОО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193417" y="5819343"/>
            <a:ext cx="5063490" cy="4381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105"/>
              </a:spcBef>
            </a:pPr>
            <a:r>
              <a:rPr sz="1350" spc="-5" dirty="0">
                <a:latin typeface="Calibri"/>
                <a:cs typeface="Calibri"/>
              </a:rPr>
              <a:t>ВНЕШНЯЯ</a:t>
            </a:r>
            <a:r>
              <a:rPr sz="1350" spc="-15" dirty="0">
                <a:latin typeface="Calibri"/>
                <a:cs typeface="Calibri"/>
              </a:rPr>
              <a:t> </a:t>
            </a:r>
            <a:r>
              <a:rPr sz="1350" spc="-5" dirty="0">
                <a:latin typeface="Calibri"/>
                <a:cs typeface="Calibri"/>
              </a:rPr>
              <a:t>ОЦЕНКА</a:t>
            </a:r>
            <a:endParaRPr sz="135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350" spc="-10" dirty="0">
                <a:latin typeface="Calibri"/>
                <a:cs typeface="Calibri"/>
              </a:rPr>
              <a:t>НОКО ДОО (родители), </a:t>
            </a:r>
            <a:r>
              <a:rPr sz="1350" spc="-5" dirty="0">
                <a:latin typeface="Calibri"/>
                <a:cs typeface="Calibri"/>
              </a:rPr>
              <a:t>внешний мониторинг качества </a:t>
            </a:r>
            <a:r>
              <a:rPr sz="1350" spc="-10" dirty="0">
                <a:latin typeface="Calibri"/>
                <a:cs typeface="Calibri"/>
              </a:rPr>
              <a:t>ДО</a:t>
            </a:r>
            <a:r>
              <a:rPr sz="1350" spc="35" dirty="0">
                <a:latin typeface="Calibri"/>
                <a:cs typeface="Calibri"/>
              </a:rPr>
              <a:t> </a:t>
            </a:r>
            <a:r>
              <a:rPr sz="1350" spc="-5" dirty="0">
                <a:latin typeface="Calibri"/>
                <a:cs typeface="Calibri"/>
              </a:rPr>
              <a:t>(эксперты)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311397" y="1377188"/>
            <a:ext cx="28016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Управление </a:t>
            </a:r>
            <a:r>
              <a:rPr sz="1800" dirty="0">
                <a:latin typeface="Calibri"/>
                <a:cs typeface="Calibri"/>
              </a:rPr>
              <a:t>и </a:t>
            </a:r>
            <a:r>
              <a:rPr sz="1800" spc="-5" dirty="0">
                <a:latin typeface="Calibri"/>
                <a:cs typeface="Calibri"/>
              </a:rPr>
              <a:t>развитие</a:t>
            </a:r>
            <a:r>
              <a:rPr sz="1800" spc="-10" dirty="0">
                <a:latin typeface="Calibri"/>
                <a:cs typeface="Calibri"/>
              </a:rPr>
              <a:t> ДОО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3899153" y="1763014"/>
            <a:ext cx="1346200" cy="1008380"/>
            <a:chOff x="3899153" y="1763014"/>
            <a:chExt cx="1346200" cy="1008380"/>
          </a:xfrm>
        </p:grpSpPr>
        <p:pic>
          <p:nvPicPr>
            <p:cNvPr id="26" name="object 2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902328" y="1766189"/>
              <a:ext cx="1339342" cy="1002030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3902328" y="1766189"/>
              <a:ext cx="1339850" cy="1002030"/>
            </a:xfrm>
            <a:custGeom>
              <a:avLst/>
              <a:gdLst/>
              <a:ahLst/>
              <a:cxnLst/>
              <a:rect l="l" t="t" r="r" b="b"/>
              <a:pathLst>
                <a:path w="1339850" h="1002030">
                  <a:moveTo>
                    <a:pt x="1339342" y="685673"/>
                  </a:moveTo>
                  <a:lnTo>
                    <a:pt x="996442" y="1002030"/>
                  </a:lnTo>
                  <a:lnTo>
                    <a:pt x="680085" y="659130"/>
                  </a:lnTo>
                  <a:lnTo>
                    <a:pt x="316357" y="994790"/>
                  </a:lnTo>
                  <a:lnTo>
                    <a:pt x="0" y="651890"/>
                  </a:lnTo>
                  <a:lnTo>
                    <a:pt x="706501" y="0"/>
                  </a:lnTo>
                  <a:lnTo>
                    <a:pt x="1339342" y="685673"/>
                  </a:lnTo>
                  <a:close/>
                </a:path>
              </a:pathLst>
            </a:custGeom>
            <a:ln w="6350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400" y="1295400"/>
            <a:ext cx="8823198" cy="5014496"/>
          </a:xfrm>
          <a:prstGeom prst="rect">
            <a:avLst/>
          </a:prstGeom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464127" y="228600"/>
            <a:ext cx="8178800" cy="1046440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ctr" rtl="0">
              <a:defRPr/>
            </a:pPr>
            <a:r>
              <a:rPr lang="ru-RU" sz="2800" b="1" kern="0" dirty="0" smtClean="0">
                <a:solidFill>
                  <a:srgbClr val="92D050"/>
                </a:solidFill>
              </a:rPr>
              <a:t>КАЧЕСТВО ДОШКОЛЬНОГО ОБРАЗОВАНИЯ</a:t>
            </a:r>
            <a:r>
              <a:rPr lang="ru-RU" b="1" kern="0" dirty="0" smtClean="0">
                <a:solidFill>
                  <a:srgbClr val="92D050"/>
                </a:solidFill>
              </a:rPr>
              <a:t/>
            </a:r>
            <a:br>
              <a:rPr lang="ru-RU" b="1" kern="0" dirty="0" smtClean="0">
                <a:solidFill>
                  <a:srgbClr val="92D050"/>
                </a:solidFill>
              </a:rPr>
            </a:br>
            <a:r>
              <a:rPr lang="ru-RU" b="1" kern="0" dirty="0" smtClean="0">
                <a:solidFill>
                  <a:srgbClr val="92D050"/>
                </a:solidFill>
              </a:rPr>
              <a:t/>
            </a:r>
            <a:br>
              <a:rPr lang="ru-RU" b="1" kern="0" dirty="0" smtClean="0">
                <a:solidFill>
                  <a:srgbClr val="92D050"/>
                </a:solidFill>
              </a:rPr>
            </a:br>
            <a:endParaRPr lang="ru-RU" b="1" kern="0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8810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49351" y="0"/>
            <a:ext cx="5882005" cy="90360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sz="2400" spc="10" dirty="0">
                <a:solidFill>
                  <a:srgbClr val="385622"/>
                </a:solidFill>
                <a:latin typeface="Calibri"/>
                <a:cs typeface="Calibri"/>
              </a:rPr>
              <a:t>Концепция </a:t>
            </a:r>
            <a:r>
              <a:rPr sz="2400" spc="5" dirty="0">
                <a:solidFill>
                  <a:srgbClr val="385622"/>
                </a:solidFill>
                <a:latin typeface="Calibri"/>
                <a:cs typeface="Calibri"/>
              </a:rPr>
              <a:t>МКДО</a:t>
            </a:r>
            <a:r>
              <a:rPr sz="2400" spc="25" dirty="0">
                <a:solidFill>
                  <a:srgbClr val="385622"/>
                </a:solidFill>
                <a:latin typeface="Calibri"/>
                <a:cs typeface="Calibri"/>
              </a:rPr>
              <a:t> </a:t>
            </a:r>
            <a:r>
              <a:rPr sz="2400" spc="10" dirty="0">
                <a:solidFill>
                  <a:srgbClr val="385622"/>
                </a:solidFill>
                <a:latin typeface="Calibri"/>
                <a:cs typeface="Calibri"/>
              </a:rPr>
              <a:t>2020.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sz="2400" spc="15" dirty="0">
                <a:solidFill>
                  <a:srgbClr val="385622"/>
                </a:solidFill>
                <a:latin typeface="Calibri"/>
                <a:cs typeface="Calibri"/>
              </a:rPr>
              <a:t>Механизмы, </a:t>
            </a:r>
            <a:r>
              <a:rPr sz="2400" spc="5" dirty="0">
                <a:solidFill>
                  <a:srgbClr val="385622"/>
                </a:solidFill>
                <a:latin typeface="Calibri"/>
                <a:cs typeface="Calibri"/>
              </a:rPr>
              <a:t>процедуры </a:t>
            </a:r>
            <a:r>
              <a:rPr sz="2400" dirty="0">
                <a:solidFill>
                  <a:srgbClr val="385622"/>
                </a:solidFill>
                <a:latin typeface="Calibri"/>
                <a:cs typeface="Calibri"/>
              </a:rPr>
              <a:t>и</a:t>
            </a:r>
            <a:r>
              <a:rPr sz="2400" spc="-15" dirty="0">
                <a:solidFill>
                  <a:srgbClr val="385622"/>
                </a:solidFill>
                <a:latin typeface="Calibri"/>
                <a:cs typeface="Calibri"/>
              </a:rPr>
              <a:t> </a:t>
            </a:r>
            <a:r>
              <a:rPr sz="2400" spc="15" dirty="0">
                <a:solidFill>
                  <a:srgbClr val="385622"/>
                </a:solidFill>
                <a:latin typeface="Calibri"/>
                <a:cs typeface="Calibri"/>
              </a:rPr>
              <a:t>инструментарий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724650" y="2303526"/>
            <a:ext cx="1949450" cy="8496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350" spc="-5" dirty="0">
                <a:latin typeface="Calibri"/>
                <a:cs typeface="Calibri"/>
              </a:rPr>
              <a:t>Разработчик</a:t>
            </a:r>
            <a:r>
              <a:rPr sz="1350" spc="-15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проекта</a:t>
            </a:r>
            <a:endParaRPr sz="13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350" spc="-5" dirty="0">
                <a:latin typeface="Calibri"/>
                <a:cs typeface="Calibri"/>
              </a:rPr>
              <a:t>АНО </a:t>
            </a:r>
            <a:r>
              <a:rPr sz="1350" dirty="0">
                <a:latin typeface="Calibri"/>
                <a:cs typeface="Calibri"/>
              </a:rPr>
              <a:t>ДПО</a:t>
            </a:r>
            <a:r>
              <a:rPr sz="1350" spc="-85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«Национальный</a:t>
            </a:r>
            <a:endParaRPr sz="1350">
              <a:latin typeface="Calibri"/>
              <a:cs typeface="Calibri"/>
            </a:endParaRPr>
          </a:p>
          <a:p>
            <a:pPr marL="12700" marR="634365">
              <a:lnSpc>
                <a:spcPct val="100000"/>
              </a:lnSpc>
            </a:pPr>
            <a:r>
              <a:rPr sz="1350" dirty="0">
                <a:latin typeface="Calibri"/>
                <a:cs typeface="Calibri"/>
              </a:rPr>
              <a:t>институт</a:t>
            </a:r>
            <a:r>
              <a:rPr sz="1350" spc="-90" dirty="0">
                <a:latin typeface="Calibri"/>
                <a:cs typeface="Calibri"/>
              </a:rPr>
              <a:t> </a:t>
            </a:r>
            <a:r>
              <a:rPr sz="1350" spc="-5" dirty="0">
                <a:latin typeface="Calibri"/>
                <a:cs typeface="Calibri"/>
              </a:rPr>
              <a:t>качества  </a:t>
            </a:r>
            <a:r>
              <a:rPr sz="1350" dirty="0">
                <a:latin typeface="Calibri"/>
                <a:cs typeface="Calibri"/>
              </a:rPr>
              <a:t>образования»</a:t>
            </a:r>
            <a:endParaRPr sz="135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61544" y="1356360"/>
            <a:ext cx="6487795" cy="4699000"/>
            <a:chOff x="161544" y="1356360"/>
            <a:chExt cx="6487795" cy="469900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584447" y="3660648"/>
              <a:ext cx="3064763" cy="239420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76345" y="3852811"/>
              <a:ext cx="2680843" cy="201041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584447" y="1356360"/>
              <a:ext cx="3064763" cy="2395728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776345" y="1549019"/>
              <a:ext cx="2680843" cy="201041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61544" y="1356360"/>
              <a:ext cx="3619500" cy="4698492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53453" y="1549031"/>
              <a:ext cx="3235325" cy="4314190"/>
            </a:xfrm>
            <a:prstGeom prst="rect">
              <a:avLst/>
            </a:prstGeom>
          </p:spPr>
        </p:pic>
      </p:grp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7</a:t>
            </a:fld>
            <a:endParaRPr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938737" y="3207893"/>
            <a:ext cx="459664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8"/>
              </a:rPr>
              <a:t>https://cloud.mail.ru/public/56qW/2eSCMJqBr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61544" y="1151594"/>
            <a:ext cx="439992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9"/>
              </a:rPr>
              <a:t>https://cloud.mail.ru/public/tBkZ/2dLiiWYYG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53453" y="6088284"/>
            <a:ext cx="653145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10"/>
              </a:rPr>
              <a:t>https://cloud.mail.ru/public/2C9P/HABthXTDc</a:t>
            </a:r>
            <a:r>
              <a:rPr lang="ru-RU" dirty="0" smtClean="0"/>
              <a:t>       Метод рекомендации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23924" y="207645"/>
            <a:ext cx="72282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385622"/>
                </a:solidFill>
                <a:latin typeface="Calibri"/>
                <a:cs typeface="Calibri"/>
              </a:rPr>
              <a:t>Многоуровневая </a:t>
            </a:r>
            <a:r>
              <a:rPr sz="2400" spc="-15" dirty="0">
                <a:solidFill>
                  <a:srgbClr val="385622"/>
                </a:solidFill>
                <a:latin typeface="Calibri"/>
                <a:cs typeface="Calibri"/>
              </a:rPr>
              <a:t>оценка </a:t>
            </a:r>
            <a:r>
              <a:rPr sz="2400" spc="-5" dirty="0">
                <a:solidFill>
                  <a:srgbClr val="385622"/>
                </a:solidFill>
                <a:latin typeface="Calibri"/>
                <a:cs typeface="Calibri"/>
              </a:rPr>
              <a:t>качества </a:t>
            </a:r>
            <a:r>
              <a:rPr sz="2400" dirty="0">
                <a:solidFill>
                  <a:srgbClr val="385622"/>
                </a:solidFill>
                <a:latin typeface="Calibri"/>
                <a:cs typeface="Calibri"/>
              </a:rPr>
              <a:t>образования</a:t>
            </a:r>
            <a:r>
              <a:rPr sz="2400" spc="-35" dirty="0">
                <a:solidFill>
                  <a:srgbClr val="385622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385622"/>
                </a:solidFill>
                <a:latin typeface="Calibri"/>
                <a:cs typeface="Calibri"/>
              </a:rPr>
              <a:t>МКДО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4238" y="1158925"/>
            <a:ext cx="8859761" cy="5002276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8</a:t>
            </a:fld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82600" y="182626"/>
            <a:ext cx="4008754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solidFill>
                  <a:srgbClr val="385622"/>
                </a:solidFill>
                <a:latin typeface="Calibri"/>
                <a:cs typeface="Calibri"/>
              </a:rPr>
              <a:t>Области </a:t>
            </a:r>
            <a:r>
              <a:rPr sz="2400" spc="-5" dirty="0">
                <a:solidFill>
                  <a:srgbClr val="385622"/>
                </a:solidFill>
                <a:latin typeface="Calibri"/>
                <a:cs typeface="Calibri"/>
              </a:rPr>
              <a:t>качества </a:t>
            </a:r>
            <a:r>
              <a:rPr sz="2400" spc="-15" dirty="0">
                <a:solidFill>
                  <a:srgbClr val="385622"/>
                </a:solidFill>
                <a:latin typeface="Calibri"/>
                <a:cs typeface="Calibri"/>
              </a:rPr>
              <a:t>МКДО</a:t>
            </a:r>
            <a:r>
              <a:rPr sz="2400" spc="-60" dirty="0">
                <a:solidFill>
                  <a:srgbClr val="385622"/>
                </a:solidFill>
                <a:latin typeface="Calibri"/>
                <a:cs typeface="Calibri"/>
              </a:rPr>
              <a:t> </a:t>
            </a:r>
            <a:r>
              <a:rPr sz="2700" spc="-5" dirty="0">
                <a:solidFill>
                  <a:srgbClr val="385622"/>
                </a:solidFill>
                <a:latin typeface="Calibri"/>
                <a:cs typeface="Calibri"/>
              </a:rPr>
              <a:t>2020</a:t>
            </a:r>
            <a:endParaRPr sz="27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170045" y="1504289"/>
            <a:ext cx="3823970" cy="4735830"/>
          </a:xfrm>
          <a:prstGeom prst="rect">
            <a:avLst/>
          </a:prstGeom>
        </p:spPr>
        <p:txBody>
          <a:bodyPr vert="horz" wrap="square" lIns="0" tIns="10858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85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000" spc="-5" dirty="0">
                <a:latin typeface="Calibri"/>
                <a:cs typeface="Calibri"/>
              </a:rPr>
              <a:t>Образовательные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ориентиры</a:t>
            </a:r>
            <a:endParaRPr sz="20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75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000" spc="-5" dirty="0">
                <a:latin typeface="Calibri"/>
                <a:cs typeface="Calibri"/>
              </a:rPr>
              <a:t>Образовательная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программа</a:t>
            </a:r>
            <a:endParaRPr sz="2000">
              <a:latin typeface="Calibri"/>
              <a:cs typeface="Calibri"/>
            </a:endParaRPr>
          </a:p>
          <a:p>
            <a:pPr marL="241300" indent="-228600">
              <a:lnSpc>
                <a:spcPts val="2280"/>
              </a:lnSpc>
              <a:spcBef>
                <a:spcPts val="77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000" spc="-15" dirty="0">
                <a:latin typeface="Calibri"/>
                <a:cs typeface="Calibri"/>
              </a:rPr>
              <a:t>Содержание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образовательной</a:t>
            </a:r>
            <a:endParaRPr sz="2000">
              <a:latin typeface="Calibri"/>
              <a:cs typeface="Calibri"/>
            </a:endParaRPr>
          </a:p>
          <a:p>
            <a:pPr marL="241300">
              <a:lnSpc>
                <a:spcPts val="2280"/>
              </a:lnSpc>
            </a:pPr>
            <a:r>
              <a:rPr sz="2000" spc="-10" dirty="0">
                <a:latin typeface="Calibri"/>
                <a:cs typeface="Calibri"/>
              </a:rPr>
              <a:t>деятельности</a:t>
            </a:r>
            <a:endParaRPr sz="20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75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000" spc="-5" dirty="0">
                <a:latin typeface="Calibri"/>
                <a:cs typeface="Calibri"/>
              </a:rPr>
              <a:t>Образовательный</a:t>
            </a:r>
            <a:r>
              <a:rPr sz="2000" spc="-8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процесс</a:t>
            </a:r>
            <a:endParaRPr sz="20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76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000" spc="-5" dirty="0">
                <a:latin typeface="Calibri"/>
                <a:cs typeface="Calibri"/>
              </a:rPr>
              <a:t>Образовательные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условия</a:t>
            </a:r>
            <a:endParaRPr sz="2000">
              <a:latin typeface="Calibri"/>
              <a:cs typeface="Calibri"/>
            </a:endParaRPr>
          </a:p>
          <a:p>
            <a:pPr marL="241300" marR="5080" indent="-228600">
              <a:lnSpc>
                <a:spcPts val="2160"/>
              </a:lnSpc>
              <a:spcBef>
                <a:spcPts val="104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000" spc="-15" dirty="0">
                <a:latin typeface="Calibri"/>
                <a:cs typeface="Calibri"/>
              </a:rPr>
              <a:t>Условия </a:t>
            </a:r>
            <a:r>
              <a:rPr sz="2000" spc="-10" dirty="0">
                <a:latin typeface="Calibri"/>
                <a:cs typeface="Calibri"/>
              </a:rPr>
              <a:t>получения </a:t>
            </a:r>
            <a:r>
              <a:rPr sz="2000" spc="-15" dirty="0">
                <a:latin typeface="Calibri"/>
                <a:cs typeface="Calibri"/>
              </a:rPr>
              <a:t>дошкольного  </a:t>
            </a:r>
            <a:r>
              <a:rPr sz="2000" spc="-5" dirty="0">
                <a:latin typeface="Calibri"/>
                <a:cs typeface="Calibri"/>
              </a:rPr>
              <a:t>образования лицами </a:t>
            </a:r>
            <a:r>
              <a:rPr sz="2000" dirty="0">
                <a:latin typeface="Calibri"/>
                <a:cs typeface="Calibri"/>
              </a:rPr>
              <a:t>с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ОВЗ</a:t>
            </a:r>
            <a:endParaRPr sz="2000">
              <a:latin typeface="Calibri"/>
              <a:cs typeface="Calibri"/>
            </a:endParaRPr>
          </a:p>
          <a:p>
            <a:pPr marL="241300">
              <a:lnSpc>
                <a:spcPts val="2130"/>
              </a:lnSpc>
            </a:pPr>
            <a:r>
              <a:rPr sz="2000" dirty="0">
                <a:latin typeface="Calibri"/>
                <a:cs typeface="Calibri"/>
              </a:rPr>
              <a:t>и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инвалидами</a:t>
            </a:r>
            <a:endParaRPr sz="20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76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000" spc="-5" dirty="0">
                <a:latin typeface="Calibri"/>
                <a:cs typeface="Calibri"/>
              </a:rPr>
              <a:t>Взаимодействие </a:t>
            </a:r>
            <a:r>
              <a:rPr sz="2000" dirty="0">
                <a:latin typeface="Calibri"/>
                <a:cs typeface="Calibri"/>
              </a:rPr>
              <a:t>с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родителями</a:t>
            </a:r>
            <a:endParaRPr sz="2000">
              <a:latin typeface="Calibri"/>
              <a:cs typeface="Calibri"/>
            </a:endParaRPr>
          </a:p>
          <a:p>
            <a:pPr marL="241300" marR="771525" indent="-228600">
              <a:lnSpc>
                <a:spcPts val="2160"/>
              </a:lnSpc>
              <a:spcBef>
                <a:spcPts val="102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000" spc="-5" dirty="0">
                <a:latin typeface="Calibri"/>
                <a:cs typeface="Calibri"/>
              </a:rPr>
              <a:t>Здоровье, </a:t>
            </a:r>
            <a:r>
              <a:rPr sz="2000" dirty="0">
                <a:latin typeface="Calibri"/>
                <a:cs typeface="Calibri"/>
              </a:rPr>
              <a:t>безопасность</a:t>
            </a:r>
            <a:r>
              <a:rPr sz="2000" spc="-114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и  </a:t>
            </a:r>
            <a:r>
              <a:rPr sz="2000" spc="-5" dirty="0">
                <a:latin typeface="Calibri"/>
                <a:cs typeface="Calibri"/>
              </a:rPr>
              <a:t>повседневный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уход</a:t>
            </a:r>
            <a:endParaRPr sz="20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74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000" spc="-10" dirty="0">
                <a:latin typeface="Calibri"/>
                <a:cs typeface="Calibri"/>
              </a:rPr>
              <a:t>Управление </a:t>
            </a:r>
            <a:r>
              <a:rPr sz="2000" dirty="0">
                <a:latin typeface="Calibri"/>
                <a:cs typeface="Calibri"/>
              </a:rPr>
              <a:t>и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развитие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752601"/>
            <a:ext cx="3945253" cy="3886200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3954779" y="1124216"/>
            <a:ext cx="4929505" cy="300355"/>
          </a:xfrm>
          <a:prstGeom prst="rect">
            <a:avLst/>
          </a:prstGeom>
          <a:solidFill>
            <a:srgbClr val="79FB04"/>
          </a:solidFill>
        </p:spPr>
        <p:txBody>
          <a:bodyPr vert="horz" wrap="square" lIns="0" tIns="34290" rIns="0" bIns="0" rtlCol="0">
            <a:spAutoFit/>
          </a:bodyPr>
          <a:lstStyle/>
          <a:p>
            <a:pPr marL="82550">
              <a:lnSpc>
                <a:spcPct val="100000"/>
              </a:lnSpc>
              <a:spcBef>
                <a:spcPts val="270"/>
              </a:spcBef>
            </a:pPr>
            <a:r>
              <a:rPr sz="1350" b="1" dirty="0">
                <a:latin typeface="Calibri"/>
                <a:cs typeface="Calibri"/>
              </a:rPr>
              <a:t>9 </a:t>
            </a:r>
            <a:r>
              <a:rPr sz="1350" b="1" spc="-5" dirty="0">
                <a:latin typeface="Calibri"/>
                <a:cs typeface="Calibri"/>
              </a:rPr>
              <a:t>областей</a:t>
            </a:r>
            <a:r>
              <a:rPr sz="1350" b="1" spc="-55" dirty="0">
                <a:latin typeface="Calibri"/>
                <a:cs typeface="Calibri"/>
              </a:rPr>
              <a:t> </a:t>
            </a:r>
            <a:r>
              <a:rPr sz="1350" b="1" dirty="0">
                <a:latin typeface="Calibri"/>
                <a:cs typeface="Calibri"/>
              </a:rPr>
              <a:t>качества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945254" y="1124203"/>
            <a:ext cx="0" cy="3114675"/>
          </a:xfrm>
          <a:custGeom>
            <a:avLst/>
            <a:gdLst/>
            <a:ahLst/>
            <a:cxnLst/>
            <a:rect l="l" t="t" r="r" b="b"/>
            <a:pathLst>
              <a:path h="3114675">
                <a:moveTo>
                  <a:pt x="0" y="0"/>
                </a:moveTo>
                <a:lnTo>
                  <a:pt x="0" y="3114548"/>
                </a:lnTo>
              </a:path>
            </a:pathLst>
          </a:custGeom>
          <a:ln w="19050">
            <a:solidFill>
              <a:srgbClr val="6FAC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9</a:t>
            </a:fld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337</TotalTime>
  <Words>513</Words>
  <Application>Microsoft Office PowerPoint</Application>
  <PresentationFormat>Экран (4:3)</PresentationFormat>
  <Paragraphs>106</Paragraphs>
  <Slides>13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Franklin Gothic Book</vt:lpstr>
      <vt:lpstr>Calibri</vt:lpstr>
      <vt:lpstr>Wingdings</vt:lpstr>
      <vt:lpstr>Franklin Gothic Demi</vt:lpstr>
      <vt:lpstr>Office Theme</vt:lpstr>
      <vt:lpstr>Презентация PowerPoint</vt:lpstr>
      <vt:lpstr>КАЧЕСТВО ДОШКОЛЬНОГО ОБРАЗОВАНИЯ</vt:lpstr>
      <vt:lpstr>КАЧЕСТВО ДОШКОЛЬНОГО ОБРАЗОВАНИЯ  </vt:lpstr>
      <vt:lpstr>Презентация PowerPoint</vt:lpstr>
      <vt:lpstr>От образа качества к программе развития ДОО</vt:lpstr>
      <vt:lpstr>Презентация PowerPoint</vt:lpstr>
      <vt:lpstr>Концепция МКДО 2020. Механизмы, процедуры и инструментарий</vt:lpstr>
      <vt:lpstr>Многоуровневая оценка качества образования МКДО</vt:lpstr>
      <vt:lpstr>Области качества МКДО 2020</vt:lpstr>
      <vt:lpstr>Шкалы МКДО. 5 уровневая система индикаторов</vt:lpstr>
      <vt:lpstr> ВЫВОДЫ ПО ИТОГАМ ВНЕШНЕЙ ЭКСПЕРТИЗЫ  МКДО В Г. ЛЕССИБИРСКЕ</vt:lpstr>
      <vt:lpstr> ОБРАЗОВАТЕЛЬНЫЕ ПРОГРАММЫ ДО ТРЕБУЮТ ИЗМЕНЕНИЙ СОГЛАСНО ФГОС ДО  СОДЕРЖАНИЕ ОП ДОЛЖНО БЫТЬ АРГУМЕНТИРОВАНО ОБОСНОВАНО</vt:lpstr>
      <vt:lpstr>Создайте надежную основу  для развития ДОО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Microsoft Office</dc:creator>
  <cp:lastModifiedBy>1</cp:lastModifiedBy>
  <cp:revision>28</cp:revision>
  <dcterms:created xsi:type="dcterms:W3CDTF">2020-11-30T21:08:07Z</dcterms:created>
  <dcterms:modified xsi:type="dcterms:W3CDTF">2020-12-21T09:50:17Z</dcterms:modified>
</cp:coreProperties>
</file>