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4"/>
  </p:handoutMasterIdLst>
  <p:sldIdLst>
    <p:sldId id="263" r:id="rId2"/>
    <p:sldId id="260" r:id="rId3"/>
    <p:sldId id="267" r:id="rId4"/>
    <p:sldId id="269" r:id="rId5"/>
    <p:sldId id="270" r:id="rId6"/>
    <p:sldId id="262" r:id="rId7"/>
    <p:sldId id="256" r:id="rId8"/>
    <p:sldId id="273" r:id="rId9"/>
    <p:sldId id="276" r:id="rId10"/>
    <p:sldId id="258" r:id="rId11"/>
    <p:sldId id="259" r:id="rId12"/>
    <p:sldId id="26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13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3206C-1A88-4E92-81AF-5B4F31AF241C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DA92F-D53E-4417-BA55-FF94ECEC69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735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8C50-0C91-4FCE-BE11-40F69DDCE3D9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C270-92A4-4285-82AF-731A16BCCAB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76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8C50-0C91-4FCE-BE11-40F69DDCE3D9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C270-92A4-4285-82AF-731A16BCC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50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8C50-0C91-4FCE-BE11-40F69DDCE3D9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C270-92A4-4285-82AF-731A16BCC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57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8C50-0C91-4FCE-BE11-40F69DDCE3D9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C270-92A4-4285-82AF-731A16BCC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024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8C50-0C91-4FCE-BE11-40F69DDCE3D9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C270-92A4-4285-82AF-731A16BCCAB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38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8C50-0C91-4FCE-BE11-40F69DDCE3D9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C270-92A4-4285-82AF-731A16BCC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495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8C50-0C91-4FCE-BE11-40F69DDCE3D9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C270-92A4-4285-82AF-731A16BCC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59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8C50-0C91-4FCE-BE11-40F69DDCE3D9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C270-92A4-4285-82AF-731A16BCC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21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8C50-0C91-4FCE-BE11-40F69DDCE3D9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C270-92A4-4285-82AF-731A16BCC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63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8C68C50-0C91-4FCE-BE11-40F69DDCE3D9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95C270-92A4-4285-82AF-731A16BCC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576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8C50-0C91-4FCE-BE11-40F69DDCE3D9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C270-92A4-4285-82AF-731A16BCC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15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8C68C50-0C91-4FCE-BE11-40F69DDCE3D9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95C270-92A4-4285-82AF-731A16BCCAB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768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9807" y="503491"/>
            <a:ext cx="10400559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Всероссийская олимпиада школьников по экологии</a:t>
            </a: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cs typeface="Times New Roman" pitchFamily="18" charset="0"/>
            </a:endParaRP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КОНСУЛЬТАЦИОННЫЙ ВЕБИНАР 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ДЛЯ ОРГАНИЗАТОРОВ ШКОЛЬНОГО 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 МУНИЦИПАЛЬНОГО ЭТАПОВ 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 2021/2022 учебном году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180975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И.Е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. Трофимов</a:t>
            </a:r>
          </a:p>
          <a:p>
            <a:pPr lvl="0" indent="180975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cs typeface="Times New Roman" pitchFamily="18" charset="0"/>
              </a:rPr>
              <a:t>канд. биол. наук,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180975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заместитель председателя  ЦПМК по экологии</a:t>
            </a:r>
          </a:p>
          <a:p>
            <a:pPr marL="0" marR="0" lvl="0" indent="180975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lvl="0" indent="180975" algn="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ea typeface="Calibri" pitchFamily="34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ea typeface="Calibri" pitchFamily="34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ea typeface="Calibri" pitchFamily="34" charset="0"/>
              <a:cs typeface="Times New Roman" pitchFamily="18" charset="0"/>
            </a:endParaRPr>
          </a:p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Москва 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, 2021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383966" y="612321"/>
            <a:ext cx="6310996" cy="530679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+mn-lt"/>
              </a:rPr>
              <a:t>Принципы составления </a:t>
            </a:r>
            <a:r>
              <a:rPr lang="ru-RU" sz="2400" b="1" dirty="0" smtClean="0">
                <a:latin typeface="+mn-lt"/>
              </a:rPr>
              <a:t>заданий</a:t>
            </a:r>
            <a:endParaRPr lang="ru-RU" sz="2400" b="1" dirty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83964" y="3418581"/>
            <a:ext cx="62211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Конкретные рекомендации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45916" y="3765461"/>
            <a:ext cx="62511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творческий характер (верный ответ и обоснование сделанного выбора),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745916" y="4377123"/>
            <a:ext cx="62511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роль экологии как мировоззрения, путь решения практических задач, развитие интереса к экологии,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745916" y="502345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разная формулировка заданий.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83964" y="1292452"/>
            <a:ext cx="62211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Направленность заданий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45917" y="1639332"/>
            <a:ext cx="6161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включение вопросов по наиболее острым проблемам (на основе принципа доступности),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745916" y="228619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нацеленность на проверку знаний, умения их использовать, творческих способностей, интереса к дисциплине и исследовательской работе.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9509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383966" y="612321"/>
            <a:ext cx="6310996" cy="530679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+mn-lt"/>
              </a:rPr>
              <a:t>Оценка выполнения олимпиадных заданий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45915" y="1206929"/>
            <a:ext cx="71328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Оценка проявленных знаний и умения их использовать для решения поставленной задачи, творческих способностей (конкретные знания, общая эрудиция, логика изложения, творческий подход).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45915" y="2621558"/>
            <a:ext cx="62511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для каждого ответа,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745914" y="2933742"/>
            <a:ext cx="62511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для каждого аргумента.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83963" y="2272972"/>
            <a:ext cx="62211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Единая методика оценки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45914" y="3788952"/>
            <a:ext cx="62511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правильное решение,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745913" y="4101136"/>
            <a:ext cx="62511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необходимое обоснование.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383962" y="3440366"/>
            <a:ext cx="62211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Подготовка примерного ответа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166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296880" y="2635854"/>
            <a:ext cx="7899398" cy="530679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e-mail: </a:t>
            </a:r>
            <a:r>
              <a:rPr lang="en-US" b="1" dirty="0" err="1" smtClean="0"/>
              <a:t>ecoolymp</a:t>
            </a:r>
            <a:r>
              <a:rPr lang="ru-RU" b="1" dirty="0" smtClean="0"/>
              <a:t>@</a:t>
            </a:r>
            <a:r>
              <a:rPr lang="en-US" b="1" dirty="0" err="1" smtClean="0"/>
              <a:t>ecopolicy</a:t>
            </a:r>
            <a:r>
              <a:rPr lang="ru-RU" b="1" dirty="0" smtClean="0"/>
              <a:t>.</a:t>
            </a:r>
            <a:r>
              <a:rPr lang="en-US" b="1" dirty="0" err="1"/>
              <a:t>ru</a:t>
            </a:r>
            <a:endParaRPr lang="ru-RU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8684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55334" y="555088"/>
            <a:ext cx="7365999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Порядок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проведения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Всероссийской олимпиады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школьников</a:t>
            </a:r>
          </a:p>
          <a:p>
            <a:endParaRPr lang="ru-RU" sz="800" dirty="0" smtClean="0"/>
          </a:p>
          <a:p>
            <a:pPr marL="355600"/>
            <a:endParaRPr lang="ru-RU" b="1" dirty="0" smtClean="0"/>
          </a:p>
          <a:p>
            <a:pPr marL="355600"/>
            <a:endParaRPr lang="ru-RU" b="1" dirty="0"/>
          </a:p>
          <a:p>
            <a:pPr marL="355600"/>
            <a:endParaRPr lang="ru-RU" b="1" dirty="0" smtClean="0"/>
          </a:p>
          <a:p>
            <a:pPr marL="355600"/>
            <a:endParaRPr lang="en-US" b="1" dirty="0" smtClean="0"/>
          </a:p>
          <a:p>
            <a:pPr marL="355600"/>
            <a:r>
              <a:rPr lang="ru-RU" b="1" dirty="0" smtClean="0"/>
              <a:t>Утвержден </a:t>
            </a:r>
            <a:r>
              <a:rPr lang="ru-RU" b="1" dirty="0"/>
              <a:t>приказом Министерства просвещения Российской Федерации от 27 ноября 2020 г. № 678 «Об утверждении Порядка проведения всероссийской олимпиады школьников».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55334" y="555088"/>
            <a:ext cx="7365999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Порядок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проведения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Всероссийской олимпиады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школьников</a:t>
            </a:r>
          </a:p>
          <a:p>
            <a:endParaRPr lang="ru-RU" sz="800" dirty="0" smtClean="0"/>
          </a:p>
          <a:p>
            <a:pPr marL="355600"/>
            <a:endParaRPr lang="en-US" b="1" dirty="0" smtClean="0"/>
          </a:p>
          <a:p>
            <a:pPr marL="355600"/>
            <a:r>
              <a:rPr lang="ru-RU" b="1" dirty="0" smtClean="0"/>
              <a:t>3. Рабочим языком проведения олимпиады является русский язык.</a:t>
            </a:r>
          </a:p>
          <a:p>
            <a:pPr marL="355600"/>
            <a:endParaRPr lang="ru-RU" sz="800" b="1" dirty="0" smtClean="0"/>
          </a:p>
          <a:p>
            <a:pPr marL="355600"/>
            <a:r>
              <a:rPr lang="ru-RU" b="1" dirty="0" smtClean="0"/>
              <a:t>5. </a:t>
            </a:r>
            <a:r>
              <a:rPr lang="ru-RU" b="1" dirty="0"/>
              <a:t>Форма проведения олимпиады - очная.</a:t>
            </a:r>
          </a:p>
          <a:p>
            <a:pPr marL="355600"/>
            <a:r>
              <a:rPr lang="ru-RU" b="1" dirty="0" smtClean="0"/>
              <a:t>При </a:t>
            </a:r>
            <a:r>
              <a:rPr lang="ru-RU" b="1" dirty="0"/>
              <a:t>проведении олимпиады допускается использование информационно-коммуникационных </a:t>
            </a:r>
            <a:r>
              <a:rPr lang="ru-RU" b="1" dirty="0" smtClean="0"/>
              <a:t>технологий.</a:t>
            </a:r>
          </a:p>
          <a:p>
            <a:pPr marL="355600"/>
            <a:endParaRPr lang="ru-RU" sz="800" b="1" dirty="0" smtClean="0"/>
          </a:p>
          <a:p>
            <a:pPr marL="355600"/>
            <a:r>
              <a:rPr lang="ru-RU" b="1" dirty="0" smtClean="0"/>
              <a:t>8</a:t>
            </a:r>
            <a:r>
              <a:rPr lang="ru-RU" b="1" dirty="0"/>
              <a:t>. Участники олимпиады с ограниченными возможностями </a:t>
            </a:r>
            <a:r>
              <a:rPr lang="ru-RU" b="1" dirty="0" smtClean="0"/>
              <a:t>здоровья </a:t>
            </a:r>
            <a:r>
              <a:rPr lang="ru-RU" b="1" dirty="0"/>
              <a:t>и дети-инвалиды принимают участие в олимпиаде на общих основаниях</a:t>
            </a:r>
            <a:r>
              <a:rPr lang="ru-RU" b="1" dirty="0" smtClean="0"/>
              <a:t>.</a:t>
            </a:r>
            <a:endParaRPr lang="en-US" b="1" dirty="0" smtClean="0"/>
          </a:p>
          <a:p>
            <a:pPr marL="355600"/>
            <a:endParaRPr lang="en-US" sz="800" b="1" dirty="0" smtClean="0"/>
          </a:p>
          <a:p>
            <a:pPr marL="355600"/>
            <a:r>
              <a:rPr lang="ru-RU" b="1" dirty="0" smtClean="0"/>
              <a:t>12</a:t>
            </a:r>
            <a:r>
              <a:rPr lang="ru-RU" b="1" dirty="0"/>
              <a:t>. Организаторами олимпиады являются:</a:t>
            </a:r>
          </a:p>
          <a:p>
            <a:pPr marL="355600"/>
            <a:r>
              <a:rPr lang="ru-RU" b="1" dirty="0"/>
              <a:t>для школьного и муниципального этапов олимпиады - органы местного самоуправления, осуществляющие управление в сфере образования</a:t>
            </a:r>
            <a:endParaRPr lang="en-US" b="1" dirty="0"/>
          </a:p>
          <a:p>
            <a:pPr marL="355600"/>
            <a:endParaRPr lang="ru-RU" b="1" dirty="0" smtClean="0"/>
          </a:p>
          <a:p>
            <a:pPr marL="355600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7665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55334" y="555088"/>
            <a:ext cx="7365999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Порядок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проведения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Всероссийской олимпиады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школьников</a:t>
            </a:r>
          </a:p>
          <a:p>
            <a:endParaRPr lang="ru-RU" sz="800" dirty="0" smtClean="0"/>
          </a:p>
          <a:p>
            <a:pPr marL="355600"/>
            <a:endParaRPr lang="en-US" b="1" dirty="0" smtClean="0"/>
          </a:p>
          <a:p>
            <a:pPr marL="355600"/>
            <a:r>
              <a:rPr lang="ru-RU" b="1" dirty="0" smtClean="0"/>
              <a:t>17</a:t>
            </a:r>
            <a:r>
              <a:rPr lang="ru-RU" b="1" dirty="0"/>
              <a:t>. Методическое обеспечение школьного этапа олимпиады осуществляют муниципальные предметно-методические </a:t>
            </a:r>
            <a:r>
              <a:rPr lang="ru-RU" b="1" dirty="0" smtClean="0"/>
              <a:t>комиссии.</a:t>
            </a:r>
          </a:p>
          <a:p>
            <a:pPr marL="355600"/>
            <a:r>
              <a:rPr lang="ru-RU" b="1" dirty="0" smtClean="0"/>
              <a:t>Муниципальные </a:t>
            </a:r>
            <a:r>
              <a:rPr lang="ru-RU" b="1" dirty="0"/>
              <a:t>предметно-методические комиссии разрабатывают олимпиадные задания </a:t>
            </a:r>
            <a:r>
              <a:rPr lang="ru-RU" b="1" dirty="0" smtClean="0"/>
              <a:t>и </a:t>
            </a:r>
            <a:r>
              <a:rPr lang="ru-RU" b="1" dirty="0"/>
              <a:t>требования к организации и проведению школьного этапа </a:t>
            </a:r>
            <a:r>
              <a:rPr lang="ru-RU" b="1" dirty="0" smtClean="0"/>
              <a:t>олимпиады.</a:t>
            </a:r>
            <a:endParaRPr lang="ru-RU" b="1" dirty="0"/>
          </a:p>
          <a:p>
            <a:pPr marL="355600"/>
            <a:endParaRPr lang="en-US" b="1" dirty="0" smtClean="0"/>
          </a:p>
          <a:p>
            <a:pPr marL="355600"/>
            <a:r>
              <a:rPr lang="ru-RU" b="1" dirty="0" smtClean="0"/>
              <a:t>Методическое </a:t>
            </a:r>
            <a:r>
              <a:rPr lang="ru-RU" b="1" dirty="0"/>
              <a:t>обеспечение муниципального этапа олимпиады обеспечивают региональные предметно-методические </a:t>
            </a:r>
            <a:r>
              <a:rPr lang="ru-RU" b="1" dirty="0" smtClean="0"/>
              <a:t>комиссии. </a:t>
            </a:r>
          </a:p>
          <a:p>
            <a:pPr marL="355600"/>
            <a:r>
              <a:rPr lang="ru-RU" b="1" dirty="0" smtClean="0"/>
              <a:t>Региональные </a:t>
            </a:r>
            <a:r>
              <a:rPr lang="ru-RU" b="1" dirty="0"/>
              <a:t>предметно-методические комиссии разрабатывают олимпиадные задания </a:t>
            </a:r>
            <a:r>
              <a:rPr lang="ru-RU" b="1" dirty="0" smtClean="0"/>
              <a:t>и </a:t>
            </a:r>
            <a:r>
              <a:rPr lang="ru-RU" b="1" dirty="0"/>
              <a:t>требования к организации и проведению муниципального этапа </a:t>
            </a:r>
            <a:r>
              <a:rPr lang="ru-RU" b="1" dirty="0" smtClean="0"/>
              <a:t>олимпиады.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92369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55334" y="555088"/>
            <a:ext cx="7365999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Порядок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проведения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Всероссийской олимпиады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школьников</a:t>
            </a:r>
          </a:p>
          <a:p>
            <a:endParaRPr lang="ru-RU" sz="800" dirty="0" smtClean="0"/>
          </a:p>
          <a:p>
            <a:pPr marL="355600"/>
            <a:endParaRPr lang="ru-RU" b="1" dirty="0" smtClean="0"/>
          </a:p>
          <a:p>
            <a:pPr marL="355600"/>
            <a:endParaRPr lang="ru-RU" b="1" dirty="0"/>
          </a:p>
          <a:p>
            <a:pPr marL="355600"/>
            <a:endParaRPr lang="en-US" b="1" dirty="0" smtClean="0"/>
          </a:p>
          <a:p>
            <a:pPr marL="355600"/>
            <a:r>
              <a:rPr lang="ru-RU" b="1" dirty="0"/>
              <a:t>Сроки окончания этапов </a:t>
            </a:r>
            <a:r>
              <a:rPr lang="ru-RU" b="1" dirty="0" smtClean="0"/>
              <a:t>олимпиады:</a:t>
            </a:r>
          </a:p>
          <a:p>
            <a:pPr marL="6413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школьного </a:t>
            </a:r>
            <a:r>
              <a:rPr lang="ru-RU" b="1" dirty="0"/>
              <a:t>этапа – не позднее 01 </a:t>
            </a:r>
            <a:r>
              <a:rPr lang="ru-RU" b="1" dirty="0" smtClean="0"/>
              <a:t>ноября;</a:t>
            </a:r>
          </a:p>
          <a:p>
            <a:pPr marL="6413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муниципального </a:t>
            </a:r>
            <a:r>
              <a:rPr lang="ru-RU" b="1" dirty="0"/>
              <a:t>этапа – не позднее 25 </a:t>
            </a:r>
            <a:r>
              <a:rPr lang="ru-RU" b="1" dirty="0" smtClean="0"/>
              <a:t>декабря.</a:t>
            </a:r>
          </a:p>
          <a:p>
            <a:pPr marL="641350" indent="-285750">
              <a:buFont typeface="Arial" panose="020B0604020202020204" pitchFamily="34" charset="0"/>
              <a:buChar char="•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4321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0733" y="583022"/>
            <a:ext cx="682413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Проведение школьного и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муниципального этапа олимпиады</a:t>
            </a:r>
          </a:p>
          <a:p>
            <a:endParaRPr lang="ru-RU" dirty="0" smtClean="0"/>
          </a:p>
          <a:p>
            <a:endParaRPr lang="ru-RU" dirty="0" smtClean="0"/>
          </a:p>
          <a:p>
            <a:pPr marL="355600"/>
            <a:r>
              <a:rPr lang="ru-RU" b="1" dirty="0"/>
              <a:t>Школьный этап олимпиады состоит из одного тура индивидуальных состязаний участников. </a:t>
            </a:r>
            <a:endParaRPr lang="ru-RU" b="1" dirty="0" smtClean="0"/>
          </a:p>
          <a:p>
            <a:pPr marL="355600"/>
            <a:endParaRPr lang="ru-RU" sz="800" b="1" dirty="0"/>
          </a:p>
          <a:p>
            <a:pPr marL="355600"/>
            <a:r>
              <a:rPr lang="ru-RU" b="1" dirty="0" smtClean="0"/>
              <a:t>Длительность </a:t>
            </a:r>
            <a:r>
              <a:rPr lang="ru-RU" b="1" dirty="0"/>
              <a:t>тура для всех возрастных категорий (5–11 класс) составляет 1 академический час (45 минут</a:t>
            </a:r>
            <a:r>
              <a:rPr lang="ru-RU" b="1" dirty="0" smtClean="0"/>
              <a:t>).</a:t>
            </a:r>
          </a:p>
          <a:p>
            <a:pPr marL="355600"/>
            <a:endParaRPr lang="ru-RU" b="1" dirty="0" smtClean="0"/>
          </a:p>
          <a:p>
            <a:pPr marL="355600"/>
            <a:endParaRPr lang="ru-RU" b="1" dirty="0"/>
          </a:p>
          <a:p>
            <a:pPr marL="355600"/>
            <a:r>
              <a:rPr lang="ru-RU" b="1" dirty="0"/>
              <a:t>Муниципальный этап олимпиады состоит из одного тура индивидуальных состязаний участников.</a:t>
            </a:r>
          </a:p>
          <a:p>
            <a:pPr marL="355600"/>
            <a:endParaRPr lang="ru-RU" sz="800" b="1" dirty="0"/>
          </a:p>
          <a:p>
            <a:pPr marL="355600"/>
            <a:r>
              <a:rPr lang="ru-RU" b="1" dirty="0" smtClean="0"/>
              <a:t>Длительность </a:t>
            </a:r>
            <a:r>
              <a:rPr lang="ru-RU" b="1" dirty="0"/>
              <a:t>тура для всех возрастных категорий (9-11 класс) составляет 2 астрономических часа (120 минут).</a:t>
            </a:r>
          </a:p>
          <a:p>
            <a:pPr marL="355600"/>
            <a:endParaRPr lang="ru-RU" b="1" dirty="0" smtClean="0"/>
          </a:p>
          <a:p>
            <a:pPr marL="355600"/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383966" y="612321"/>
            <a:ext cx="6310996" cy="53067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+mn-lt"/>
              </a:rPr>
              <a:t>Значимость олимпиады по экологии</a:t>
            </a:r>
            <a:endParaRPr lang="ru-RU" sz="2400" b="1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45917" y="1143000"/>
            <a:ext cx="66266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для </a:t>
            </a:r>
            <a:r>
              <a:rPr lang="ru-RU" b="1" dirty="0" smtClean="0"/>
              <a:t>«</a:t>
            </a:r>
            <a:r>
              <a:rPr lang="ru-RU" b="1" dirty="0"/>
              <a:t>выявления и развития у обучающихся творческих способностей и интереса к научной (научно-исследовательской) деятельности</a:t>
            </a:r>
            <a:r>
              <a:rPr lang="ru-RU" b="1" dirty="0" smtClean="0"/>
              <a:t>».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83966" y="2348316"/>
            <a:ext cx="62211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Экология сегодня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45916" y="2695028"/>
            <a:ext cx="62511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научная дисциплина и мировоззрение,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83964" y="3898063"/>
            <a:ext cx="73152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Значимость экологии в мире и в стране.</a:t>
            </a:r>
            <a:b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Значимость школьного и муниципального этапов.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45916" y="300996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путь решения глобальных проблем и практических задач, формирования культуры и поведения человека.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3323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383966" y="612321"/>
            <a:ext cx="6310996" cy="530679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+mn-lt"/>
              </a:rPr>
              <a:t>Принципы составления </a:t>
            </a:r>
            <a:r>
              <a:rPr lang="ru-RU" sz="2400" b="1" dirty="0" smtClean="0">
                <a:latin typeface="+mn-lt"/>
              </a:rPr>
              <a:t>заданий</a:t>
            </a:r>
            <a:endParaRPr lang="ru-RU" sz="2400" b="1" dirty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83964" y="1335785"/>
            <a:ext cx="62211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принципы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45916" y="1716531"/>
            <a:ext cx="625112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принцип </a:t>
            </a:r>
            <a:r>
              <a:rPr lang="ru-RU" b="1" dirty="0" smtClean="0"/>
              <a:t>научности</a:t>
            </a:r>
          </a:p>
          <a:p>
            <a:pPr marL="271463"/>
            <a:r>
              <a:rPr lang="ru-RU" dirty="0" smtClean="0"/>
              <a:t>задания </a:t>
            </a:r>
            <a:r>
              <a:rPr lang="ru-RU" dirty="0"/>
              <a:t>на проверку полученных научных знаний по </a:t>
            </a:r>
            <a:r>
              <a:rPr lang="ru-RU" dirty="0" smtClean="0"/>
              <a:t>экологии, но предусматривающие </a:t>
            </a:r>
            <a:r>
              <a:rPr lang="ru-RU" dirty="0"/>
              <a:t>не только </a:t>
            </a:r>
            <a:r>
              <a:rPr lang="ru-RU" dirty="0" smtClean="0"/>
              <a:t>демонстрацию </a:t>
            </a:r>
            <a:r>
              <a:rPr lang="ru-RU" dirty="0"/>
              <a:t>полученных знаний, заученных положений и определений, но и </a:t>
            </a:r>
            <a:r>
              <a:rPr lang="ru-RU" dirty="0" smtClean="0"/>
              <a:t>умение </a:t>
            </a:r>
            <a:r>
              <a:rPr lang="ru-RU" dirty="0"/>
              <a:t>их использовать для построения логической схемы </a:t>
            </a:r>
            <a:r>
              <a:rPr lang="ru-RU" dirty="0" smtClean="0"/>
              <a:t>ответа.</a:t>
            </a: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45916" y="3607324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принцип </a:t>
            </a:r>
            <a:r>
              <a:rPr lang="ru-RU" b="1" dirty="0" err="1" smtClean="0"/>
              <a:t>метапредметности</a:t>
            </a:r>
            <a:r>
              <a:rPr lang="ru-RU" b="1" dirty="0" smtClean="0"/>
              <a:t> и мировоззренческий характер </a:t>
            </a:r>
            <a:r>
              <a:rPr lang="ru-RU" b="1" dirty="0" smtClean="0"/>
              <a:t>экологии</a:t>
            </a:r>
          </a:p>
          <a:p>
            <a:pPr marL="271463">
              <a:tabLst>
                <a:tab pos="271463" algn="l"/>
              </a:tabLst>
            </a:pPr>
            <a:r>
              <a:rPr lang="ru-RU" dirty="0"/>
              <a:t>задания, которые базируются на сформированной научной картине мира, позиционировании себя в нем, формировании активной жизненной позиции, общей эрудиции, знаний и умений, полученных по различным предметам и в ходе практической деятельности.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0619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383966" y="612321"/>
            <a:ext cx="6310996" cy="530679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+mn-lt"/>
              </a:rPr>
              <a:t>Принципы составления </a:t>
            </a:r>
            <a:r>
              <a:rPr lang="ru-RU" sz="2400" b="1" dirty="0" smtClean="0">
                <a:latin typeface="+mn-lt"/>
              </a:rPr>
              <a:t>заданий</a:t>
            </a:r>
            <a:endParaRPr lang="ru-RU" sz="2400" b="1" dirty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83964" y="1335785"/>
            <a:ext cx="62211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принципы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45916" y="1745081"/>
            <a:ext cx="62511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принцип </a:t>
            </a:r>
            <a:r>
              <a:rPr lang="ru-RU" b="1" dirty="0" smtClean="0"/>
              <a:t>актуализации</a:t>
            </a:r>
          </a:p>
          <a:p>
            <a:pPr marL="271463"/>
            <a:r>
              <a:rPr lang="ru-RU" dirty="0" smtClean="0"/>
              <a:t>задания </a:t>
            </a:r>
            <a:r>
              <a:rPr lang="ru-RU" dirty="0"/>
              <a:t>по использованию экологических знаний и экологически ориентированного мировоззрения для решения наиболее острых проблем современности.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745916" y="317815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культурологический и этический </a:t>
            </a:r>
            <a:r>
              <a:rPr lang="ru-RU" b="1" dirty="0" smtClean="0"/>
              <a:t>принципы</a:t>
            </a:r>
          </a:p>
          <a:p>
            <a:pPr marL="271463"/>
            <a:r>
              <a:rPr lang="ru-RU" dirty="0"/>
              <a:t>задания для оценки экологической культуры и экологически верного поведения как в практической общественной деятельности, так и в быту.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31402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325</TotalTime>
  <Words>516</Words>
  <Application>Microsoft Office PowerPoint</Application>
  <PresentationFormat>Широкоэкранный</PresentationFormat>
  <Paragraphs>102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Значимость олимпиады по экологии</vt:lpstr>
      <vt:lpstr>Принципы составления заданий</vt:lpstr>
      <vt:lpstr>Принципы составления заданий</vt:lpstr>
      <vt:lpstr>Принципы составления заданий</vt:lpstr>
      <vt:lpstr>Оценка выполнения олимпиадных заданий</vt:lpstr>
      <vt:lpstr>e-mail: ecoolymp@ecopolicy.ru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Значимость олимпиады по экологии</dc:title>
  <dc:creator>Work</dc:creator>
  <cp:lastModifiedBy>Work</cp:lastModifiedBy>
  <cp:revision>32</cp:revision>
  <cp:lastPrinted>2021-09-03T14:45:59Z</cp:lastPrinted>
  <dcterms:created xsi:type="dcterms:W3CDTF">2018-09-07T09:34:51Z</dcterms:created>
  <dcterms:modified xsi:type="dcterms:W3CDTF">2021-09-05T10:17:17Z</dcterms:modified>
</cp:coreProperties>
</file>