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70" r:id="rId3"/>
    <p:sldId id="271" r:id="rId4"/>
    <p:sldId id="272" r:id="rId5"/>
    <p:sldId id="273" r:id="rId6"/>
    <p:sldId id="266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is.fadm.gov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ipk.ru/" TargetMode="External"/><Relationship Id="rId2" Type="http://schemas.openxmlformats.org/officeDocument/2006/relationships/hyperlink" Target="https://krao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Школа молодого педагога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2018 / 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Ассоциация молодых педагогов Красноярья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 </a:t>
            </a:r>
            <a:r>
              <a:rPr lang="ru-RU" dirty="0"/>
              <a:t>компетентностям в четырех лигах: </a:t>
            </a:r>
            <a:r>
              <a:rPr lang="ru-RU" dirty="0" err="1"/>
              <a:t>командодействие</a:t>
            </a:r>
            <a:r>
              <a:rPr lang="ru-RU" dirty="0"/>
              <a:t>, </a:t>
            </a:r>
            <a:r>
              <a:rPr lang="ru-RU" dirty="0" err="1"/>
              <a:t>режиссирование</a:t>
            </a:r>
            <a:r>
              <a:rPr lang="ru-RU" dirty="0"/>
              <a:t> педагогического вызова, критическое мышление и дизайн-мышление, а также решение </a:t>
            </a:r>
            <a:r>
              <a:rPr lang="ru-RU" dirty="0" err="1"/>
              <a:t>кейсовых</a:t>
            </a:r>
            <a:r>
              <a:rPr lang="ru-RU" dirty="0"/>
              <a:t> заданий по актуальным профессиональным проблемам. </a:t>
            </a:r>
          </a:p>
        </p:txBody>
      </p:sp>
    </p:spTree>
    <p:extLst>
      <p:ext uri="{BB962C8B-B14F-4D97-AF65-F5344CB8AC3E}">
        <p14:creationId xmlns:p14="http://schemas.microsoft.com/office/powerpoint/2010/main" val="16811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Образовательная </a:t>
            </a:r>
            <a:r>
              <a:rPr lang="ru-RU" dirty="0"/>
              <a:t>программа ТИМ «</a:t>
            </a:r>
            <a:r>
              <a:rPr lang="ru-RU" dirty="0" smtClean="0"/>
              <a:t>Бирюса»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Летний </a:t>
            </a:r>
            <a:r>
              <a:rPr lang="ru-RU" dirty="0"/>
              <a:t>молодежный лагерь ТИМ </a:t>
            </a:r>
            <a:r>
              <a:rPr lang="ru-RU" dirty="0" smtClean="0"/>
              <a:t>«Бирюса»</a:t>
            </a:r>
          </a:p>
          <a:p>
            <a:r>
              <a:rPr lang="ru-RU" dirty="0" smtClean="0"/>
              <a:t> </a:t>
            </a:r>
            <a:r>
              <a:rPr lang="ru-RU" dirty="0" err="1"/>
              <a:t>грантовый</a:t>
            </a:r>
            <a:r>
              <a:rPr lang="ru-RU" dirty="0"/>
              <a:t> конкурс </a:t>
            </a:r>
            <a:r>
              <a:rPr lang="ru-RU" dirty="0" err="1"/>
              <a:t>Росмолодежи</a:t>
            </a:r>
            <a:r>
              <a:rPr lang="ru-RU" dirty="0"/>
              <a:t> для физических лиц. Максимальная сумма гранта составляет 1 500 000,0 рублей. </a:t>
            </a:r>
            <a:endParaRPr lang="ru-RU" b="1" dirty="0"/>
          </a:p>
          <a:p>
            <a:r>
              <a:rPr lang="ru-RU" dirty="0" smtClean="0">
                <a:hlinkClick r:id="rId2"/>
              </a:rPr>
              <a:t>Регистрация АИС </a:t>
            </a:r>
            <a:r>
              <a:rPr lang="ru-RU" dirty="0">
                <a:hlinkClick r:id="rId2"/>
              </a:rPr>
              <a:t>"Молодежь России</a:t>
            </a:r>
            <a:r>
              <a:rPr lang="ru-RU" dirty="0" smtClean="0">
                <a:hlinkClick r:id="rId2"/>
              </a:rPr>
              <a:t>"</a:t>
            </a:r>
            <a:r>
              <a:rPr lang="ru-RU" dirty="0" smtClean="0"/>
              <a:t>.</a:t>
            </a:r>
          </a:p>
          <a:p>
            <a:r>
              <a:rPr lang="ru-RU" dirty="0"/>
              <a:t> </a:t>
            </a:r>
            <a:r>
              <a:rPr lang="en-US" dirty="0"/>
              <a:t>m.vk.com.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5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Профессиональные источники 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edu.gov.ru</a:t>
            </a:r>
            <a:r>
              <a:rPr lang="ru-RU" dirty="0" smtClean="0">
                <a:hlinkClick r:id="rId2"/>
              </a:rPr>
              <a:t>   </a:t>
            </a:r>
            <a:r>
              <a:rPr lang="ru-RU" u="sng" dirty="0" smtClean="0">
                <a:hlinkClick r:id="rId2"/>
              </a:rPr>
              <a:t>Министерство просвещения РФ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krao.ru</a:t>
            </a:r>
            <a:r>
              <a:rPr lang="ru-RU" dirty="0" smtClean="0"/>
              <a:t> Министерство образования КК</a:t>
            </a:r>
          </a:p>
          <a:p>
            <a:r>
              <a:rPr lang="en-US" dirty="0">
                <a:hlinkClick r:id="rId3"/>
              </a:rPr>
              <a:t>https://kipk.ru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 КИПК</a:t>
            </a:r>
          </a:p>
          <a:p>
            <a:r>
              <a:rPr lang="en-US" dirty="0"/>
              <a:t>http://</a:t>
            </a:r>
            <a:r>
              <a:rPr lang="en-US" dirty="0" smtClean="0"/>
              <a:t>www.mimc.org.ru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5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Анализ </a:t>
            </a:r>
            <a:r>
              <a:rPr lang="ru-RU" dirty="0" smtClean="0"/>
              <a:t>фрагментов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Места развития:</a:t>
            </a:r>
          </a:p>
          <a:p>
            <a:r>
              <a:rPr lang="ru-RU" dirty="0" smtClean="0"/>
              <a:t>Логистика</a:t>
            </a:r>
            <a:r>
              <a:rPr lang="ru-RU" dirty="0" smtClean="0"/>
              <a:t>: от задачи к результату.</a:t>
            </a:r>
          </a:p>
          <a:p>
            <a:r>
              <a:rPr lang="ru-RU" dirty="0" smtClean="0"/>
              <a:t>Дифференциация.</a:t>
            </a:r>
          </a:p>
          <a:p>
            <a:r>
              <a:rPr lang="ru-RU" dirty="0" smtClean="0"/>
              <a:t>Оправданность групповой работы.</a:t>
            </a:r>
          </a:p>
          <a:p>
            <a:r>
              <a:rPr lang="ru-RU" dirty="0" smtClean="0"/>
              <a:t>Оценка / отметка.</a:t>
            </a:r>
          </a:p>
          <a:p>
            <a:r>
              <a:rPr lang="ru-RU" dirty="0" smtClean="0"/>
              <a:t>Рефлексия.</a:t>
            </a:r>
          </a:p>
          <a:p>
            <a:r>
              <a:rPr lang="ru-RU" dirty="0" smtClean="0"/>
              <a:t>«Хоровое пение». </a:t>
            </a:r>
          </a:p>
          <a:p>
            <a:r>
              <a:rPr lang="ru-RU" dirty="0" smtClean="0"/>
              <a:t>Профессиональная лексика.</a:t>
            </a:r>
          </a:p>
          <a:p>
            <a:r>
              <a:rPr lang="ru-RU" dirty="0" smtClean="0"/>
              <a:t>Принцип отбора форм и методов.</a:t>
            </a:r>
          </a:p>
          <a:p>
            <a:r>
              <a:rPr lang="ru-RU" dirty="0" smtClean="0"/>
              <a:t>Открытый урок - не место экспериментов.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Сильные стороны:</a:t>
            </a:r>
            <a:endParaRPr lang="ru-RU" b="1" dirty="0" smtClean="0"/>
          </a:p>
          <a:p>
            <a:r>
              <a:rPr lang="ru-RU" dirty="0" smtClean="0"/>
              <a:t>Установка </a:t>
            </a:r>
            <a:r>
              <a:rPr lang="ru-RU" dirty="0" smtClean="0"/>
              <a:t>на развитие познавательного интереса. Мотивация.</a:t>
            </a:r>
          </a:p>
          <a:p>
            <a:r>
              <a:rPr lang="ru-RU" dirty="0" smtClean="0"/>
              <a:t>Эмоциональная включенность.</a:t>
            </a:r>
          </a:p>
          <a:p>
            <a:r>
              <a:rPr lang="ru-RU" dirty="0" smtClean="0"/>
              <a:t>Постановка цели, задач урока. </a:t>
            </a:r>
          </a:p>
          <a:p>
            <a:r>
              <a:rPr lang="ru-RU" dirty="0" smtClean="0"/>
              <a:t>Орфографический режим.</a:t>
            </a:r>
          </a:p>
          <a:p>
            <a:r>
              <a:rPr lang="ru-RU" dirty="0" smtClean="0"/>
              <a:t>Элементы само/</a:t>
            </a:r>
            <a:r>
              <a:rPr lang="ru-RU" dirty="0" err="1" smtClean="0"/>
              <a:t>взаимо</a:t>
            </a:r>
            <a:r>
              <a:rPr lang="ru-RU" dirty="0" smtClean="0"/>
              <a:t> оценивания.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5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Общие требования к организации к/о 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К/О Де – часть планирования урока, занимающая центральное место </a:t>
            </a:r>
          </a:p>
          <a:p>
            <a:r>
              <a:rPr lang="ru-RU" dirty="0" smtClean="0"/>
              <a:t>Фокус – учебная Де учащихся</a:t>
            </a:r>
          </a:p>
          <a:p>
            <a:r>
              <a:rPr lang="ru-RU" dirty="0" smtClean="0"/>
              <a:t>Учет мотивации, уровня способностей  групп учащихся</a:t>
            </a:r>
          </a:p>
          <a:p>
            <a:r>
              <a:rPr lang="ru-RU" dirty="0" smtClean="0"/>
              <a:t>Поддержка ориентации на  учебную цель и общее понимание критериев ее достижения</a:t>
            </a:r>
          </a:p>
          <a:p>
            <a:r>
              <a:rPr lang="ru-RU" dirty="0" smtClean="0"/>
              <a:t>Оценочные суждения – рекомендации по улучшению стратегии и тактики движения от Ц к Р, самоорганизации</a:t>
            </a:r>
          </a:p>
          <a:p>
            <a:r>
              <a:rPr lang="ru-RU" dirty="0" smtClean="0"/>
              <a:t>К/О Де должна охватывать широкое поле разнообразных достижений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1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етоды </a:t>
            </a:r>
            <a:r>
              <a:rPr lang="ru-RU" dirty="0"/>
              <a:t>и</a:t>
            </a:r>
            <a:r>
              <a:rPr lang="ru-RU" dirty="0" smtClean="0"/>
              <a:t> технологии организации К/О 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Постоянная обратная связь </a:t>
            </a:r>
          </a:p>
          <a:p>
            <a:r>
              <a:rPr lang="ru-RU" dirty="0"/>
              <a:t>П</a:t>
            </a:r>
            <a:r>
              <a:rPr lang="ru-RU" dirty="0" smtClean="0"/>
              <a:t>озитивная тональность, стимулирование, поощрение</a:t>
            </a:r>
          </a:p>
          <a:p>
            <a:r>
              <a:rPr lang="ru-RU" dirty="0" smtClean="0"/>
              <a:t>Наглядность продвижения в собственном темпе</a:t>
            </a:r>
          </a:p>
          <a:p>
            <a:r>
              <a:rPr lang="ru-RU" dirty="0" smtClean="0"/>
              <a:t>Положительная динамика в становлении самооценки</a:t>
            </a:r>
          </a:p>
          <a:p>
            <a:r>
              <a:rPr lang="ru-RU" dirty="0" smtClean="0"/>
              <a:t>Фиксация на продвижении каждой из групп учащихся</a:t>
            </a:r>
          </a:p>
          <a:p>
            <a:r>
              <a:rPr lang="ru-RU" dirty="0" smtClean="0"/>
              <a:t>Технологии: Накопительное оценивание; Портфолио; Формирующее оценивание/</a:t>
            </a:r>
            <a:r>
              <a:rPr lang="ru-RU" dirty="0" err="1" smtClean="0"/>
              <a:t>критериальное</a:t>
            </a:r>
            <a:r>
              <a:rPr lang="ru-RU" dirty="0" smtClean="0"/>
              <a:t> оценивание </a:t>
            </a:r>
          </a:p>
        </p:txBody>
      </p:sp>
    </p:spTree>
    <p:extLst>
      <p:ext uri="{BB962C8B-B14F-4D97-AF65-F5344CB8AC3E}">
        <p14:creationId xmlns:p14="http://schemas.microsoft.com/office/powerpoint/2010/main" val="36084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Формирование </a:t>
            </a:r>
            <a:r>
              <a:rPr lang="ru-RU" dirty="0" smtClean="0"/>
              <a:t>группы учителей. </a:t>
            </a:r>
            <a:r>
              <a:rPr lang="ru-RU" dirty="0" smtClean="0"/>
              <a:t>Распределение ответственности: администрирование (время, место), </a:t>
            </a:r>
            <a:r>
              <a:rPr lang="ru-RU" dirty="0" err="1" smtClean="0"/>
              <a:t>модерация</a:t>
            </a:r>
            <a:r>
              <a:rPr lang="ru-RU" dirty="0" smtClean="0"/>
              <a:t>, фиксирование.</a:t>
            </a:r>
          </a:p>
          <a:p>
            <a:r>
              <a:rPr lang="ru-RU" dirty="0" smtClean="0"/>
              <a:t>Определение </a:t>
            </a:r>
            <a:r>
              <a:rPr lang="ru-RU" dirty="0" smtClean="0"/>
              <a:t>проблемы: в чем затруднение ученика?</a:t>
            </a:r>
            <a:endParaRPr lang="ru-RU" dirty="0" smtClean="0"/>
          </a:p>
          <a:p>
            <a:r>
              <a:rPr lang="ru-RU" dirty="0" smtClean="0"/>
              <a:t>Постановка </a:t>
            </a:r>
            <a:r>
              <a:rPr lang="ru-RU" dirty="0" err="1" smtClean="0"/>
              <a:t>задачи:Как</a:t>
            </a:r>
            <a:r>
              <a:rPr lang="ru-RU" dirty="0" smtClean="0"/>
              <a:t> </a:t>
            </a:r>
            <a:r>
              <a:rPr lang="ru-RU" dirty="0" smtClean="0"/>
              <a:t>дети учатся? Что с ними происходит? персонализировано, три группы</a:t>
            </a:r>
          </a:p>
          <a:p>
            <a:r>
              <a:rPr lang="ru-RU" dirty="0" smtClean="0"/>
              <a:t>Совместная разработка плана урока, цикл по три урока. Постановка Ц на три группы учащихся через </a:t>
            </a:r>
            <a:r>
              <a:rPr lang="en-US" dirty="0" smtClean="0"/>
              <a:t>SMART</a:t>
            </a:r>
            <a:r>
              <a:rPr lang="ru-RU" dirty="0" smtClean="0"/>
              <a:t>: каковы ожидания -Ц; как измерить Р ; как будет достигаться Р; что может помешать; время.</a:t>
            </a:r>
          </a:p>
          <a:p>
            <a:r>
              <a:rPr lang="ru-RU" dirty="0" smtClean="0"/>
              <a:t>Наблюдение фокус –группы; интервью с учащимися; анализ урока – Де учащихся; соответствие  Ц-Ср –Р.</a:t>
            </a:r>
          </a:p>
          <a:p>
            <a:r>
              <a:rPr lang="ru-RU" dirty="0" smtClean="0"/>
              <a:t>Резюме: по 100 слов(план, реализация, результат обсуждения, </a:t>
            </a:r>
            <a:r>
              <a:rPr lang="ru-RU" dirty="0" smtClean="0"/>
              <a:t>выводы, в целом 400 – 500 слов анализа каждого члена группы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9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sz="1800" dirty="0" smtClean="0"/>
              <a:t>Три года прошли. Приближается время принять решение об аттестации: соответствие или 1 квалификационная категория?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Проведение аттестации педагогических работников в целях подтверждения соответствия занимаемым ими должностям (если педагогический работник не имеет квалификационную категорию) обязательно осуществляется один раз в пять лет на основе оценки их профессиональной деятельности аттестационными комиссиями, самостоятельно формируемыми организациями, осуществляющими образовательную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005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квалификационная категория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Стабильные результаты учеников при контроле знаний;</a:t>
            </a:r>
          </a:p>
          <a:p>
            <a:r>
              <a:rPr lang="ru-RU" dirty="0"/>
              <a:t>Школьники показывают результаты в олимпиадах, соревнованиях и других мероприятиях;</a:t>
            </a:r>
          </a:p>
          <a:p>
            <a:r>
              <a:rPr lang="ru-RU" dirty="0"/>
              <a:t>Учитель транслирует педагогический опыт среди своих коллег на уровне учреждения и на уровне педагогических сообществ.</a:t>
            </a:r>
          </a:p>
        </p:txBody>
      </p:sp>
    </p:spTree>
    <p:extLst>
      <p:ext uri="{BB962C8B-B14F-4D97-AF65-F5344CB8AC3E}">
        <p14:creationId xmlns:p14="http://schemas.microsoft.com/office/powerpoint/2010/main" val="326491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Высшая квалификационная категория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Активное участие в работе методических объединений, их организация и проведение заседаний, разработка программно-методического сопровождения и участие в конкурсах педагогического мастерства;</a:t>
            </a:r>
          </a:p>
          <a:p>
            <a:r>
              <a:rPr lang="ru-RU" dirty="0"/>
              <a:t>Стабильно положительная динамика в обучении, результаты учеников на олимпиадах регионального уровня и выше;</a:t>
            </a:r>
          </a:p>
          <a:p>
            <a:r>
              <a:rPr lang="ru-RU" dirty="0"/>
              <a:t>Наличие публикаций в педагогических сообществах регионального уровня и выше</a:t>
            </a:r>
            <a:r>
              <a:rPr lang="ru-RU" dirty="0" smtClean="0"/>
              <a:t>.</a:t>
            </a:r>
          </a:p>
          <a:p>
            <a:r>
              <a:rPr lang="ru-RU" dirty="0"/>
              <a:t>Обязательно наличие первой квалификационной категории не менее двух лет.</a:t>
            </a:r>
          </a:p>
        </p:txBody>
      </p:sp>
    </p:spTree>
    <p:extLst>
      <p:ext uri="{BB962C8B-B14F-4D97-AF65-F5344CB8AC3E}">
        <p14:creationId xmlns:p14="http://schemas.microsoft.com/office/powerpoint/2010/main" val="21805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развития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Краевой конкурс проектов молодых </a:t>
            </a:r>
            <a:r>
              <a:rPr lang="ru-RU" b="1" dirty="0" smtClean="0"/>
              <a:t>педагогов</a:t>
            </a:r>
          </a:p>
          <a:p>
            <a:r>
              <a:rPr lang="ru-RU" dirty="0" smtClean="0"/>
              <a:t>К </a:t>
            </a:r>
            <a:r>
              <a:rPr lang="ru-RU" dirty="0"/>
              <a:t>участию в конкурсном отборе приглашаются образовательные организации Красноярского края любой организационно-правовой формы и формы собственности (за исключением казенных образовательных учреждений), в составе проектных команд которых представлено не менее 2 молодых педагогов в возрасте до 35 лет данной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3654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406</TotalTime>
  <Words>594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Школа молодого педагога</vt:lpstr>
      <vt:lpstr>Анализ фрагментов урока</vt:lpstr>
      <vt:lpstr>Общие требования к организации к/о деятельности</vt:lpstr>
      <vt:lpstr>Методы и технологии организации К/О Де</vt:lpstr>
      <vt:lpstr>Исследование урока</vt:lpstr>
      <vt:lpstr>Три года прошли. Приближается время принять решение об аттестации: соответствие или 1 квалификационная категория? </vt:lpstr>
      <vt:lpstr>1 квалификационная категория</vt:lpstr>
      <vt:lpstr>Высшая квалификационная категория </vt:lpstr>
      <vt:lpstr>Перспективы развития </vt:lpstr>
      <vt:lpstr>Ассоциация молодых педагогов Красноярья</vt:lpstr>
      <vt:lpstr>Образовательная программа ТИМ «Бирюса»</vt:lpstr>
      <vt:lpstr>Профессиональные источники  информации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21</cp:revision>
  <dcterms:created xsi:type="dcterms:W3CDTF">2021-04-12T04:15:30Z</dcterms:created>
  <dcterms:modified xsi:type="dcterms:W3CDTF">2021-04-14T08:53:06Z</dcterms:modified>
</cp:coreProperties>
</file>