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82" r:id="rId2"/>
    <p:sldId id="301" r:id="rId3"/>
    <p:sldId id="308" r:id="rId4"/>
    <p:sldId id="318" r:id="rId5"/>
    <p:sldId id="290" r:id="rId6"/>
    <p:sldId id="306" r:id="rId7"/>
    <p:sldId id="260" r:id="rId8"/>
    <p:sldId id="309" r:id="rId9"/>
    <p:sldId id="319" r:id="rId10"/>
    <p:sldId id="310" r:id="rId11"/>
    <p:sldId id="311" r:id="rId12"/>
    <p:sldId id="261" r:id="rId13"/>
    <p:sldId id="313" r:id="rId14"/>
    <p:sldId id="259" r:id="rId15"/>
    <p:sldId id="314" r:id="rId16"/>
    <p:sldId id="315" r:id="rId17"/>
    <p:sldId id="316" r:id="rId18"/>
    <p:sldId id="262" r:id="rId19"/>
    <p:sldId id="317" r:id="rId20"/>
    <p:sldId id="307" r:id="rId21"/>
    <p:sldId id="336" r:id="rId22"/>
    <p:sldId id="337" r:id="rId23"/>
    <p:sldId id="338" r:id="rId24"/>
    <p:sldId id="339" r:id="rId25"/>
    <p:sldId id="340" r:id="rId26"/>
    <p:sldId id="325" r:id="rId27"/>
    <p:sldId id="327" r:id="rId28"/>
    <p:sldId id="328" r:id="rId29"/>
    <p:sldId id="320" r:id="rId30"/>
    <p:sldId id="321" r:id="rId31"/>
    <p:sldId id="322" r:id="rId32"/>
    <p:sldId id="329" r:id="rId33"/>
    <p:sldId id="324" r:id="rId34"/>
    <p:sldId id="331" r:id="rId35"/>
    <p:sldId id="332" r:id="rId36"/>
    <p:sldId id="333" r:id="rId37"/>
    <p:sldId id="334" r:id="rId38"/>
    <p:sldId id="335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BD40BA-8CC2-4A82-9490-B2DEE633BBD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369760-A52F-4602-887E-F1FF05A67111}">
      <dgm:prSet phldrT="[Текст]"/>
      <dgm:spPr/>
      <dgm:t>
        <a:bodyPr/>
        <a:lstStyle/>
        <a:p>
          <a:r>
            <a:rPr lang="ru-RU" dirty="0" smtClean="0"/>
            <a:t>Модель дополнительного</a:t>
          </a:r>
        </a:p>
        <a:p>
          <a:r>
            <a:rPr lang="ru-RU" dirty="0" smtClean="0"/>
            <a:t>образования</a:t>
          </a:r>
          <a:endParaRPr lang="ru-RU" dirty="0"/>
        </a:p>
      </dgm:t>
    </dgm:pt>
    <dgm:pt modelId="{F0216B4A-73DB-4F01-A331-16EF75FA975B}" type="parTrans" cxnId="{7D9D6DD1-C36A-4382-A942-BD869E4874C4}">
      <dgm:prSet/>
      <dgm:spPr/>
      <dgm:t>
        <a:bodyPr/>
        <a:lstStyle/>
        <a:p>
          <a:endParaRPr lang="ru-RU"/>
        </a:p>
      </dgm:t>
    </dgm:pt>
    <dgm:pt modelId="{916A1ECC-CA32-4A7C-BFDB-FC5A9E867AE4}" type="sibTrans" cxnId="{7D9D6DD1-C36A-4382-A942-BD869E4874C4}">
      <dgm:prSet/>
      <dgm:spPr/>
      <dgm:t>
        <a:bodyPr/>
        <a:lstStyle/>
        <a:p>
          <a:endParaRPr lang="ru-RU"/>
        </a:p>
      </dgm:t>
    </dgm:pt>
    <dgm:pt modelId="{E2E8A4B1-1FE4-4A1B-8927-45469D046CE1}">
      <dgm:prSet phldrT="[Текст]"/>
      <dgm:spPr/>
      <dgm:t>
        <a:bodyPr/>
        <a:lstStyle/>
        <a:p>
          <a:r>
            <a:rPr lang="ru-RU" dirty="0" smtClean="0"/>
            <a:t>Модель «школы полного дня»</a:t>
          </a:r>
          <a:endParaRPr lang="ru-RU" dirty="0"/>
        </a:p>
      </dgm:t>
    </dgm:pt>
    <dgm:pt modelId="{4980B54F-80FF-4862-9031-7E11EE4D9D41}" type="parTrans" cxnId="{139F5041-EB89-4ED9-8A63-153DFD286EB0}">
      <dgm:prSet/>
      <dgm:spPr/>
      <dgm:t>
        <a:bodyPr/>
        <a:lstStyle/>
        <a:p>
          <a:endParaRPr lang="ru-RU"/>
        </a:p>
      </dgm:t>
    </dgm:pt>
    <dgm:pt modelId="{FBFF733C-2204-4D28-AADC-2B5D3E256F4E}" type="sibTrans" cxnId="{139F5041-EB89-4ED9-8A63-153DFD286EB0}">
      <dgm:prSet/>
      <dgm:spPr/>
      <dgm:t>
        <a:bodyPr/>
        <a:lstStyle/>
        <a:p>
          <a:endParaRPr lang="ru-RU"/>
        </a:p>
      </dgm:t>
    </dgm:pt>
    <dgm:pt modelId="{D22DABF6-3930-41D5-86F3-07EFCB730704}">
      <dgm:prSet phldrT="[Текст]"/>
      <dgm:spPr/>
      <dgm:t>
        <a:bodyPr/>
        <a:lstStyle/>
        <a:p>
          <a:r>
            <a:rPr lang="ru-RU" dirty="0" smtClean="0"/>
            <a:t>Оптимизационная</a:t>
          </a:r>
        </a:p>
        <a:p>
          <a:r>
            <a:rPr lang="ru-RU" dirty="0" smtClean="0"/>
            <a:t>модель </a:t>
          </a:r>
          <a:endParaRPr lang="ru-RU" dirty="0"/>
        </a:p>
      </dgm:t>
    </dgm:pt>
    <dgm:pt modelId="{49C87EF1-5722-4D5B-9201-945D4AA1840E}" type="parTrans" cxnId="{3DD8D1EB-6071-48DE-A880-730A93EA4B6E}">
      <dgm:prSet/>
      <dgm:spPr/>
      <dgm:t>
        <a:bodyPr/>
        <a:lstStyle/>
        <a:p>
          <a:endParaRPr lang="ru-RU"/>
        </a:p>
      </dgm:t>
    </dgm:pt>
    <dgm:pt modelId="{7F33DBA3-A07E-448C-9CB3-CD0108544C63}" type="sibTrans" cxnId="{3DD8D1EB-6071-48DE-A880-730A93EA4B6E}">
      <dgm:prSet/>
      <dgm:spPr/>
      <dgm:t>
        <a:bodyPr/>
        <a:lstStyle/>
        <a:p>
          <a:endParaRPr lang="ru-RU"/>
        </a:p>
      </dgm:t>
    </dgm:pt>
    <dgm:pt modelId="{8B37E735-1831-43DC-9818-01FE04FA20D2}">
      <dgm:prSet phldrT="[Текст]"/>
      <dgm:spPr/>
      <dgm:t>
        <a:bodyPr/>
        <a:lstStyle/>
        <a:p>
          <a:r>
            <a:rPr lang="ru-RU" dirty="0" err="1" smtClean="0"/>
            <a:t>Инновационно-образовательная</a:t>
          </a:r>
          <a:r>
            <a:rPr lang="ru-RU" dirty="0" smtClean="0"/>
            <a:t> модель</a:t>
          </a:r>
          <a:endParaRPr lang="ru-RU" dirty="0"/>
        </a:p>
      </dgm:t>
    </dgm:pt>
    <dgm:pt modelId="{2E41A977-FD34-43DF-B7FB-BAEBAB7F2C3E}" type="parTrans" cxnId="{232C2595-4170-441C-A5E5-97698DB62419}">
      <dgm:prSet/>
      <dgm:spPr/>
      <dgm:t>
        <a:bodyPr/>
        <a:lstStyle/>
        <a:p>
          <a:endParaRPr lang="ru-RU"/>
        </a:p>
      </dgm:t>
    </dgm:pt>
    <dgm:pt modelId="{ED663B8B-738E-4A6B-A89F-1F6D74CCCA76}" type="sibTrans" cxnId="{232C2595-4170-441C-A5E5-97698DB62419}">
      <dgm:prSet/>
      <dgm:spPr/>
      <dgm:t>
        <a:bodyPr/>
        <a:lstStyle/>
        <a:p>
          <a:endParaRPr lang="ru-RU"/>
        </a:p>
      </dgm:t>
    </dgm:pt>
    <dgm:pt modelId="{2C95562F-E48E-4487-AC51-B5CEF605FE2C}" type="pres">
      <dgm:prSet presAssocID="{97BD40BA-8CC2-4A82-9490-B2DEE633BB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8806D4-DBBA-4B25-BC9A-0FC93C2A2429}" type="pres">
      <dgm:prSet presAssocID="{AE369760-A52F-4602-887E-F1FF05A6711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1A3E5-F141-4EA9-B286-E9043F086979}" type="pres">
      <dgm:prSet presAssocID="{916A1ECC-CA32-4A7C-BFDB-FC5A9E867AE4}" presName="sibTrans" presStyleCnt="0"/>
      <dgm:spPr/>
    </dgm:pt>
    <dgm:pt modelId="{2DB5A3BD-583F-468C-8C6E-2CBAF5989728}" type="pres">
      <dgm:prSet presAssocID="{E2E8A4B1-1FE4-4A1B-8927-45469D046CE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0E36D-9E55-4195-9917-73E1EB1A13FA}" type="pres">
      <dgm:prSet presAssocID="{FBFF733C-2204-4D28-AADC-2B5D3E256F4E}" presName="sibTrans" presStyleCnt="0"/>
      <dgm:spPr/>
    </dgm:pt>
    <dgm:pt modelId="{49D2A5B3-DE0D-45EF-86C5-602E0C010B90}" type="pres">
      <dgm:prSet presAssocID="{D22DABF6-3930-41D5-86F3-07EFCB73070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3F57A6-7526-45EE-A4D5-735C7348EF8A}" type="pres">
      <dgm:prSet presAssocID="{7F33DBA3-A07E-448C-9CB3-CD0108544C63}" presName="sibTrans" presStyleCnt="0"/>
      <dgm:spPr/>
    </dgm:pt>
    <dgm:pt modelId="{203475B6-F285-45A5-BC1B-D87429388BB7}" type="pres">
      <dgm:prSet presAssocID="{8B37E735-1831-43DC-9818-01FE04FA20D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297991-113E-4E27-8E39-29883858121F}" type="presOf" srcId="{97BD40BA-8CC2-4A82-9490-B2DEE633BBD0}" destId="{2C95562F-E48E-4487-AC51-B5CEF605FE2C}" srcOrd="0" destOrd="0" presId="urn:microsoft.com/office/officeart/2005/8/layout/default"/>
    <dgm:cxn modelId="{3F8814C1-1849-4D98-812B-2655F8B295D6}" type="presOf" srcId="{AE369760-A52F-4602-887E-F1FF05A67111}" destId="{338806D4-DBBA-4B25-BC9A-0FC93C2A2429}" srcOrd="0" destOrd="0" presId="urn:microsoft.com/office/officeart/2005/8/layout/default"/>
    <dgm:cxn modelId="{7D9D6DD1-C36A-4382-A942-BD869E4874C4}" srcId="{97BD40BA-8CC2-4A82-9490-B2DEE633BBD0}" destId="{AE369760-A52F-4602-887E-F1FF05A67111}" srcOrd="0" destOrd="0" parTransId="{F0216B4A-73DB-4F01-A331-16EF75FA975B}" sibTransId="{916A1ECC-CA32-4A7C-BFDB-FC5A9E867AE4}"/>
    <dgm:cxn modelId="{232C2595-4170-441C-A5E5-97698DB62419}" srcId="{97BD40BA-8CC2-4A82-9490-B2DEE633BBD0}" destId="{8B37E735-1831-43DC-9818-01FE04FA20D2}" srcOrd="3" destOrd="0" parTransId="{2E41A977-FD34-43DF-B7FB-BAEBAB7F2C3E}" sibTransId="{ED663B8B-738E-4A6B-A89F-1F6D74CCCA76}"/>
    <dgm:cxn modelId="{3DD8D1EB-6071-48DE-A880-730A93EA4B6E}" srcId="{97BD40BA-8CC2-4A82-9490-B2DEE633BBD0}" destId="{D22DABF6-3930-41D5-86F3-07EFCB730704}" srcOrd="2" destOrd="0" parTransId="{49C87EF1-5722-4D5B-9201-945D4AA1840E}" sibTransId="{7F33DBA3-A07E-448C-9CB3-CD0108544C63}"/>
    <dgm:cxn modelId="{4E62E5B5-5B0A-44CF-B367-CB38588D202F}" type="presOf" srcId="{E2E8A4B1-1FE4-4A1B-8927-45469D046CE1}" destId="{2DB5A3BD-583F-468C-8C6E-2CBAF5989728}" srcOrd="0" destOrd="0" presId="urn:microsoft.com/office/officeart/2005/8/layout/default"/>
    <dgm:cxn modelId="{139F5041-EB89-4ED9-8A63-153DFD286EB0}" srcId="{97BD40BA-8CC2-4A82-9490-B2DEE633BBD0}" destId="{E2E8A4B1-1FE4-4A1B-8927-45469D046CE1}" srcOrd="1" destOrd="0" parTransId="{4980B54F-80FF-4862-9031-7E11EE4D9D41}" sibTransId="{FBFF733C-2204-4D28-AADC-2B5D3E256F4E}"/>
    <dgm:cxn modelId="{5DA03A3A-1384-4B01-9802-62891593BE43}" type="presOf" srcId="{D22DABF6-3930-41D5-86F3-07EFCB730704}" destId="{49D2A5B3-DE0D-45EF-86C5-602E0C010B90}" srcOrd="0" destOrd="0" presId="urn:microsoft.com/office/officeart/2005/8/layout/default"/>
    <dgm:cxn modelId="{6EA0B5AF-7072-4981-8646-A72E711E7DC3}" type="presOf" srcId="{8B37E735-1831-43DC-9818-01FE04FA20D2}" destId="{203475B6-F285-45A5-BC1B-D87429388BB7}" srcOrd="0" destOrd="0" presId="urn:microsoft.com/office/officeart/2005/8/layout/default"/>
    <dgm:cxn modelId="{D3B4EA03-9539-4136-ABCB-54AFADA6454C}" type="presParOf" srcId="{2C95562F-E48E-4487-AC51-B5CEF605FE2C}" destId="{338806D4-DBBA-4B25-BC9A-0FC93C2A2429}" srcOrd="0" destOrd="0" presId="urn:microsoft.com/office/officeart/2005/8/layout/default"/>
    <dgm:cxn modelId="{A72BFBD9-DD61-47C4-8E3E-97BED600065D}" type="presParOf" srcId="{2C95562F-E48E-4487-AC51-B5CEF605FE2C}" destId="{86E1A3E5-F141-4EA9-B286-E9043F086979}" srcOrd="1" destOrd="0" presId="urn:microsoft.com/office/officeart/2005/8/layout/default"/>
    <dgm:cxn modelId="{1CD2690E-21E5-48C4-BDCD-BA1E7E7D294E}" type="presParOf" srcId="{2C95562F-E48E-4487-AC51-B5CEF605FE2C}" destId="{2DB5A3BD-583F-468C-8C6E-2CBAF5989728}" srcOrd="2" destOrd="0" presId="urn:microsoft.com/office/officeart/2005/8/layout/default"/>
    <dgm:cxn modelId="{63860451-8570-45F5-BEEE-3106AE0CA9CA}" type="presParOf" srcId="{2C95562F-E48E-4487-AC51-B5CEF605FE2C}" destId="{1990E36D-9E55-4195-9917-73E1EB1A13FA}" srcOrd="3" destOrd="0" presId="urn:microsoft.com/office/officeart/2005/8/layout/default"/>
    <dgm:cxn modelId="{AA6A9C7B-D12C-4EE8-B3C2-C9BAAE285F2E}" type="presParOf" srcId="{2C95562F-E48E-4487-AC51-B5CEF605FE2C}" destId="{49D2A5B3-DE0D-45EF-86C5-602E0C010B90}" srcOrd="4" destOrd="0" presId="urn:microsoft.com/office/officeart/2005/8/layout/default"/>
    <dgm:cxn modelId="{C16FCB5C-B845-483D-B156-E22A8E7C0534}" type="presParOf" srcId="{2C95562F-E48E-4487-AC51-B5CEF605FE2C}" destId="{DD3F57A6-7526-45EE-A4D5-735C7348EF8A}" srcOrd="5" destOrd="0" presId="urn:microsoft.com/office/officeart/2005/8/layout/default"/>
    <dgm:cxn modelId="{EFBB13BA-26C2-4F96-8CDC-234607291333}" type="presParOf" srcId="{2C95562F-E48E-4487-AC51-B5CEF605FE2C}" destId="{203475B6-F285-45A5-BC1B-D87429388BB7}" srcOrd="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C5382-3561-4412-88AC-3B18C5ED6F25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E6823-D0CB-450E-B54F-3CCF0CC18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984E99EA-4F09-44B5-A3AA-B2A6C2A22921}" type="slidenum">
              <a:rPr lang="ru-RU" smtClean="0"/>
              <a:pPr defTabSz="912813"/>
              <a:t>26</a:t>
            </a:fld>
            <a:endParaRPr lang="ru-RU" smtClean="0"/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49300" y="390525"/>
            <a:ext cx="5357813" cy="4019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797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CE3056-9117-433F-AC0C-E69038BD79CE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dart.edu.r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>
            <a:normAutofit fontScale="90000"/>
          </a:bodyPr>
          <a:lstStyle/>
          <a:p>
            <a:pPr defTabSz="912813" eaLnBrk="1" hangingPunct="1"/>
            <a:r>
              <a:rPr lang="ru-RU" sz="2800" b="1" smtClean="0"/>
              <a:t>Требования стандарта к организации внеурочной деятельности школьников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412875"/>
            <a:ext cx="8507412" cy="6588125"/>
          </a:xfrm>
        </p:spPr>
        <p:txBody>
          <a:bodyPr/>
          <a:lstStyle/>
          <a:p>
            <a:pPr defTabSz="912813" eaLnBrk="1" hangingPunct="1"/>
            <a:r>
              <a:rPr lang="ru-RU" sz="2400" dirty="0" smtClean="0"/>
              <a:t>Неотъемлемая часть образовательного процесса в школе.</a:t>
            </a:r>
          </a:p>
          <a:p>
            <a:pPr defTabSz="912813" eaLnBrk="1" hangingPunct="1"/>
            <a:r>
              <a:rPr lang="ru-RU" sz="2400" dirty="0" smtClean="0"/>
              <a:t>Внеурочная </a:t>
            </a:r>
            <a:r>
              <a:rPr lang="ru-RU" sz="2400" dirty="0" smtClean="0"/>
              <a:t>деятельность включается в образовательную программу школы.</a:t>
            </a:r>
            <a:endParaRPr lang="ru-RU" sz="2400" dirty="0" smtClean="0">
              <a:solidFill>
                <a:srgbClr val="FF0000"/>
              </a:solidFill>
            </a:endParaRPr>
          </a:p>
          <a:p>
            <a:pPr defTabSz="912813" eaLnBrk="1" hangingPunct="1"/>
            <a:r>
              <a:rPr lang="ru-RU" sz="2400" dirty="0" smtClean="0"/>
              <a:t>Наполнение конкретным содержанием данного раздела находится в компетенции ОУ. </a:t>
            </a:r>
          </a:p>
          <a:p>
            <a:pPr defTabSz="912813" eaLnBrk="1" hangingPunct="1"/>
            <a:r>
              <a:rPr lang="ru-RU" sz="2400" dirty="0" smtClean="0"/>
              <a:t>Формы организации образовательного процесса, чередование урочной и внеурочной деятельности в рамках реализации основной образовательной программы ООО определяет ОУ.</a:t>
            </a:r>
          </a:p>
          <a:p>
            <a:pPr defTabSz="912813" eaLnBrk="1" hangingPunct="1">
              <a:buFont typeface="Wingdings" pitchFamily="2" charset="2"/>
              <a:buNone/>
            </a:pPr>
            <a:r>
              <a:rPr lang="ru-RU" sz="2300" dirty="0" smtClean="0">
                <a:solidFill>
                  <a:schemeClr val="hlink"/>
                </a:solidFill>
              </a:rPr>
              <a:t>   </a:t>
            </a:r>
            <a:endParaRPr lang="ru-RU" sz="2300" b="1" dirty="0" smtClean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Модель </a:t>
            </a:r>
            <a:r>
              <a:rPr lang="ru-RU" sz="3600" dirty="0" smtClean="0"/>
              <a:t>дополнительного образования </a:t>
            </a:r>
            <a:r>
              <a:rPr lang="ru-RU" sz="3600" dirty="0" smtClean="0"/>
              <a:t>предполагает создание общего программно-методического пространства ВНД и дополнительного образования детей.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Преимущества модели </a:t>
            </a:r>
            <a:r>
              <a:rPr lang="ru-RU" sz="3600" b="1" dirty="0" smtClean="0"/>
              <a:t>дополнительного образования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Предоставление широкого выбора для ребенка,</a:t>
            </a:r>
          </a:p>
          <a:p>
            <a:r>
              <a:rPr lang="ru-RU" sz="3200" dirty="0" smtClean="0"/>
              <a:t>привлечение квалифицированных специалистов,</a:t>
            </a:r>
          </a:p>
          <a:p>
            <a:r>
              <a:rPr lang="ru-RU" sz="3200" dirty="0" smtClean="0"/>
              <a:t>практико-ориентированная и </a:t>
            </a:r>
            <a:r>
              <a:rPr lang="ru-RU" sz="3200" dirty="0" err="1" smtClean="0"/>
              <a:t>деятельностная</a:t>
            </a:r>
            <a:r>
              <a:rPr lang="ru-RU" sz="3200" dirty="0" smtClean="0"/>
              <a:t> основа организации образовательного процесса, присущая дополнительному образованию детей. 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Модель </a:t>
            </a:r>
            <a:r>
              <a:rPr lang="ru-RU" sz="4000" b="1" dirty="0" smtClean="0"/>
              <a:t>«школы полного дня</a:t>
            </a:r>
            <a:r>
              <a:rPr lang="ru-RU" sz="4000" b="1" dirty="0" smtClean="0"/>
              <a:t>»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>
            <a:normAutofit/>
          </a:bodyPr>
          <a:lstStyle/>
          <a:p>
            <a:pPr lvl="0"/>
            <a:r>
              <a:rPr lang="ru-RU" sz="4000" dirty="0" smtClean="0"/>
              <a:t>Реализация ВНД преимущественно воспитателями групп продленного дня.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Преимущества модели </a:t>
            </a:r>
            <a:r>
              <a:rPr lang="ru-RU" dirty="0" smtClean="0"/>
              <a:t>«школы полного дня»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3600" dirty="0" smtClean="0"/>
              <a:t>Создание </a:t>
            </a:r>
            <a:r>
              <a:rPr lang="ru-RU" sz="3600" dirty="0" smtClean="0"/>
              <a:t>комплекса условий для успешной реализации образовательного процесса в течение всего дня, включая питание, сложившаяся практика финансирования групп продленного дня.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Оптимизационная </a:t>
            </a:r>
            <a:r>
              <a:rPr lang="ru-RU" dirty="0" smtClean="0"/>
              <a:t>модель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ru-RU" dirty="0" smtClean="0"/>
              <a:t>В реализации  ВНД принимают </a:t>
            </a:r>
            <a:r>
              <a:rPr lang="ru-RU" dirty="0" smtClean="0"/>
              <a:t>участие все педагогические работники (учитель, классный руководитель, </a:t>
            </a:r>
            <a:r>
              <a:rPr lang="ru-RU" dirty="0" smtClean="0"/>
              <a:t>педагог-организатор, социальный педагог, педагог-психолог, </a:t>
            </a:r>
            <a:r>
              <a:rPr lang="ru-RU" dirty="0" err="1" smtClean="0"/>
              <a:t>тьютор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dirty="0" smtClean="0"/>
              <a:t>другие </a:t>
            </a:r>
            <a:r>
              <a:rPr lang="ru-RU" dirty="0" smtClean="0"/>
              <a:t>в </a:t>
            </a:r>
            <a:r>
              <a:rPr lang="ru-RU" dirty="0" smtClean="0"/>
              <a:t>соответствии со своими функциями и задачами</a:t>
            </a:r>
            <a:r>
              <a:rPr lang="ru-RU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Координирующую роль выполняет, как правило, </a:t>
            </a:r>
            <a:r>
              <a:rPr lang="ru-RU" b="1" dirty="0" smtClean="0"/>
              <a:t>классный руководитель</a:t>
            </a:r>
            <a:r>
              <a:rPr lang="ru-RU" dirty="0" smtClean="0"/>
              <a:t>, </a:t>
            </a:r>
            <a:r>
              <a:rPr lang="ru-RU" dirty="0" smtClean="0"/>
              <a:t>который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взаимодействует </a:t>
            </a:r>
            <a:r>
              <a:rPr lang="ru-RU" dirty="0" smtClean="0"/>
              <a:t>с педагогическими </a:t>
            </a:r>
            <a:r>
              <a:rPr lang="ru-RU" dirty="0" smtClean="0"/>
              <a:t>работниками;</a:t>
            </a:r>
            <a:endParaRPr lang="ru-RU" dirty="0" smtClean="0"/>
          </a:p>
          <a:p>
            <a:r>
              <a:rPr lang="ru-RU" dirty="0" smtClean="0"/>
              <a:t>организует в классе образовательный процесс, оптимальный для развития положительного потенциала личности </a:t>
            </a:r>
            <a:r>
              <a:rPr lang="ru-RU" dirty="0" smtClean="0"/>
              <a:t>обучающихся;</a:t>
            </a:r>
            <a:endParaRPr lang="ru-RU" dirty="0" smtClean="0"/>
          </a:p>
          <a:p>
            <a:r>
              <a:rPr lang="ru-RU" dirty="0" smtClean="0"/>
              <a:t>организует систему отношений через разнообразные формы воспитывающей деятельности коллектива класса, в том </a:t>
            </a:r>
            <a:r>
              <a:rPr lang="ru-RU" dirty="0" smtClean="0"/>
              <a:t>числе </a:t>
            </a:r>
            <a:r>
              <a:rPr lang="ru-RU" dirty="0" smtClean="0"/>
              <a:t>через органы самоуправления;</a:t>
            </a:r>
          </a:p>
          <a:p>
            <a:r>
              <a:rPr lang="ru-RU" dirty="0" smtClean="0"/>
              <a:t>организует социально значимую, творческую деятельность обучающихся.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оптимизационной модели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/>
              <a:t>Минимизация  </a:t>
            </a:r>
            <a:r>
              <a:rPr lang="ru-RU" sz="3200" dirty="0" smtClean="0"/>
              <a:t>финансовых расходов на </a:t>
            </a:r>
            <a:r>
              <a:rPr lang="ru-RU" sz="3200" dirty="0" smtClean="0"/>
              <a:t>ВНД, </a:t>
            </a:r>
          </a:p>
          <a:p>
            <a:pPr algn="just"/>
            <a:r>
              <a:rPr lang="ru-RU" sz="3200" dirty="0" smtClean="0"/>
              <a:t>создание </a:t>
            </a:r>
            <a:r>
              <a:rPr lang="ru-RU" sz="3200" dirty="0" smtClean="0"/>
              <a:t>единого образовательного и методического пространства в образовательном </a:t>
            </a:r>
            <a:r>
              <a:rPr lang="ru-RU" sz="3200" dirty="0" smtClean="0"/>
              <a:t>учреждении</a:t>
            </a:r>
            <a:r>
              <a:rPr lang="ru-RU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Инновационно-образовательная</a:t>
            </a:r>
            <a:r>
              <a:rPr lang="ru-RU" dirty="0" smtClean="0"/>
              <a:t> </a:t>
            </a:r>
            <a:r>
              <a:rPr lang="ru-RU" dirty="0" smtClean="0"/>
              <a:t>модель: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</a:t>
            </a:r>
            <a:r>
              <a:rPr lang="ru-RU" dirty="0" smtClean="0"/>
              <a:t>пирается </a:t>
            </a:r>
            <a:r>
              <a:rPr lang="ru-RU" dirty="0" smtClean="0"/>
              <a:t>на деятельность инновационной (экспериментальной, </a:t>
            </a:r>
            <a:r>
              <a:rPr lang="ru-RU" dirty="0" err="1" smtClean="0"/>
              <a:t>пилотной</a:t>
            </a:r>
            <a:r>
              <a:rPr lang="ru-RU" dirty="0" smtClean="0"/>
              <a:t>, внедренческой) площадки федерального, регионального, муниципального или институционального уровня, которая существует в образовательном учреждении.</a:t>
            </a:r>
          </a:p>
          <a:p>
            <a:pPr algn="just"/>
            <a:r>
              <a:rPr lang="ru-RU" dirty="0" smtClean="0"/>
              <a:t>В рамках этой модели проходит разработка, апробация, внедрение новых образовательных программ, в том </a:t>
            </a:r>
            <a:r>
              <a:rPr lang="ru-RU" dirty="0" smtClean="0"/>
              <a:t>числе </a:t>
            </a:r>
            <a:r>
              <a:rPr lang="ru-RU" dirty="0" smtClean="0"/>
              <a:t>учитывающих региональные особенности.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90600"/>
          </a:xfrm>
        </p:spPr>
        <p:txBody>
          <a:bodyPr/>
          <a:lstStyle/>
          <a:p>
            <a:pPr algn="ctr"/>
            <a:r>
              <a:rPr lang="ru-RU" b="1" dirty="0" err="1" smtClean="0"/>
              <a:t>Инновационно-образовательная</a:t>
            </a:r>
            <a:r>
              <a:rPr lang="ru-RU" b="1" dirty="0" smtClean="0"/>
              <a:t> модель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dirty="0" smtClean="0"/>
              <a:t>Тесное </a:t>
            </a:r>
            <a:r>
              <a:rPr lang="ru-RU" dirty="0" smtClean="0"/>
              <a:t>взаимодействие общеобразовательного учреждения с учреждениями дополнительного профессионального педагогического образования, учреждениями высшего профессионального образования, научными организациями, муниципальными методическими службами.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Преимущества </a:t>
            </a:r>
            <a:r>
              <a:rPr lang="ru-RU" b="1" dirty="0" err="1" smtClean="0"/>
              <a:t>инновационно-образовательной</a:t>
            </a:r>
            <a:r>
              <a:rPr lang="ru-RU" b="1" dirty="0" smtClean="0"/>
              <a:t>  модели  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3600" dirty="0" smtClean="0"/>
              <a:t>высокая </a:t>
            </a:r>
            <a:r>
              <a:rPr lang="ru-RU" sz="3600" dirty="0" smtClean="0"/>
              <a:t>актуальность содержания и </a:t>
            </a:r>
            <a:r>
              <a:rPr lang="ru-RU" sz="3600" dirty="0" smtClean="0"/>
              <a:t>методического </a:t>
            </a:r>
            <a:r>
              <a:rPr lang="ru-RU" sz="3600" dirty="0" smtClean="0"/>
              <a:t>инструментария программ </a:t>
            </a:r>
            <a:r>
              <a:rPr lang="ru-RU" sz="3600" dirty="0" smtClean="0"/>
              <a:t>ВНД, </a:t>
            </a:r>
          </a:p>
          <a:p>
            <a:r>
              <a:rPr lang="ru-RU" sz="3600" dirty="0" smtClean="0"/>
              <a:t>научно-методическое </a:t>
            </a:r>
            <a:r>
              <a:rPr lang="ru-RU" sz="3600" dirty="0" smtClean="0"/>
              <a:t>сопровождение их реализации, </a:t>
            </a:r>
            <a:endParaRPr lang="ru-RU" sz="3600" dirty="0" smtClean="0"/>
          </a:p>
          <a:p>
            <a:r>
              <a:rPr lang="ru-RU" sz="3600" dirty="0" smtClean="0"/>
              <a:t>уникальность </a:t>
            </a:r>
            <a:r>
              <a:rPr lang="ru-RU" sz="3600" dirty="0" smtClean="0"/>
              <a:t>формируемого опыта</a:t>
            </a:r>
            <a:r>
              <a:rPr lang="ru-RU" sz="3600" dirty="0" smtClean="0"/>
              <a:t>.</a:t>
            </a:r>
            <a:r>
              <a:rPr lang="ru-RU" sz="36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типы организационных моделей внеурочной деятельности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sz="3200" dirty="0" smtClean="0"/>
              <a:t>Реализация любой модели </a:t>
            </a:r>
            <a:r>
              <a:rPr lang="ru-RU" sz="3200" dirty="0" smtClean="0"/>
              <a:t>ВНД должна </a:t>
            </a:r>
            <a:r>
              <a:rPr lang="ru-RU" sz="3200" dirty="0" smtClean="0"/>
              <a:t>обеспечиваться информационно,  в том числе через школьный Интернет-сайт; необходим  мониторинг профессионально-общественного мнения при оценке результативности организации той или иной модели.</a:t>
            </a:r>
            <a:endParaRPr lang="ru-RU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Алгоритм конструирования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модели ВНД в ОО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ru-RU" dirty="0" smtClean="0"/>
              <a:t>Проведите  инвентаризацию имеющихся в ОУ ресурсов и условий для организации внеурочной деятельности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Определите  приоритетные задачи организации внеурочной деятельности в ОУ на основе социального заказа.</a:t>
            </a:r>
          </a:p>
          <a:p>
            <a:pPr lvl="0" algn="just"/>
            <a:r>
              <a:rPr lang="ru-RU" dirty="0" smtClean="0"/>
              <a:t>Обоснуйте  степень </a:t>
            </a:r>
            <a:r>
              <a:rPr lang="ru-RU" dirty="0" err="1" smtClean="0"/>
              <a:t>представленности</a:t>
            </a:r>
            <a:r>
              <a:rPr lang="ru-RU" dirty="0" smtClean="0"/>
              <a:t>  во внеурочной деятельности ОУ каждого из пяти направлений:</a:t>
            </a:r>
          </a:p>
          <a:p>
            <a:pPr lvl="0"/>
            <a:r>
              <a:rPr lang="ru-RU" dirty="0" smtClean="0"/>
              <a:t>спортивно-оздоровительного;</a:t>
            </a:r>
          </a:p>
          <a:p>
            <a:pPr lvl="0"/>
            <a:r>
              <a:rPr lang="ru-RU" dirty="0" smtClean="0"/>
              <a:t>духовно-нравственного;</a:t>
            </a:r>
          </a:p>
          <a:p>
            <a:pPr lvl="0"/>
            <a:r>
              <a:rPr lang="ru-RU" dirty="0" smtClean="0"/>
              <a:t>социального;</a:t>
            </a:r>
          </a:p>
          <a:p>
            <a:pPr lvl="0"/>
            <a:r>
              <a:rPr lang="ru-RU" dirty="0" err="1" smtClean="0"/>
              <a:t>общеинтеллектуального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общекультурного.</a:t>
            </a:r>
          </a:p>
          <a:p>
            <a:pPr lvl="0"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ru-RU" dirty="0" smtClean="0"/>
              <a:t>Опираясь на базовую организационную модель внеурочной </a:t>
            </a:r>
            <a:r>
              <a:rPr lang="ru-RU" dirty="0" smtClean="0"/>
              <a:t>деятельности, определите </a:t>
            </a:r>
            <a:r>
              <a:rPr lang="ru-RU" dirty="0" smtClean="0"/>
              <a:t>тип организационной модели внеурочной деятельности вашего ОУ (описание моделей внеурочной деятельности представлено </a:t>
            </a:r>
            <a:r>
              <a:rPr lang="ru-RU" b="1" dirty="0" smtClean="0"/>
              <a:t>в приложении 1</a:t>
            </a:r>
            <a:r>
              <a:rPr lang="ru-RU" b="1" dirty="0" smtClean="0"/>
              <a:t>).</a:t>
            </a:r>
          </a:p>
          <a:p>
            <a:pPr algn="just"/>
            <a:r>
              <a:rPr lang="ru-RU" dirty="0" smtClean="0"/>
              <a:t>Заполните матрицу выбора модели внеурочной деятельности в </a:t>
            </a:r>
            <a:r>
              <a:rPr lang="ru-RU" dirty="0" smtClean="0"/>
              <a:t>ОО. Шаблон </a:t>
            </a:r>
            <a:r>
              <a:rPr lang="ru-RU" dirty="0" smtClean="0"/>
              <a:t>матрицы представлен </a:t>
            </a:r>
            <a:r>
              <a:rPr lang="ru-RU" b="1" dirty="0" smtClean="0"/>
              <a:t>в приложении </a:t>
            </a:r>
            <a:r>
              <a:rPr lang="ru-RU" b="1" dirty="0" smtClean="0"/>
              <a:t>2</a:t>
            </a:r>
            <a:r>
              <a:rPr lang="ru-RU" b="1" dirty="0" smtClean="0"/>
              <a:t>.</a:t>
            </a:r>
            <a:endParaRPr lang="ru-RU" dirty="0" smtClean="0"/>
          </a:p>
          <a:p>
            <a:pPr lvl="0" algn="just"/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Проанализируйте заполненную матрицу. Если в ней преимущественно заполнены:</a:t>
            </a:r>
          </a:p>
          <a:p>
            <a:pPr algn="just"/>
            <a:r>
              <a:rPr lang="ru-RU" dirty="0" smtClean="0"/>
              <a:t>- 1 </a:t>
            </a:r>
            <a:r>
              <a:rPr lang="ru-RU" dirty="0" smtClean="0"/>
              <a:t>и </a:t>
            </a:r>
            <a:r>
              <a:rPr lang="ru-RU" dirty="0" smtClean="0"/>
              <a:t>2 </a:t>
            </a:r>
            <a:r>
              <a:rPr lang="ru-RU" dirty="0" smtClean="0"/>
              <a:t>графы - </a:t>
            </a:r>
            <a:r>
              <a:rPr lang="ru-RU" i="1" dirty="0" smtClean="0"/>
              <a:t>это </a:t>
            </a:r>
            <a:r>
              <a:rPr lang="ru-RU" b="1" i="1" dirty="0" smtClean="0"/>
              <a:t>модель дополнительного образования</a:t>
            </a:r>
            <a:r>
              <a:rPr lang="ru-RU" b="1" dirty="0" smtClean="0"/>
              <a:t>;</a:t>
            </a:r>
            <a:endParaRPr lang="ru-RU" dirty="0" smtClean="0"/>
          </a:p>
          <a:p>
            <a:r>
              <a:rPr lang="ru-RU" b="1" dirty="0" smtClean="0"/>
              <a:t>- </a:t>
            </a:r>
            <a:r>
              <a:rPr lang="ru-RU" dirty="0" smtClean="0"/>
              <a:t>3 </a:t>
            </a:r>
            <a:r>
              <a:rPr lang="ru-RU" dirty="0" smtClean="0"/>
              <a:t>графа        - </a:t>
            </a:r>
            <a:r>
              <a:rPr lang="ru-RU" i="1" dirty="0" smtClean="0"/>
              <a:t>это </a:t>
            </a:r>
            <a:r>
              <a:rPr lang="ru-RU" b="1" i="1" dirty="0" smtClean="0"/>
              <a:t> модель </a:t>
            </a:r>
            <a:r>
              <a:rPr lang="ru-RU" b="1" i="1" dirty="0" smtClean="0"/>
              <a:t> «школы </a:t>
            </a:r>
            <a:r>
              <a:rPr lang="ru-RU" b="1" i="1" dirty="0" smtClean="0"/>
              <a:t>полного дня»;</a:t>
            </a:r>
            <a:endParaRPr lang="ru-RU" dirty="0" smtClean="0"/>
          </a:p>
          <a:p>
            <a:r>
              <a:rPr lang="ru-RU" b="1" dirty="0" smtClean="0"/>
              <a:t>- </a:t>
            </a:r>
            <a:r>
              <a:rPr lang="ru-RU" dirty="0" smtClean="0"/>
              <a:t>4 </a:t>
            </a:r>
            <a:r>
              <a:rPr lang="ru-RU" dirty="0" smtClean="0"/>
              <a:t>и </a:t>
            </a:r>
            <a:r>
              <a:rPr lang="ru-RU" dirty="0" smtClean="0"/>
              <a:t>5 графы </a:t>
            </a:r>
            <a:r>
              <a:rPr lang="ru-RU" dirty="0" smtClean="0"/>
              <a:t>– </a:t>
            </a:r>
            <a:r>
              <a:rPr lang="ru-RU" i="1" dirty="0" smtClean="0"/>
              <a:t>это </a:t>
            </a:r>
            <a:r>
              <a:rPr lang="ru-RU" b="1" i="1" dirty="0" smtClean="0"/>
              <a:t>оптимизационная модель</a:t>
            </a:r>
            <a:r>
              <a:rPr lang="ru-RU" i="1" dirty="0" smtClean="0"/>
              <a:t>;</a:t>
            </a:r>
            <a:endParaRPr lang="ru-RU" dirty="0" smtClean="0"/>
          </a:p>
          <a:p>
            <a:r>
              <a:rPr lang="ru-RU" i="1" dirty="0" smtClean="0"/>
              <a:t>- </a:t>
            </a:r>
            <a:r>
              <a:rPr lang="ru-RU" dirty="0" smtClean="0"/>
              <a:t>6 </a:t>
            </a:r>
            <a:r>
              <a:rPr lang="ru-RU" dirty="0" smtClean="0"/>
              <a:t>графа        - </a:t>
            </a:r>
            <a:r>
              <a:rPr lang="ru-RU" i="1" dirty="0" smtClean="0"/>
              <a:t>это </a:t>
            </a:r>
            <a:r>
              <a:rPr lang="ru-RU" b="1" i="1" dirty="0" err="1" smtClean="0"/>
              <a:t>инновационно-образовательная</a:t>
            </a:r>
            <a:r>
              <a:rPr lang="ru-RU" b="1" i="1" dirty="0" smtClean="0"/>
              <a:t> модель.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Определите  потребность в корректировке или разработке в </a:t>
            </a:r>
            <a:r>
              <a:rPr lang="ru-RU" dirty="0" smtClean="0"/>
              <a:t>ОО </a:t>
            </a:r>
            <a:r>
              <a:rPr lang="ru-RU" dirty="0" smtClean="0"/>
              <a:t>дополнительных локальных актов.</a:t>
            </a:r>
          </a:p>
          <a:p>
            <a:r>
              <a:rPr lang="ru-RU" dirty="0" smtClean="0"/>
              <a:t>Определите и обоснуйте источники финансирования </a:t>
            </a:r>
            <a:r>
              <a:rPr lang="ru-RU" dirty="0" smtClean="0"/>
              <a:t>внеурочной </a:t>
            </a:r>
            <a:r>
              <a:rPr lang="ru-RU" dirty="0" smtClean="0"/>
              <a:t>деятельности 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Определите и согласуйте возможные варианты сотрудничества с потенциальными партнерами (учреждения культуры и спорта, учреждения дополнительного образования детей и др.).</a:t>
            </a:r>
          </a:p>
          <a:p>
            <a:r>
              <a:rPr lang="ru-RU" dirty="0" smtClean="0"/>
              <a:t>Составьте реестр учебно-методического обеспечения внеурочной </a:t>
            </a:r>
            <a:r>
              <a:rPr lang="ru-RU" dirty="0" smtClean="0"/>
              <a:t>деятельности, определите </a:t>
            </a:r>
            <a:r>
              <a:rPr lang="ru-RU" dirty="0" smtClean="0"/>
              <a:t>и запланируйте перспективы его пополнения.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728356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dirty="0" smtClean="0"/>
              <a:t>На основании созданной модели и нормативного обеспечения </a:t>
            </a:r>
            <a:r>
              <a:rPr lang="ru-RU" b="1" dirty="0" smtClean="0"/>
              <a:t>составьте план внеурочной деятельности на учебный год.</a:t>
            </a:r>
            <a:endParaRPr lang="ru-RU" dirty="0" smtClean="0"/>
          </a:p>
          <a:p>
            <a:pPr lvl="0" algn="just"/>
            <a:r>
              <a:rPr lang="ru-RU" dirty="0" smtClean="0"/>
              <a:t>Проведите тарификацию </a:t>
            </a:r>
            <a:r>
              <a:rPr lang="ru-RU" dirty="0" smtClean="0"/>
              <a:t>педагогов.</a:t>
            </a:r>
          </a:p>
          <a:p>
            <a:pPr algn="just"/>
            <a:r>
              <a:rPr lang="ru-RU" dirty="0" smtClean="0"/>
              <a:t>Для начисления стимулирующих выплат предусмотрите показатели и критерии, учитывающие качество и результативность внеурочной деятельности.</a:t>
            </a:r>
          </a:p>
          <a:p>
            <a:pPr lvl="0" algn="just"/>
            <a:r>
              <a:rPr lang="ru-RU" dirty="0" smtClean="0"/>
              <a:t>Внесите в план внутришкольного контроля ОУ коррективы, связанные с организацией внеурочной деятельности.</a:t>
            </a:r>
          </a:p>
          <a:p>
            <a:pPr lvl="0" algn="just"/>
            <a:r>
              <a:rPr lang="ru-RU" dirty="0" smtClean="0"/>
              <a:t>При разработке режима работы </a:t>
            </a:r>
            <a:r>
              <a:rPr lang="ru-RU" dirty="0" smtClean="0"/>
              <a:t>ОО </a:t>
            </a:r>
            <a:r>
              <a:rPr lang="ru-RU" dirty="0" smtClean="0"/>
              <a:t>учтите особенности созданной модели внеурочной деятельности.</a:t>
            </a:r>
          </a:p>
          <a:p>
            <a:pPr lvl="0"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609600" y="-152400"/>
            <a:ext cx="8305800" cy="7353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defTabSz="912813">
              <a:spcBef>
                <a:spcPts val="500"/>
              </a:spcBef>
              <a:buClr>
                <a:srgbClr val="CCCCFF"/>
              </a:buClr>
              <a:buFont typeface="Wingdings" pitchFamily="2" charset="2"/>
              <a:buChar char="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1313" indent="-341313" algn="ctr" defTabSz="912813">
              <a:spcBef>
                <a:spcPts val="500"/>
              </a:spcBef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 </a:t>
            </a:r>
            <a:r>
              <a:rPr lang="ru-RU" sz="2800" b="1" dirty="0"/>
              <a:t>Структура основной образовательной программы основного общего образования </a:t>
            </a:r>
            <a:endParaRPr lang="ru-RU" sz="2800" b="1" dirty="0" smtClean="0"/>
          </a:p>
          <a:p>
            <a:pPr marL="341313" indent="-341313" algn="just" defTabSz="912813">
              <a:spcBef>
                <a:spcPts val="500"/>
              </a:spcBef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ru-RU" sz="2800" dirty="0" smtClean="0"/>
              <a:t>должна </a:t>
            </a:r>
            <a:r>
              <a:rPr lang="ru-RU" sz="2800" dirty="0"/>
              <a:t>содержать три раздела:</a:t>
            </a:r>
            <a:r>
              <a:rPr lang="ru-RU" sz="2800" b="1" dirty="0"/>
              <a:t> </a:t>
            </a:r>
            <a:r>
              <a:rPr lang="ru-RU" sz="2800" b="1" dirty="0" smtClean="0"/>
              <a:t>целевой</a:t>
            </a:r>
            <a:r>
              <a:rPr lang="ru-RU" sz="2800" b="1" dirty="0"/>
              <a:t>, содержательный и организационный</a:t>
            </a:r>
            <a:r>
              <a:rPr lang="ru-RU" sz="2800" b="1" dirty="0" smtClean="0"/>
              <a:t>.</a:t>
            </a:r>
          </a:p>
          <a:p>
            <a:pPr marL="341313" indent="-341313" algn="ctr" defTabSz="912813">
              <a:spcBef>
                <a:spcPts val="500"/>
              </a:spcBef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ru-RU" sz="2800" b="1" dirty="0" smtClean="0"/>
          </a:p>
          <a:p>
            <a:pPr marL="341313" indent="-341313" algn="ctr" defTabSz="912813">
              <a:spcBef>
                <a:spcPts val="500"/>
              </a:spcBef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ru-RU" sz="2800" b="1" dirty="0" smtClean="0"/>
              <a:t> </a:t>
            </a:r>
            <a:endParaRPr lang="ru-RU" sz="2800" b="1" dirty="0"/>
          </a:p>
          <a:p>
            <a:pPr marL="341313" indent="-341313" defTabSz="912813">
              <a:spcBef>
                <a:spcPts val="500"/>
              </a:spcBef>
              <a:buClr>
                <a:srgbClr val="CCCCFF"/>
              </a:buClr>
              <a:buFont typeface="Wingdings" pitchFamily="2" charset="2"/>
              <a:buNone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ru-RU" sz="2800" b="1" dirty="0">
              <a:solidFill>
                <a:srgbClr val="800080"/>
              </a:solidFill>
            </a:endParaRPr>
          </a:p>
          <a:p>
            <a:pPr marL="341313" indent="-341313" defTabSz="912813">
              <a:spcBef>
                <a:spcPts val="500"/>
              </a:spcBef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ru-RU" sz="2000" b="1" dirty="0">
              <a:solidFill>
                <a:srgbClr val="80008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413338"/>
            <a:ext cx="81439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28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b="1" dirty="0" smtClean="0"/>
              <a:t>Содержательный раздел </a:t>
            </a:r>
          </a:p>
          <a:p>
            <a:pPr algn="just" defTabSz="9128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dirty="0" smtClean="0">
                <a:solidFill>
                  <a:srgbClr val="000000"/>
                </a:solidFill>
              </a:rPr>
              <a:t>Должен </a:t>
            </a:r>
            <a:r>
              <a:rPr lang="ru-RU" sz="2800" dirty="0" smtClean="0">
                <a:solidFill>
                  <a:srgbClr val="000000"/>
                </a:solidFill>
              </a:rPr>
              <a:t>определять общее содержание ООО и включать образовательные программы, ориентированные на достижение личностных, предметных и </a:t>
            </a:r>
            <a:r>
              <a:rPr lang="ru-RU" sz="2800" dirty="0" err="1" smtClean="0">
                <a:solidFill>
                  <a:srgbClr val="000000"/>
                </a:solidFill>
              </a:rPr>
              <a:t>метапредметных</a:t>
            </a:r>
            <a:r>
              <a:rPr lang="ru-RU" sz="2800" dirty="0" smtClean="0">
                <a:solidFill>
                  <a:srgbClr val="000000"/>
                </a:solidFill>
              </a:rPr>
              <a:t> результатов: </a:t>
            </a:r>
            <a:endParaRPr lang="ru-RU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03187"/>
          </a:xfrm>
        </p:spPr>
        <p:txBody>
          <a:bodyPr>
            <a:normAutofit fontScale="90000"/>
          </a:bodyPr>
          <a:lstStyle/>
          <a:p>
            <a:pPr defTabSz="912813"/>
            <a:r>
              <a:rPr lang="ru-RU" smtClean="0"/>
              <a:t>.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228600"/>
            <a:ext cx="8077200" cy="6477000"/>
          </a:xfrm>
        </p:spPr>
        <p:txBody>
          <a:bodyPr>
            <a:normAutofit/>
          </a:bodyPr>
          <a:lstStyle/>
          <a:p>
            <a:pPr algn="just" defTabSz="912813">
              <a:spcAft>
                <a:spcPts val="600"/>
              </a:spcAft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sz="3200" dirty="0" smtClean="0">
                <a:solidFill>
                  <a:srgbClr val="000000"/>
                </a:solidFill>
                <a:cs typeface="Arial" charset="0"/>
              </a:rPr>
              <a:t>программу формирования универсальных учебных </a:t>
            </a:r>
            <a:r>
              <a:rPr lang="ru-RU" sz="3200" dirty="0" smtClean="0">
                <a:solidFill>
                  <a:srgbClr val="000000"/>
                </a:solidFill>
                <a:cs typeface="Arial" charset="0"/>
              </a:rPr>
              <a:t>действий;</a:t>
            </a:r>
            <a:endParaRPr lang="ru-RU" sz="3200" dirty="0" smtClean="0">
              <a:solidFill>
                <a:srgbClr val="000000"/>
              </a:solidFill>
              <a:cs typeface="Arial" charset="0"/>
            </a:endParaRPr>
          </a:p>
          <a:p>
            <a:pPr algn="just" defTabSz="912813">
              <a:spcAft>
                <a:spcPts val="600"/>
              </a:spcAft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sz="3200" dirty="0" smtClean="0">
                <a:solidFill>
                  <a:srgbClr val="000000"/>
                </a:solidFill>
                <a:cs typeface="Arial" charset="0"/>
              </a:rPr>
              <a:t>программы отдельных учебных предметов, </a:t>
            </a:r>
            <a:r>
              <a:rPr lang="ru-RU" sz="3200" u="sng" dirty="0" smtClean="0">
                <a:solidFill>
                  <a:srgbClr val="FF0000"/>
                </a:solidFill>
                <a:cs typeface="Arial" charset="0"/>
              </a:rPr>
              <a:t>курсов</a:t>
            </a:r>
            <a:r>
              <a:rPr lang="ru-RU" sz="3200" dirty="0" smtClean="0">
                <a:solidFill>
                  <a:srgbClr val="000000"/>
                </a:solidFill>
                <a:cs typeface="Arial" charset="0"/>
              </a:rPr>
              <a:t>,</a:t>
            </a:r>
            <a:endParaRPr lang="ru-RU" sz="3200" dirty="0" smtClean="0">
              <a:solidFill>
                <a:srgbClr val="000000"/>
              </a:solidFill>
              <a:cs typeface="Arial" charset="0"/>
            </a:endParaRPr>
          </a:p>
          <a:p>
            <a:pPr algn="just" defTabSz="912813">
              <a:spcAft>
                <a:spcPts val="600"/>
              </a:spcAft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sz="3200" dirty="0" smtClean="0">
                <a:solidFill>
                  <a:srgbClr val="000000"/>
                </a:solidFill>
                <a:cs typeface="Arial" charset="0"/>
              </a:rPr>
              <a:t>программу воспитания и социализации обучающихся на ступени </a:t>
            </a:r>
            <a:r>
              <a:rPr lang="ru-RU" sz="3200" dirty="0" smtClean="0">
                <a:solidFill>
                  <a:srgbClr val="000000"/>
                </a:solidFill>
                <a:cs typeface="Arial" charset="0"/>
              </a:rPr>
              <a:t>ООО; </a:t>
            </a:r>
            <a:endParaRPr lang="ru-RU" sz="3200" dirty="0" smtClean="0">
              <a:solidFill>
                <a:srgbClr val="000000"/>
              </a:solidFill>
              <a:cs typeface="Arial" charset="0"/>
            </a:endParaRPr>
          </a:p>
          <a:p>
            <a:pPr algn="just" defTabSz="912813">
              <a:spcAft>
                <a:spcPts val="600"/>
              </a:spcAft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sz="3200" dirty="0" smtClean="0">
                <a:solidFill>
                  <a:srgbClr val="000000"/>
                </a:solidFill>
                <a:cs typeface="Arial" charset="0"/>
              </a:rPr>
              <a:t>программу коррекционной работы.</a:t>
            </a:r>
            <a:endParaRPr lang="ru-RU" sz="32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154237"/>
          </a:xfrm>
        </p:spPr>
        <p:txBody>
          <a:bodyPr/>
          <a:lstStyle/>
          <a:p>
            <a:r>
              <a:rPr lang="ru-RU" dirty="0" smtClean="0"/>
              <a:t>Как оформляется рабочая программа по </a:t>
            </a:r>
            <a:r>
              <a:rPr lang="ru-RU" dirty="0" smtClean="0"/>
              <a:t>ВНД</a:t>
            </a:r>
            <a:r>
              <a:rPr lang="ru-RU" dirty="0" smtClean="0"/>
              <a:t>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14625"/>
            <a:ext cx="8229600" cy="341153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Так, </a:t>
            </a:r>
            <a:r>
              <a:rPr lang="ru-RU" dirty="0" smtClean="0"/>
              <a:t>как прописано во ФГОС</a:t>
            </a:r>
            <a:r>
              <a:rPr lang="en-US" dirty="0" smtClean="0"/>
              <a:t>  </a:t>
            </a:r>
            <a:r>
              <a:rPr lang="ru-RU" dirty="0" smtClean="0"/>
              <a:t>и  в  соответствии  с  Положением  ОУ  о  рабочей  программе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2484438" y="228600"/>
            <a:ext cx="6659562" cy="990600"/>
          </a:xfrm>
        </p:spPr>
        <p:txBody>
          <a:bodyPr/>
          <a:lstStyle/>
          <a:p>
            <a:pPr algn="ctr" eaLnBrk="1" hangingPunct="1"/>
            <a:r>
              <a:rPr lang="ru-RU" smtClean="0">
                <a:latin typeface="Optima Cyr"/>
              </a:rPr>
              <a:t>  </a:t>
            </a:r>
            <a:r>
              <a:rPr lang="ru-RU" sz="2800" b="1" smtClean="0">
                <a:latin typeface="Optima Cyr"/>
              </a:rPr>
              <a:t>Последние изменения ФГОС НОО 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2133600"/>
            <a:ext cx="8153400" cy="3816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Приказ Минобрнауки России от 31.12.2015 N 1576</a:t>
            </a:r>
            <a:br>
              <a:rPr lang="ru-RU" smtClean="0"/>
            </a:br>
            <a:r>
              <a:rPr lang="ru-RU" smtClean="0"/>
              <a:t>"О внесении изменений в федеральный государственный образовательный стандарт начального общего образования, утвержденный приказом Министерства образования и науки Российской Федерации от 6 октября 2009 г. N 373"</a:t>
            </a:r>
            <a:br>
              <a:rPr lang="ru-RU" smtClean="0"/>
            </a:br>
            <a:r>
              <a:rPr lang="ru-RU" smtClean="0"/>
              <a:t>(Зарегистрировано в Минюсте России 02.02.2016 N 40936)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Классификация </a:t>
            </a:r>
            <a:r>
              <a:rPr lang="ru-RU" dirty="0" smtClean="0"/>
              <a:t>организационных моделей внеурочной деятельности представлена в Письме Министерства образования и науки Российской Федерации от 12 мая 2011 г. № 03-296 «Об организации внеурочной деятельности при введении Федерального государственного образовательного стандарта общего образования</a:t>
            </a:r>
            <a:r>
              <a:rPr lang="ru-RU" dirty="0" smtClean="0"/>
              <a:t>». Модели могут </a:t>
            </a:r>
            <a:r>
              <a:rPr lang="ru-RU" dirty="0" smtClean="0"/>
              <a:t>быть использованы для конкретизации содержания модели, </a:t>
            </a:r>
            <a:r>
              <a:rPr lang="ru-RU" dirty="0" smtClean="0"/>
              <a:t>выбранной общеобразовательным  учреждением </a:t>
            </a:r>
            <a:r>
              <a:rPr lang="ru-RU" dirty="0" smtClean="0"/>
              <a:t>в соответствии с условиями организации образовательного процесса, согласно целям внеурочной деятельности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2484438" y="228600"/>
            <a:ext cx="6659562" cy="990600"/>
          </a:xfrm>
        </p:spPr>
        <p:txBody>
          <a:bodyPr/>
          <a:lstStyle/>
          <a:p>
            <a:pPr algn="ctr" eaLnBrk="1" hangingPunct="1"/>
            <a:r>
              <a:rPr lang="ru-RU" smtClean="0">
                <a:latin typeface="Optima Cyr"/>
              </a:rPr>
              <a:t>  </a:t>
            </a:r>
            <a:r>
              <a:rPr lang="ru-RU" sz="2800" b="1" smtClean="0">
                <a:latin typeface="Optima Cyr"/>
              </a:rPr>
              <a:t>Последние изменения ФГОС ООО 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2133600"/>
            <a:ext cx="8370887" cy="4248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Приказ Минобрнауки России от 31.12.2015 N 1577</a:t>
            </a:r>
            <a:br>
              <a:rPr lang="ru-RU" smtClean="0"/>
            </a:br>
            <a:r>
              <a:rPr lang="ru-RU" smtClean="0"/>
              <a:t>"О внесении изменений в федеральный государственный образовательный стандарт основного общего образования, утвержденный приказом Министерства образования и науки Российской Федерации от 17 декабря 2010 г. N 1897"</a:t>
            </a:r>
            <a:br>
              <a:rPr lang="ru-RU" smtClean="0"/>
            </a:br>
            <a:r>
              <a:rPr lang="ru-RU" smtClean="0"/>
              <a:t>(Зарегистрировано в Минюсте России 02.02.2016 N 40937)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2484438" y="228600"/>
            <a:ext cx="6659562" cy="990600"/>
          </a:xfrm>
        </p:spPr>
        <p:txBody>
          <a:bodyPr/>
          <a:lstStyle/>
          <a:p>
            <a:pPr algn="ctr" eaLnBrk="1" hangingPunct="1"/>
            <a:r>
              <a:rPr lang="ru-RU" smtClean="0">
                <a:latin typeface="Optima Cyr"/>
              </a:rPr>
              <a:t>  </a:t>
            </a:r>
            <a:r>
              <a:rPr lang="ru-RU" sz="2800" b="1" smtClean="0">
                <a:latin typeface="Optima Cyr"/>
              </a:rPr>
              <a:t>Последние изменения ФГОС ООО 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1268413"/>
            <a:ext cx="8642350" cy="5473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 dirty="0" smtClean="0"/>
              <a:t>Рабочие программы учебных предметов, курсов должны содержать: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/>
              <a:t>1) планируемые результаты освоения учебного предмета, курса;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/>
              <a:t>2) содержание учебного предмета, курса;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/>
              <a:t>3) тематическое планирование с указанием количества часов, отводимых на освоение каждой темы.</a:t>
            </a:r>
          </a:p>
          <a:p>
            <a:pPr>
              <a:buFont typeface="Wingdings" pitchFamily="2" charset="2"/>
              <a:buNone/>
            </a:pPr>
            <a:r>
              <a:rPr lang="ru-RU" sz="2400" b="1" dirty="0" smtClean="0"/>
              <a:t>Рабочие программы курсов внеурочной деятельности должны содержать: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/>
              <a:t>1) результаты освоения курса внеурочной деятельности;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/>
              <a:t>2) содержание курса внеурочной деятельности с указанием форм организации и видов деятельности;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/>
              <a:t>3) тематическое планирование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stand_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8063" y="0"/>
            <a:ext cx="30559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38" name="Group 26"/>
          <p:cNvGraphicFramePr>
            <a:graphicFrameLocks noGrp="1"/>
          </p:cNvGraphicFramePr>
          <p:nvPr>
            <p:ph type="tbl" idx="4294967295"/>
          </p:nvPr>
        </p:nvGraphicFramePr>
        <p:xfrm>
          <a:off x="0" y="914400"/>
          <a:ext cx="9144000" cy="6007101"/>
        </p:xfrm>
        <a:graphic>
          <a:graphicData uri="http://schemas.openxmlformats.org/drawingml/2006/table">
            <a:tbl>
              <a:tblPr/>
              <a:tblGrid>
                <a:gridCol w="4356100"/>
                <a:gridCol w="4787900"/>
              </a:tblGrid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38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Спортивно-оздоровительное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lang="ru-RU" sz="2400" dirty="0" smtClean="0">
                          <a:latin typeface="Times New Roman" pitchFamily="18" charset="0"/>
                        </a:rPr>
                        <a:t>Общекультурное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lang="ru-RU" sz="2400" dirty="0" err="1" smtClean="0">
                          <a:latin typeface="Times New Roman" pitchFamily="18" charset="0"/>
                        </a:rPr>
                        <a:t>Общеинтеллектуальное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</a:rPr>
                        <a:t>Духовно-нравственное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lang="ru-RU" sz="2400" dirty="0" smtClean="0">
                          <a:latin typeface="Times New Roman" pitchFamily="18" charset="0"/>
                        </a:rPr>
                        <a:t>Социальное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Спортивно-оздоровительная деятельность;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Туристско-краеведческая деятельность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Художественное творчество;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Игровая;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Досугово-развлекательная  (досуговое общение)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Познавательная;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Проблемно-ценностное общение;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Социальное творчество (социально преобразующая добровольческая деятельность);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Техническое творчество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Трудовая (производственная) деятельность;</a:t>
                      </a: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Char char="Ø"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484438" y="228600"/>
            <a:ext cx="6659562" cy="990600"/>
          </a:xfrm>
        </p:spPr>
        <p:txBody>
          <a:bodyPr/>
          <a:lstStyle/>
          <a:p>
            <a:pPr algn="ctr" eaLnBrk="1" hangingPunct="1"/>
            <a:r>
              <a:rPr lang="ru-RU" smtClean="0">
                <a:latin typeface="Optima Cyr"/>
              </a:rPr>
              <a:t>  </a:t>
            </a:r>
            <a:r>
              <a:rPr lang="ru-RU" sz="2800" b="1" smtClean="0">
                <a:latin typeface="Optima Cyr"/>
              </a:rPr>
              <a:t>Последние изменения ФГОС ООО 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1268413"/>
            <a:ext cx="8370887" cy="51133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 smtClean="0"/>
              <a:t>10</a:t>
            </a:r>
            <a:r>
              <a:rPr lang="ru-RU" sz="2400" smtClean="0"/>
              <a:t>. Пункт 18.2.2 изложить в следующей редакции: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"18.2.2. Рабочие программы учебных предметов, курсов, в том числе внеурочной деятельности, должны обеспечивать достижение планируемых результатов освоения основной образовательной программы основного общего образования.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Рабочие программы учебных предметов, курсов, </a:t>
            </a:r>
            <a:r>
              <a:rPr lang="ru-RU" sz="2400" b="1" smtClean="0"/>
              <a:t>в том числе внеурочной деятельности,</a:t>
            </a:r>
            <a:r>
              <a:rPr lang="ru-RU" sz="2400" smtClean="0"/>
              <a:t> разрабатываются на основе требований к результатам освоения основной образовательной программы основного общего образования с учетом программ, включенных в ее структуру.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627313" y="228600"/>
            <a:ext cx="6516687" cy="990600"/>
          </a:xfrm>
        </p:spPr>
        <p:txBody>
          <a:bodyPr/>
          <a:lstStyle/>
          <a:p>
            <a:pPr eaLnBrk="1" hangingPunct="1"/>
            <a:r>
              <a:rPr lang="ru-RU" smtClean="0">
                <a:latin typeface="Optima Cyr"/>
              </a:rPr>
              <a:t> Согласование позиций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2133600"/>
            <a:ext cx="8153400" cy="3816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20 февраля 2016 г. состоялась  консультация  с начальником отдела государственной аккредитации министерства образования Красноярского края  Гребенцовой Г.В.  и главным специалистом этого отдела Конжевой Т. Н.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627313" y="228600"/>
            <a:ext cx="6516687" cy="990600"/>
          </a:xfrm>
        </p:spPr>
        <p:txBody>
          <a:bodyPr/>
          <a:lstStyle/>
          <a:p>
            <a:pPr eaLnBrk="1" hangingPunct="1"/>
            <a:r>
              <a:rPr lang="ru-RU" smtClean="0">
                <a:latin typeface="Optima Cyr"/>
              </a:rPr>
              <a:t> Вопросы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1773238"/>
            <a:ext cx="8569325" cy="4824412"/>
          </a:xfrm>
        </p:spPr>
        <p:txBody>
          <a:bodyPr/>
          <a:lstStyle/>
          <a:p>
            <a:r>
              <a:rPr lang="ru-RU" smtClean="0"/>
              <a:t>Установлен ли обязательный минимум часов ВНД на одного обучающегося?</a:t>
            </a:r>
            <a:r>
              <a:rPr lang="ru-RU" sz="3200" i="1" smtClean="0">
                <a:solidFill>
                  <a:srgbClr val="FF0000"/>
                </a:solidFill>
              </a:rPr>
              <a:t> Нет</a:t>
            </a:r>
          </a:p>
          <a:p>
            <a:r>
              <a:rPr lang="ru-RU" smtClean="0"/>
              <a:t>Возможен ли выбор родителями обучающегося одного (не всех) направлений  ВНД, представленной  в ООП на пять лет обучения?</a:t>
            </a:r>
          </a:p>
          <a:p>
            <a:pPr>
              <a:buFont typeface="Wingdings" pitchFamily="2" charset="2"/>
              <a:buNone/>
            </a:pPr>
            <a:r>
              <a:rPr lang="ru-RU" sz="2000" i="1" smtClean="0"/>
              <a:t>Например: выбирают только спортивно-оздоровительное направление (ребенок занимается в спортивной секции) </a:t>
            </a:r>
          </a:p>
          <a:p>
            <a:pPr>
              <a:buFont typeface="Wingdings" pitchFamily="2" charset="2"/>
              <a:buNone/>
            </a:pPr>
            <a:r>
              <a:rPr lang="ru-RU" sz="2000" i="1" smtClean="0">
                <a:solidFill>
                  <a:srgbClr val="FF0000"/>
                </a:solidFill>
              </a:rPr>
              <a:t> Образовательная организация обеспечивает реализацию ООП ООО, включающую 5 направлений ВНД. Учащиеся за период обучения с 5 по 9 класс могут основное количество времени уделять одному из направлений ВНД. При этом они в соответствие с планом ВНДе участвуют в различных  форматах во всех 5 направлениях .</a:t>
            </a:r>
          </a:p>
          <a:p>
            <a:pPr>
              <a:buFont typeface="Wingdings" pitchFamily="2" charset="2"/>
              <a:buNone/>
            </a:pPr>
            <a:endParaRPr lang="ru-RU" i="1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2627313" y="228600"/>
            <a:ext cx="6516687" cy="990600"/>
          </a:xfrm>
        </p:spPr>
        <p:txBody>
          <a:bodyPr/>
          <a:lstStyle/>
          <a:p>
            <a:pPr eaLnBrk="1" hangingPunct="1"/>
            <a:r>
              <a:rPr lang="ru-RU" smtClean="0">
                <a:latin typeface="Optima Cyr"/>
              </a:rPr>
              <a:t> Вопросы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1773238"/>
            <a:ext cx="8569325" cy="4824412"/>
          </a:xfrm>
        </p:spPr>
        <p:txBody>
          <a:bodyPr/>
          <a:lstStyle/>
          <a:p>
            <a:r>
              <a:rPr lang="ru-RU" smtClean="0"/>
              <a:t>Можно ли в план ВНД включать часы ДО, реализуемого за счет часов или ставок школы?</a:t>
            </a:r>
          </a:p>
          <a:p>
            <a:pPr>
              <a:buFont typeface="Wingdings" pitchFamily="2" charset="2"/>
              <a:buNone/>
            </a:pPr>
            <a:r>
              <a:rPr lang="ru-RU" sz="2400" i="1" smtClean="0">
                <a:solidFill>
                  <a:srgbClr val="FF0000"/>
                </a:solidFill>
              </a:rPr>
              <a:t>Возможно при соблюдении условий:</a:t>
            </a:r>
          </a:p>
          <a:p>
            <a:pPr>
              <a:buFont typeface="Wingdings" pitchFamily="2" charset="2"/>
              <a:buNone/>
            </a:pPr>
            <a:r>
              <a:rPr lang="ru-RU" sz="2400" i="1" smtClean="0">
                <a:solidFill>
                  <a:srgbClr val="FF0000"/>
                </a:solidFill>
              </a:rPr>
              <a:t> - в лицензию образовательной организации внесена возможность реализации программ дополнительного образования</a:t>
            </a:r>
          </a:p>
          <a:p>
            <a:pPr>
              <a:buFont typeface="Wingdings" pitchFamily="2" charset="2"/>
              <a:buNone/>
            </a:pPr>
            <a:r>
              <a:rPr lang="ru-RU" sz="2400" i="1" smtClean="0">
                <a:solidFill>
                  <a:srgbClr val="FF0000"/>
                </a:solidFill>
              </a:rPr>
              <a:t>- в образовательной организации действует договор о сотрудничестве с учреждением ДО,  разработан и утвержден локальный акт о взаимозачетах результатов, ОР программах ДО согласованы с ОР ОП ООО школы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627313" y="228600"/>
            <a:ext cx="6516687" cy="990600"/>
          </a:xfrm>
        </p:spPr>
        <p:txBody>
          <a:bodyPr/>
          <a:lstStyle/>
          <a:p>
            <a:pPr eaLnBrk="1" hangingPunct="1"/>
            <a:r>
              <a:rPr lang="ru-RU" smtClean="0">
                <a:latin typeface="Optima Cyr"/>
              </a:rPr>
              <a:t>Вопросы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179388" y="1844675"/>
            <a:ext cx="8964612" cy="5013325"/>
          </a:xfrm>
        </p:spPr>
        <p:txBody>
          <a:bodyPr/>
          <a:lstStyle/>
          <a:p>
            <a:r>
              <a:rPr lang="ru-RU" smtClean="0"/>
              <a:t>Можно ли в плане внеурочной деятельности включать деятельность физкультурно-спортивных клубов (работающих на территории школы)?</a:t>
            </a:r>
          </a:p>
          <a:p>
            <a:pPr>
              <a:buFont typeface="Wingdings" pitchFamily="2" charset="2"/>
              <a:buNone/>
            </a:pPr>
            <a:r>
              <a:rPr lang="ru-RU" sz="2400" i="1" smtClean="0">
                <a:solidFill>
                  <a:srgbClr val="FF0000"/>
                </a:solidFill>
              </a:rPr>
              <a:t>Смотрите ответ по предыдущему вопросу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  <a:p>
            <a:r>
              <a:rPr lang="ru-RU" smtClean="0"/>
              <a:t>Возможно ли формы организации внеурочной деятельности вынести в пояснительную записку?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</a:t>
            </a:r>
            <a:r>
              <a:rPr lang="ru-RU" sz="2400" i="1" smtClean="0">
                <a:solidFill>
                  <a:srgbClr val="FF0000"/>
                </a:solidFill>
              </a:rPr>
              <a:t>Варианты могут быть различные. Требования по наличию пояснительной записки в плану ВНДе нет. </a:t>
            </a:r>
            <a:endParaRPr lang="ru-RU" sz="2400" i="1" smtClean="0"/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627313" y="228600"/>
            <a:ext cx="6516687" cy="990600"/>
          </a:xfrm>
        </p:spPr>
        <p:txBody>
          <a:bodyPr/>
          <a:lstStyle/>
          <a:p>
            <a:pPr eaLnBrk="1" hangingPunct="1"/>
            <a:r>
              <a:rPr lang="ru-RU" smtClean="0">
                <a:latin typeface="Optima Cyr"/>
              </a:rPr>
              <a:t>Вопросы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Можно ли в план ВНД включать воспитательные мероприятия (</a:t>
            </a:r>
            <a:r>
              <a:rPr lang="ru-RU" dirty="0" err="1" smtClean="0"/>
              <a:t>кл.часы</a:t>
            </a:r>
            <a:r>
              <a:rPr lang="ru-RU" dirty="0" smtClean="0"/>
              <a:t>, акции, конференции и др.)?</a:t>
            </a:r>
          </a:p>
          <a:p>
            <a:pPr>
              <a:buFont typeface="Wingdings" pitchFamily="2" charset="2"/>
              <a:buNone/>
            </a:pPr>
            <a:r>
              <a:rPr lang="ru-RU" sz="2400" i="1" dirty="0" smtClean="0">
                <a:solidFill>
                  <a:srgbClr val="FF0000"/>
                </a:solidFill>
              </a:rPr>
              <a:t>Да</a:t>
            </a:r>
          </a:p>
          <a:p>
            <a:r>
              <a:rPr lang="ru-RU" dirty="0" smtClean="0"/>
              <a:t>Можно ли использовать часы вариативной части Учебного плана для наполнения направлений ВНД?</a:t>
            </a:r>
          </a:p>
          <a:p>
            <a:pPr>
              <a:buFont typeface="Wingdings" pitchFamily="2" charset="2"/>
              <a:buNone/>
            </a:pPr>
            <a:r>
              <a:rPr lang="ru-RU" sz="2400" i="1" dirty="0" smtClean="0">
                <a:solidFill>
                  <a:srgbClr val="FF0000"/>
                </a:solidFill>
              </a:rPr>
              <a:t>Нет</a:t>
            </a:r>
          </a:p>
          <a:p>
            <a:r>
              <a:rPr lang="ru-RU" dirty="0" smtClean="0"/>
              <a:t> Возможно ли в перечне форм использовать разные основания классификаций?</a:t>
            </a:r>
          </a:p>
          <a:p>
            <a:pPr>
              <a:buFont typeface="Wingdings" pitchFamily="2" charset="2"/>
              <a:buNone/>
            </a:pPr>
            <a:r>
              <a:rPr lang="ru-RU" sz="2400" i="1" dirty="0" smtClean="0">
                <a:solidFill>
                  <a:srgbClr val="FF0000"/>
                </a:solidFill>
              </a:rPr>
              <a:t>Важно, чтобы руководители и педагоги ОО понимали и могли обосновать используемый вариант классификации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Базовая модель ВНД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Исходя из задач, форм и содержания внеурочной деятельности, для ее реализации в качестве </a:t>
            </a:r>
            <a:r>
              <a:rPr lang="ru-RU" b="1" dirty="0" smtClean="0"/>
              <a:t>базовой</a:t>
            </a:r>
            <a:r>
              <a:rPr lang="ru-RU" dirty="0" smtClean="0"/>
              <a:t> может быть рассмотрена следующая организационная модель.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>
            <a:normAutofit fontScale="90000"/>
          </a:bodyPr>
          <a:lstStyle/>
          <a:p>
            <a:pPr defTabSz="912813"/>
            <a:r>
              <a:rPr lang="ru-RU" sz="2800" b="1" dirty="0" smtClean="0"/>
              <a:t>Базовая организационная модель реализации </a:t>
            </a:r>
            <a:r>
              <a:rPr lang="ru-RU" sz="2800" b="1" dirty="0" smtClean="0"/>
              <a:t>ВНД</a:t>
            </a:r>
            <a:endParaRPr lang="ru-RU" sz="2800" b="1" dirty="0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857232"/>
          <a:ext cx="86106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8153400"/>
              </a:tblGrid>
              <a:tr h="618970">
                <a:tc rowSpan="6"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Н</a:t>
                      </a:r>
                    </a:p>
                    <a:p>
                      <a:r>
                        <a:rPr lang="ru-RU" sz="1600" dirty="0" smtClean="0"/>
                        <a:t>Е</a:t>
                      </a:r>
                    </a:p>
                    <a:p>
                      <a:r>
                        <a:rPr lang="ru-RU" sz="1600" dirty="0" smtClean="0"/>
                        <a:t>У</a:t>
                      </a:r>
                    </a:p>
                    <a:p>
                      <a:r>
                        <a:rPr lang="ru-RU" sz="1600" dirty="0" smtClean="0"/>
                        <a:t>Р</a:t>
                      </a:r>
                    </a:p>
                    <a:p>
                      <a:r>
                        <a:rPr lang="ru-RU" sz="1600" dirty="0" smtClean="0"/>
                        <a:t>О</a:t>
                      </a:r>
                    </a:p>
                    <a:p>
                      <a:r>
                        <a:rPr lang="ru-RU" sz="1600" dirty="0" smtClean="0"/>
                        <a:t>Ч</a:t>
                      </a:r>
                    </a:p>
                    <a:p>
                      <a:r>
                        <a:rPr lang="ru-RU" sz="1600" dirty="0" smtClean="0"/>
                        <a:t>Н</a:t>
                      </a:r>
                    </a:p>
                    <a:p>
                      <a:r>
                        <a:rPr lang="ru-RU" sz="1600" dirty="0" smtClean="0"/>
                        <a:t>А</a:t>
                      </a:r>
                    </a:p>
                    <a:p>
                      <a:r>
                        <a:rPr lang="ru-RU" sz="1600" dirty="0" smtClean="0"/>
                        <a:t>Я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Д</a:t>
                      </a:r>
                    </a:p>
                    <a:p>
                      <a:r>
                        <a:rPr lang="ru-RU" sz="1600" dirty="0" smtClean="0"/>
                        <a:t>Е</a:t>
                      </a:r>
                    </a:p>
                    <a:p>
                      <a:r>
                        <a:rPr lang="ru-RU" sz="1600" dirty="0" smtClean="0"/>
                        <a:t>Я</a:t>
                      </a:r>
                    </a:p>
                    <a:p>
                      <a:r>
                        <a:rPr lang="ru-RU" sz="1600" dirty="0" smtClean="0"/>
                        <a:t>Т</a:t>
                      </a:r>
                    </a:p>
                    <a:p>
                      <a:r>
                        <a:rPr lang="ru-RU" sz="1600" dirty="0" smtClean="0"/>
                        <a:t>Е</a:t>
                      </a:r>
                    </a:p>
                    <a:p>
                      <a:r>
                        <a:rPr lang="ru-RU" sz="1600" dirty="0" smtClean="0"/>
                        <a:t>Л</a:t>
                      </a:r>
                    </a:p>
                    <a:p>
                      <a:r>
                        <a:rPr lang="ru-RU" sz="1600" dirty="0" smtClean="0"/>
                        <a:t>Ь</a:t>
                      </a:r>
                    </a:p>
                    <a:p>
                      <a:r>
                        <a:rPr lang="ru-RU" sz="1600" dirty="0" smtClean="0"/>
                        <a:t>Н</a:t>
                      </a:r>
                    </a:p>
                    <a:p>
                      <a:r>
                        <a:rPr lang="ru-RU" sz="1600" dirty="0" smtClean="0"/>
                        <a:t>О</a:t>
                      </a:r>
                    </a:p>
                    <a:p>
                      <a:r>
                        <a:rPr lang="ru-RU" sz="1600" dirty="0" smtClean="0"/>
                        <a:t>С</a:t>
                      </a:r>
                    </a:p>
                    <a:p>
                      <a:r>
                        <a:rPr lang="ru-RU" sz="1600" dirty="0" smtClean="0"/>
                        <a:t>Т</a:t>
                      </a:r>
                    </a:p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Дополнительное образование </a:t>
                      </a:r>
                      <a:r>
                        <a:rPr lang="ru-RU" b="1" dirty="0" smtClean="0"/>
                        <a:t> самой образовательной организации </a:t>
                      </a:r>
                      <a:r>
                        <a:rPr lang="ru-RU" b="1" i="1" dirty="0" smtClean="0"/>
                        <a:t>(</a:t>
                      </a:r>
                      <a:r>
                        <a:rPr lang="ru-RU" b="1" i="1" dirty="0" err="1" smtClean="0"/>
                        <a:t>внутришкольная</a:t>
                      </a:r>
                      <a:r>
                        <a:rPr lang="ru-RU" b="1" i="1" baseline="0" dirty="0" smtClean="0"/>
                        <a:t> система дополнительного образования</a:t>
                      </a:r>
                      <a:r>
                        <a:rPr lang="ru-RU" b="1" i="1" dirty="0" smtClean="0"/>
                        <a:t>)</a:t>
                      </a:r>
                      <a:endParaRPr lang="ru-RU" b="1" i="1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72867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Дополнительное образование учреждений </a:t>
                      </a:r>
                      <a:r>
                        <a:rPr lang="ru-RU" b="1" dirty="0" smtClean="0"/>
                        <a:t>культуры, спорта и УДОД</a:t>
                      </a:r>
                      <a:endParaRPr lang="ru-RU" b="1" i="1" dirty="0" smtClean="0"/>
                    </a:p>
                  </a:txBody>
                  <a:tcPr/>
                </a:tc>
              </a:tr>
              <a:tr h="61897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Группы продленного дня</a:t>
                      </a:r>
                    </a:p>
                  </a:txBody>
                  <a:tcPr/>
                </a:tc>
              </a:tr>
              <a:tr h="7221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Классное руководство </a:t>
                      </a:r>
                      <a:r>
                        <a:rPr lang="ru-RU" b="1" i="1" dirty="0" smtClean="0"/>
                        <a:t>(деятельность </a:t>
                      </a:r>
                      <a:r>
                        <a:rPr lang="ru-RU" b="1" i="1" dirty="0" err="1" smtClean="0"/>
                        <a:t>кл</a:t>
                      </a:r>
                      <a:r>
                        <a:rPr lang="ru-RU" b="1" i="1" dirty="0" smtClean="0"/>
                        <a:t>/рук.: экскурсии, диспуты, общественно</a:t>
                      </a:r>
                      <a:r>
                        <a:rPr lang="ru-RU" b="1" i="1" baseline="0" dirty="0" smtClean="0"/>
                        <a:t> полезные практики и т.д.)</a:t>
                      </a:r>
                      <a:endParaRPr lang="ru-RU" b="1" i="1" dirty="0" smtClean="0"/>
                    </a:p>
                  </a:txBody>
                  <a:tcPr/>
                </a:tc>
              </a:tr>
              <a:tr h="112169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Инновационная (экспериментальная) деятельность </a:t>
                      </a:r>
                      <a:r>
                        <a:rPr lang="ru-RU" b="1" i="1" dirty="0" smtClean="0"/>
                        <a:t>(</a:t>
                      </a:r>
                      <a:r>
                        <a:rPr lang="ru-RU" b="1" i="1" baseline="0" dirty="0" err="1" smtClean="0"/>
                        <a:t>деятельность</a:t>
                      </a:r>
                      <a:r>
                        <a:rPr lang="ru-RU" b="1" i="1" baseline="0" dirty="0" smtClean="0"/>
                        <a:t> по разработке, апробации и внедрению новых программ, в том </a:t>
                      </a:r>
                      <a:r>
                        <a:rPr lang="ru-RU" b="1" i="1" baseline="0" dirty="0" smtClean="0"/>
                        <a:t>числе учитывающих </a:t>
                      </a:r>
                      <a:r>
                        <a:rPr lang="ru-RU" b="1" i="1" baseline="0" dirty="0" smtClean="0"/>
                        <a:t>региональные особенности)</a:t>
                      </a:r>
                    </a:p>
                  </a:txBody>
                  <a:tcPr/>
                </a:tc>
              </a:tr>
              <a:tr h="94218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Деятельность иных  педагогических работников </a:t>
                      </a:r>
                      <a:r>
                        <a:rPr lang="ru-RU" b="1" i="1" dirty="0" smtClean="0"/>
                        <a:t>(педагога-организатора, социального педагога, </a:t>
                      </a:r>
                      <a:r>
                        <a:rPr lang="ru-RU" b="1" i="1" dirty="0" smtClean="0"/>
                        <a:t>педагога-психолога</a:t>
                      </a:r>
                      <a:r>
                        <a:rPr lang="ru-RU" b="1" i="1" baseline="0" dirty="0" smtClean="0"/>
                        <a:t> и т.д.</a:t>
                      </a:r>
                      <a:r>
                        <a:rPr lang="ru-RU" b="1" i="1" dirty="0" smtClean="0"/>
                        <a:t>)  в соответствии с должностными</a:t>
                      </a:r>
                      <a:r>
                        <a:rPr lang="ru-RU" b="1" i="1" baseline="0" dirty="0" smtClean="0"/>
                        <a:t> обязанностями </a:t>
                      </a:r>
                      <a:endParaRPr lang="ru-RU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defTabSz="912813"/>
            <a:r>
              <a:rPr lang="ru-RU" sz="4000" b="1" smtClean="0"/>
              <a:t>Основные типы организационных моделей ВД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600200"/>
          <a:ext cx="77724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</a:t>
            </a:r>
            <a:r>
              <a:rPr lang="ru-RU" dirty="0" smtClean="0"/>
              <a:t>дополнительного </a:t>
            </a:r>
            <a:r>
              <a:rPr lang="ru-RU" dirty="0" smtClean="0"/>
              <a:t>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Преимущественное использование потенциала внутришкольного дополнительного образования и сотрудничество  с учреждениями дополнительного образования.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8536017" cy="5383228"/>
          </a:xfrm>
        </p:spPr>
        <p:txBody>
          <a:bodyPr/>
          <a:lstStyle/>
          <a:p>
            <a:r>
              <a:rPr lang="ru-RU" sz="2400" i="1" dirty="0" smtClean="0"/>
              <a:t>Условия:</a:t>
            </a:r>
          </a:p>
          <a:p>
            <a:r>
              <a:rPr lang="ru-RU" sz="2400" i="1" dirty="0" smtClean="0"/>
              <a:t>- </a:t>
            </a:r>
            <a:r>
              <a:rPr lang="ru-RU" sz="2400" i="1" dirty="0" smtClean="0"/>
              <a:t>в лицензию образовательной организации </a:t>
            </a:r>
            <a:r>
              <a:rPr lang="ru-RU" sz="2400" i="1" dirty="0" smtClean="0"/>
              <a:t>должна быть внесена </a:t>
            </a:r>
            <a:r>
              <a:rPr lang="ru-RU" sz="2400" i="1" dirty="0" smtClean="0"/>
              <a:t>возможность реализации программ дополнительного </a:t>
            </a:r>
            <a:r>
              <a:rPr lang="ru-RU" sz="2400" i="1" dirty="0" smtClean="0"/>
              <a:t>образования;</a:t>
            </a:r>
            <a:endParaRPr lang="ru-RU" sz="2400" i="1" dirty="0" smtClean="0"/>
          </a:p>
          <a:p>
            <a:pPr>
              <a:buFont typeface="Wingdings" pitchFamily="2" charset="2"/>
              <a:buNone/>
            </a:pPr>
            <a:r>
              <a:rPr lang="ru-RU" sz="2400" i="1" dirty="0" smtClean="0"/>
              <a:t>- в образовательной организации действует договор о сотрудничестве с учреждением ДО,  разработан и утвержден локальный акт о взаимозачетах результатов, ОР программах ДО согласованы с ОР ОП ООО школы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Реализация внеурочной деятельности на основе модели дополнительного образования непосредственно предусмотрена </a:t>
            </a:r>
            <a:r>
              <a:rPr lang="ru-RU" dirty="0" smtClean="0"/>
              <a:t>во ФГОС, </a:t>
            </a:r>
            <a:r>
              <a:rPr lang="ru-RU" dirty="0" smtClean="0"/>
              <a:t>в котором сказано, что образовательное учреждение в рамках соответствующих государственных (муниципальных) заданий, формируемых учредителем, может использовать возможности образовательных учреждений дополнительного образования детей, организаций культуры и спорта.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165</TotalTime>
  <Words>1566</Words>
  <PresentationFormat>Экран (4:3)</PresentationFormat>
  <Paragraphs>190</Paragraphs>
  <Slides>38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Начальная</vt:lpstr>
      <vt:lpstr>Требования стандарта к организации внеурочной деятельности школьников</vt:lpstr>
      <vt:lpstr>Основные типы организационных моделей внеурочной деятельности</vt:lpstr>
      <vt:lpstr>Слайд 3</vt:lpstr>
      <vt:lpstr>Базовая модель ВНД</vt:lpstr>
      <vt:lpstr>Базовая организационная модель реализации ВНД</vt:lpstr>
      <vt:lpstr>Основные типы организационных моделей ВД</vt:lpstr>
      <vt:lpstr>Модель дополнительного образования</vt:lpstr>
      <vt:lpstr>Слайд 8</vt:lpstr>
      <vt:lpstr>Слайд 9</vt:lpstr>
      <vt:lpstr>Слайд 10</vt:lpstr>
      <vt:lpstr>Преимущества модели дополнительного образования</vt:lpstr>
      <vt:lpstr>Модель «школы полного дня»</vt:lpstr>
      <vt:lpstr>Преимущества модели «школы полного дня»</vt:lpstr>
      <vt:lpstr>Оптимизационная модель</vt:lpstr>
      <vt:lpstr>Координирующую роль выполняет, как правило, классный руководитель, который</vt:lpstr>
      <vt:lpstr>Преимущества оптимизационной модели </vt:lpstr>
      <vt:lpstr>Инновационно-образовательная модель: </vt:lpstr>
      <vt:lpstr>Инновационно-образовательная модель </vt:lpstr>
      <vt:lpstr>Преимущества инновационно-образовательной  модели   </vt:lpstr>
      <vt:lpstr>Слайд 20</vt:lpstr>
      <vt:lpstr>Алгоритм конструирования  модели ВНД в ОО </vt:lpstr>
      <vt:lpstr>Слайд 22</vt:lpstr>
      <vt:lpstr>Слайд 23</vt:lpstr>
      <vt:lpstr>Слайд 24</vt:lpstr>
      <vt:lpstr>Слайд 25</vt:lpstr>
      <vt:lpstr>Слайд 26</vt:lpstr>
      <vt:lpstr>.</vt:lpstr>
      <vt:lpstr>Как оформляется рабочая программа по ВНД?</vt:lpstr>
      <vt:lpstr>  Последние изменения ФГОС НОО </vt:lpstr>
      <vt:lpstr>  Последние изменения ФГОС ООО </vt:lpstr>
      <vt:lpstr>  Последние изменения ФГОС ООО </vt:lpstr>
      <vt:lpstr>Слайд 32</vt:lpstr>
      <vt:lpstr>  Последние изменения ФГОС ООО </vt:lpstr>
      <vt:lpstr> Согласование позиций</vt:lpstr>
      <vt:lpstr> Вопросы</vt:lpstr>
      <vt:lpstr> Вопросы</vt:lpstr>
      <vt:lpstr>Вопросы</vt:lpstr>
      <vt:lpstr>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77</cp:revision>
  <dcterms:modified xsi:type="dcterms:W3CDTF">2016-03-17T18:56:32Z</dcterms:modified>
</cp:coreProperties>
</file>