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9" r:id="rId3"/>
    <p:sldId id="321" r:id="rId4"/>
    <p:sldId id="323" r:id="rId5"/>
    <p:sldId id="324" r:id="rId6"/>
    <p:sldId id="322" r:id="rId7"/>
    <p:sldId id="332" r:id="rId8"/>
    <p:sldId id="326" r:id="rId9"/>
    <p:sldId id="310" r:id="rId10"/>
    <p:sldId id="316" r:id="rId11"/>
    <p:sldId id="327" r:id="rId12"/>
    <p:sldId id="330" r:id="rId13"/>
    <p:sldId id="325" r:id="rId14"/>
    <p:sldId id="331" r:id="rId15"/>
    <p:sldId id="333" r:id="rId16"/>
    <p:sldId id="312" r:id="rId17"/>
    <p:sldId id="311" r:id="rId18"/>
    <p:sldId id="328" r:id="rId19"/>
    <p:sldId id="329" r:id="rId20"/>
    <p:sldId id="317" r:id="rId21"/>
    <p:sldId id="318" r:id="rId22"/>
    <p:sldId id="319" r:id="rId23"/>
    <p:sldId id="334" r:id="rId24"/>
    <p:sldId id="335" r:id="rId25"/>
    <p:sldId id="336" r:id="rId26"/>
    <p:sldId id="337" r:id="rId27"/>
    <p:sldId id="338" r:id="rId28"/>
    <p:sldId id="306" r:id="rId29"/>
    <p:sldId id="340" r:id="rId30"/>
    <p:sldId id="339" r:id="rId31"/>
    <p:sldId id="341" r:id="rId32"/>
    <p:sldId id="342" r:id="rId33"/>
    <p:sldId id="268" r:id="rId34"/>
    <p:sldId id="278" r:id="rId35"/>
    <p:sldId id="277" r:id="rId36"/>
    <p:sldId id="264" r:id="rId37"/>
    <p:sldId id="261" r:id="rId38"/>
    <p:sldId id="279" r:id="rId39"/>
    <p:sldId id="280" r:id="rId40"/>
    <p:sldId id="260" r:id="rId41"/>
    <p:sldId id="285" r:id="rId42"/>
    <p:sldId id="284" r:id="rId43"/>
    <p:sldId id="289" r:id="rId44"/>
    <p:sldId id="288" r:id="rId45"/>
    <p:sldId id="286" r:id="rId46"/>
    <p:sldId id="283" r:id="rId47"/>
    <p:sldId id="281" r:id="rId48"/>
    <p:sldId id="28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45" autoAdjust="0"/>
    <p:restoredTop sz="91027" autoAdjust="0"/>
  </p:normalViewPr>
  <p:slideViewPr>
    <p:cSldViewPr>
      <p:cViewPr>
        <p:scale>
          <a:sx n="100" d="100"/>
          <a:sy n="100" d="100"/>
        </p:scale>
        <p:origin x="-42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A9832-11B9-4EB2-9092-AAC31D6291C8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C8ABCB1A-DDD3-4374-A96A-A5AEFD56CD28}">
      <dgm:prSet phldrT="[Текст]" custT="1"/>
      <dgm:spPr/>
      <dgm:t>
        <a:bodyPr/>
        <a:lstStyle/>
        <a:p>
          <a:r>
            <a:rPr lang="ru-RU" sz="1800" b="1" dirty="0" smtClean="0"/>
            <a:t>Результаты образования</a:t>
          </a:r>
          <a:endParaRPr lang="ru-RU" sz="1800" b="1" dirty="0"/>
        </a:p>
      </dgm:t>
    </dgm:pt>
    <dgm:pt modelId="{803AE7C5-E404-420F-9387-55DC32CB3204}" type="parTrans" cxnId="{27A38450-D7D7-44DB-9D29-03B2D84E33CD}">
      <dgm:prSet/>
      <dgm:spPr/>
      <dgm:t>
        <a:bodyPr/>
        <a:lstStyle/>
        <a:p>
          <a:endParaRPr lang="ru-RU"/>
        </a:p>
      </dgm:t>
    </dgm:pt>
    <dgm:pt modelId="{CC2A14C4-2B99-4612-99D9-1E628F4D092D}" type="sibTrans" cxnId="{27A38450-D7D7-44DB-9D29-03B2D84E33CD}">
      <dgm:prSet/>
      <dgm:spPr/>
      <dgm:t>
        <a:bodyPr/>
        <a:lstStyle/>
        <a:p>
          <a:endParaRPr lang="ru-RU"/>
        </a:p>
      </dgm:t>
    </dgm:pt>
    <dgm:pt modelId="{6CE85E81-83A1-46A2-A118-EF3820ED947F}">
      <dgm:prSet phldrT="[Текст]" custT="1"/>
      <dgm:spPr/>
      <dgm:t>
        <a:bodyPr/>
        <a:lstStyle/>
        <a:p>
          <a:r>
            <a:rPr lang="ru-RU" sz="1800" b="1" dirty="0" smtClean="0"/>
            <a:t>Образовательный процесс</a:t>
          </a:r>
          <a:endParaRPr lang="ru-RU" sz="1800" b="1" dirty="0"/>
        </a:p>
      </dgm:t>
    </dgm:pt>
    <dgm:pt modelId="{CDE1DBDB-D00B-4CC6-94BD-5E234D4D9CA3}" type="parTrans" cxnId="{1DFB8B41-1C1D-401E-A520-84759EEFACB0}">
      <dgm:prSet/>
      <dgm:spPr/>
      <dgm:t>
        <a:bodyPr/>
        <a:lstStyle/>
        <a:p>
          <a:endParaRPr lang="ru-RU"/>
        </a:p>
      </dgm:t>
    </dgm:pt>
    <dgm:pt modelId="{2C1E7B6A-D200-4C43-A671-018CB4D58D95}" type="sibTrans" cxnId="{1DFB8B41-1C1D-401E-A520-84759EEFACB0}">
      <dgm:prSet/>
      <dgm:spPr/>
      <dgm:t>
        <a:bodyPr/>
        <a:lstStyle/>
        <a:p>
          <a:endParaRPr lang="ru-RU"/>
        </a:p>
      </dgm:t>
    </dgm:pt>
    <dgm:pt modelId="{D6CD84C0-779A-445F-BDF1-7D91E5BCEFA4}">
      <dgm:prSet phldrT="[Текст]" custT="1"/>
      <dgm:spPr/>
      <dgm:t>
        <a:bodyPr/>
        <a:lstStyle/>
        <a:p>
          <a:r>
            <a:rPr lang="ru-RU" sz="1800" b="1" dirty="0" smtClean="0"/>
            <a:t>Содержание образования</a:t>
          </a:r>
          <a:endParaRPr lang="ru-RU" sz="1800" b="1" dirty="0"/>
        </a:p>
      </dgm:t>
    </dgm:pt>
    <dgm:pt modelId="{3F9B3F63-72C9-4E8F-8491-463C3BFF2D2B}" type="parTrans" cxnId="{94F26EB7-BEC0-4746-9C32-781A77DDB41E}">
      <dgm:prSet/>
      <dgm:spPr/>
      <dgm:t>
        <a:bodyPr/>
        <a:lstStyle/>
        <a:p>
          <a:endParaRPr lang="ru-RU"/>
        </a:p>
      </dgm:t>
    </dgm:pt>
    <dgm:pt modelId="{5E7A65BB-F566-4FFD-8F56-0C7307BDD94E}" type="sibTrans" cxnId="{94F26EB7-BEC0-4746-9C32-781A77DDB41E}">
      <dgm:prSet/>
      <dgm:spPr/>
      <dgm:t>
        <a:bodyPr/>
        <a:lstStyle/>
        <a:p>
          <a:endParaRPr lang="ru-RU"/>
        </a:p>
      </dgm:t>
    </dgm:pt>
    <dgm:pt modelId="{AACFB965-22B8-4CC4-B9CF-DAEC6B671E6C}">
      <dgm:prSet phldrT="[Текст]" custT="1"/>
      <dgm:spPr/>
      <dgm:t>
        <a:bodyPr/>
        <a:lstStyle/>
        <a:p>
          <a:r>
            <a:rPr lang="ru-RU" sz="1800" b="1" dirty="0" smtClean="0"/>
            <a:t>Условия образовательной деятельности</a:t>
          </a:r>
          <a:endParaRPr lang="ru-RU" sz="1800" b="1" dirty="0"/>
        </a:p>
      </dgm:t>
    </dgm:pt>
    <dgm:pt modelId="{07EC887F-81D3-4C46-BCBC-0707B42F252E}" type="parTrans" cxnId="{150F7B78-3B26-41A3-A9E6-7DEFE6A2A86D}">
      <dgm:prSet/>
      <dgm:spPr/>
      <dgm:t>
        <a:bodyPr/>
        <a:lstStyle/>
        <a:p>
          <a:endParaRPr lang="ru-RU"/>
        </a:p>
      </dgm:t>
    </dgm:pt>
    <dgm:pt modelId="{8661F02A-6C05-4B71-9A89-CE2348A2D06D}" type="sibTrans" cxnId="{150F7B78-3B26-41A3-A9E6-7DEFE6A2A86D}">
      <dgm:prSet/>
      <dgm:spPr/>
      <dgm:t>
        <a:bodyPr/>
        <a:lstStyle/>
        <a:p>
          <a:endParaRPr lang="ru-RU"/>
        </a:p>
      </dgm:t>
    </dgm:pt>
    <dgm:pt modelId="{C4E35539-0620-47FC-AD21-83A45A65C6F8}">
      <dgm:prSet phldrT="[Текст]"/>
      <dgm:spPr/>
      <dgm:t>
        <a:bodyPr/>
        <a:lstStyle/>
        <a:p>
          <a:endParaRPr lang="ru-RU"/>
        </a:p>
      </dgm:t>
    </dgm:pt>
    <dgm:pt modelId="{D4E29677-F19E-4B30-81C2-049E08E549DB}" type="parTrans" cxnId="{46F0CF0A-E006-4814-948C-B14AB09ADE1F}">
      <dgm:prSet/>
      <dgm:spPr/>
      <dgm:t>
        <a:bodyPr/>
        <a:lstStyle/>
        <a:p>
          <a:endParaRPr lang="ru-RU"/>
        </a:p>
      </dgm:t>
    </dgm:pt>
    <dgm:pt modelId="{11C00100-A52E-45E4-8CC6-278345705A01}" type="sibTrans" cxnId="{46F0CF0A-E006-4814-948C-B14AB09ADE1F}">
      <dgm:prSet/>
      <dgm:spPr/>
      <dgm:t>
        <a:bodyPr/>
        <a:lstStyle/>
        <a:p>
          <a:endParaRPr lang="ru-RU"/>
        </a:p>
      </dgm:t>
    </dgm:pt>
    <dgm:pt modelId="{2357E7D5-5B0B-4021-8CB5-F5DAB8D93992}">
      <dgm:prSet phldrT="[Текст]" custT="1"/>
      <dgm:spPr/>
      <dgm:t>
        <a:bodyPr/>
        <a:lstStyle/>
        <a:p>
          <a:r>
            <a:rPr lang="ru-RU" sz="1800" b="1" dirty="0" smtClean="0"/>
            <a:t>Образовательная программа, среда, сфера, пространство</a:t>
          </a:r>
          <a:endParaRPr lang="ru-RU" sz="1800" b="1" dirty="0"/>
        </a:p>
      </dgm:t>
    </dgm:pt>
    <dgm:pt modelId="{846EE587-5FE9-4E4F-B89E-A4EF259E0EDE}" type="parTrans" cxnId="{E6A91B3D-1AFA-4E68-A4E1-4190B7EB2B44}">
      <dgm:prSet/>
      <dgm:spPr/>
      <dgm:t>
        <a:bodyPr/>
        <a:lstStyle/>
        <a:p>
          <a:endParaRPr lang="ru-RU"/>
        </a:p>
      </dgm:t>
    </dgm:pt>
    <dgm:pt modelId="{4A7B8936-D433-40DE-BB80-7C878737BC6B}" type="sibTrans" cxnId="{E6A91B3D-1AFA-4E68-A4E1-4190B7EB2B44}">
      <dgm:prSet/>
      <dgm:spPr/>
      <dgm:t>
        <a:bodyPr/>
        <a:lstStyle/>
        <a:p>
          <a:endParaRPr lang="ru-RU"/>
        </a:p>
      </dgm:t>
    </dgm:pt>
    <dgm:pt modelId="{9CBD01F3-63DB-4D0C-B9E5-551B15B468E4}">
      <dgm:prSet phldrT="[Текст]"/>
      <dgm:spPr/>
      <dgm:t>
        <a:bodyPr/>
        <a:lstStyle/>
        <a:p>
          <a:endParaRPr lang="ru-RU"/>
        </a:p>
      </dgm:t>
    </dgm:pt>
    <dgm:pt modelId="{2DCCADD9-5F9A-4DBE-BB6D-745E2F409849}" type="parTrans" cxnId="{160EE7C6-7C46-4A51-B3C1-52989B00255E}">
      <dgm:prSet/>
      <dgm:spPr/>
      <dgm:t>
        <a:bodyPr/>
        <a:lstStyle/>
        <a:p>
          <a:endParaRPr lang="ru-RU"/>
        </a:p>
      </dgm:t>
    </dgm:pt>
    <dgm:pt modelId="{7FDC0E1D-F52E-4234-98E6-AC02267ECB46}" type="sibTrans" cxnId="{160EE7C6-7C46-4A51-B3C1-52989B00255E}">
      <dgm:prSet/>
      <dgm:spPr/>
      <dgm:t>
        <a:bodyPr/>
        <a:lstStyle/>
        <a:p>
          <a:endParaRPr lang="ru-RU"/>
        </a:p>
      </dgm:t>
    </dgm:pt>
    <dgm:pt modelId="{847BD149-D7AA-4736-A859-88766762E2F1}" type="pres">
      <dgm:prSet presAssocID="{6FEA9832-11B9-4EB2-9092-AAC31D6291C8}" presName="composite" presStyleCnt="0">
        <dgm:presLayoutVars>
          <dgm:chMax val="5"/>
          <dgm:dir/>
          <dgm:resizeHandles val="exact"/>
        </dgm:presLayoutVars>
      </dgm:prSet>
      <dgm:spPr/>
    </dgm:pt>
    <dgm:pt modelId="{0D83F68D-CA7B-4BB8-828A-08EDF858C1F3}" type="pres">
      <dgm:prSet presAssocID="{C8ABCB1A-DDD3-4374-A96A-A5AEFD56CD28}" presName="circle1" presStyleLbl="lnNode1" presStyleIdx="0" presStyleCnt="5" custScaleX="139508" custScaleY="139508"/>
      <dgm:spPr/>
    </dgm:pt>
    <dgm:pt modelId="{6B08FD63-ED85-41EC-AE8F-A26533B1A435}" type="pres">
      <dgm:prSet presAssocID="{C8ABCB1A-DDD3-4374-A96A-A5AEFD56CD28}" presName="text1" presStyleLbl="revTx" presStyleIdx="0" presStyleCnt="5" custScaleX="123004" custScaleY="143437" custLinFactNeighborX="20617" custLinFactNeighborY="13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E2479-BE5D-4E51-9653-578735DB0779}" type="pres">
      <dgm:prSet presAssocID="{C8ABCB1A-DDD3-4374-A96A-A5AEFD56CD28}" presName="line1" presStyleLbl="callout" presStyleIdx="0" presStyleCnt="10"/>
      <dgm:spPr/>
    </dgm:pt>
    <dgm:pt modelId="{7C1C7E6A-D220-40D2-AAFA-A9318857EE57}" type="pres">
      <dgm:prSet presAssocID="{C8ABCB1A-DDD3-4374-A96A-A5AEFD56CD28}" presName="d1" presStyleLbl="callout" presStyleIdx="1" presStyleCnt="10"/>
      <dgm:spPr/>
    </dgm:pt>
    <dgm:pt modelId="{8E369747-FAE2-4A1E-B9D9-93E967808A3C}" type="pres">
      <dgm:prSet presAssocID="{6CE85E81-83A1-46A2-A118-EF3820ED947F}" presName="circle2" presStyleLbl="lnNode1" presStyleIdx="1" presStyleCnt="5" custScaleX="139509" custScaleY="139509"/>
      <dgm:spPr/>
    </dgm:pt>
    <dgm:pt modelId="{2DE650D0-13F8-45F6-9790-473ABC748C6E}" type="pres">
      <dgm:prSet presAssocID="{6CE85E81-83A1-46A2-A118-EF3820ED947F}" presName="text2" presStyleLbl="revTx" presStyleIdx="1" presStyleCnt="5" custScaleX="123004" custScaleY="143437" custLinFactNeighborX="20617" custLinFactNeighborY="13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A700D-4082-48B3-A1B6-0A22A33B6EED}" type="pres">
      <dgm:prSet presAssocID="{6CE85E81-83A1-46A2-A118-EF3820ED947F}" presName="line2" presStyleLbl="callout" presStyleIdx="2" presStyleCnt="10"/>
      <dgm:spPr/>
    </dgm:pt>
    <dgm:pt modelId="{8A443BF3-61E7-4FE7-B9D3-030950ED8970}" type="pres">
      <dgm:prSet presAssocID="{6CE85E81-83A1-46A2-A118-EF3820ED947F}" presName="d2" presStyleLbl="callout" presStyleIdx="3" presStyleCnt="10"/>
      <dgm:spPr/>
    </dgm:pt>
    <dgm:pt modelId="{99719517-2A9B-4363-B063-7A18E497857C}" type="pres">
      <dgm:prSet presAssocID="{D6CD84C0-779A-445F-BDF1-7D91E5BCEFA4}" presName="circle3" presStyleLbl="lnNode1" presStyleIdx="2" presStyleCnt="5" custScaleX="139509" custScaleY="139509"/>
      <dgm:spPr/>
    </dgm:pt>
    <dgm:pt modelId="{F27DAE93-4977-4BC3-8C9F-99360023464E}" type="pres">
      <dgm:prSet presAssocID="{D6CD84C0-779A-445F-BDF1-7D91E5BCEFA4}" presName="text3" presStyleLbl="revTx" presStyleIdx="2" presStyleCnt="5" custScaleX="123004" custScaleY="143437" custLinFactNeighborX="20617" custLinFactNeighborY="13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FA9A0-39AB-49E9-9656-ED64EB33E5A2}" type="pres">
      <dgm:prSet presAssocID="{D6CD84C0-779A-445F-BDF1-7D91E5BCEFA4}" presName="line3" presStyleLbl="callout" presStyleIdx="4" presStyleCnt="10" custLinFactY="140669" custLinFactNeighborX="53055" custLinFactNeighborY="200000"/>
      <dgm:spPr/>
      <dgm:t>
        <a:bodyPr/>
        <a:lstStyle/>
        <a:p>
          <a:endParaRPr lang="ru-RU"/>
        </a:p>
      </dgm:t>
    </dgm:pt>
    <dgm:pt modelId="{83DF6332-9E38-4CCA-A99E-C49533B32237}" type="pres">
      <dgm:prSet presAssocID="{D6CD84C0-779A-445F-BDF1-7D91E5BCEFA4}" presName="d3" presStyleLbl="callout" presStyleIdx="5" presStyleCnt="10" custLinFactNeighborX="17225" custLinFactNeighborY="7535"/>
      <dgm:spPr/>
      <dgm:t>
        <a:bodyPr/>
        <a:lstStyle/>
        <a:p>
          <a:endParaRPr lang="ru-RU"/>
        </a:p>
      </dgm:t>
    </dgm:pt>
    <dgm:pt modelId="{09E14CE9-C9FC-4035-8837-EBF7C9222362}" type="pres">
      <dgm:prSet presAssocID="{AACFB965-22B8-4CC4-B9CF-DAEC6B671E6C}" presName="circle4" presStyleLbl="lnNode1" presStyleIdx="3" presStyleCnt="5" custScaleX="139509" custScaleY="139509"/>
      <dgm:spPr/>
    </dgm:pt>
    <dgm:pt modelId="{3A39257B-E812-48D2-9629-01C3ED8673E4}" type="pres">
      <dgm:prSet presAssocID="{AACFB965-22B8-4CC4-B9CF-DAEC6B671E6C}" presName="text4" presStyleLbl="revTx" presStyleIdx="3" presStyleCnt="5" custScaleX="123004" custScaleY="143437" custLinFactNeighborX="24451" custLinFactNeighborY="40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3F9C-3FBE-4BE9-9C2B-60DC48CDDFFC}" type="pres">
      <dgm:prSet presAssocID="{AACFB965-22B8-4CC4-B9CF-DAEC6B671E6C}" presName="line4" presStyleLbl="callout" presStyleIdx="6" presStyleCnt="10" custLinFactY="240695" custLinFactNeighborX="83728" custLinFactNeighborY="300000"/>
      <dgm:spPr/>
      <dgm:t>
        <a:bodyPr/>
        <a:lstStyle/>
        <a:p>
          <a:endParaRPr lang="ru-RU"/>
        </a:p>
      </dgm:t>
    </dgm:pt>
    <dgm:pt modelId="{B5F3F6AC-08A9-4852-A3A1-3FC928539EE5}" type="pres">
      <dgm:prSet presAssocID="{AACFB965-22B8-4CC4-B9CF-DAEC6B671E6C}" presName="d4" presStyleLbl="callout" presStyleIdx="7" presStyleCnt="10" custLinFactNeighborX="35083" custLinFactNeighborY="15674"/>
      <dgm:spPr/>
      <dgm:t>
        <a:bodyPr/>
        <a:lstStyle/>
        <a:p>
          <a:endParaRPr lang="ru-RU"/>
        </a:p>
      </dgm:t>
    </dgm:pt>
    <dgm:pt modelId="{9043E2E6-4890-4B60-A357-24252344B450}" type="pres">
      <dgm:prSet presAssocID="{2357E7D5-5B0B-4021-8CB5-F5DAB8D93992}" presName="circle5" presStyleLbl="lnNode1" presStyleIdx="4" presStyleCnt="5" custScaleX="139509" custScaleY="133333" custLinFactNeighborY="1772"/>
      <dgm:spPr/>
    </dgm:pt>
    <dgm:pt modelId="{A5ACDEA8-43AE-4C6D-910C-E5993158EB25}" type="pres">
      <dgm:prSet presAssocID="{2357E7D5-5B0B-4021-8CB5-F5DAB8D93992}" presName="text5" presStyleLbl="revTx" presStyleIdx="4" presStyleCnt="5" custScaleX="123004" custScaleY="143437" custLinFactNeighborX="24451" custLinFactNeighborY="68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69A78-CD47-4F18-9DD6-AE11DC0DB699}" type="pres">
      <dgm:prSet presAssocID="{2357E7D5-5B0B-4021-8CB5-F5DAB8D93992}" presName="line5" presStyleLbl="callout" presStyleIdx="8" presStyleCnt="10" custLinFactY="440739" custLinFactNeighborX="83728" custLinFactNeighborY="500000"/>
      <dgm:spPr/>
    </dgm:pt>
    <dgm:pt modelId="{A70F1B62-12DE-4D28-A187-9F351E9AB12C}" type="pres">
      <dgm:prSet presAssocID="{2357E7D5-5B0B-4021-8CB5-F5DAB8D93992}" presName="d5" presStyleLbl="callout" presStyleIdx="9" presStyleCnt="10" custLinFactNeighborX="48305" custLinFactNeighborY="38641"/>
      <dgm:spPr/>
    </dgm:pt>
  </dgm:ptLst>
  <dgm:cxnLst>
    <dgm:cxn modelId="{1DFB8B41-1C1D-401E-A520-84759EEFACB0}" srcId="{6FEA9832-11B9-4EB2-9092-AAC31D6291C8}" destId="{6CE85E81-83A1-46A2-A118-EF3820ED947F}" srcOrd="1" destOrd="0" parTransId="{CDE1DBDB-D00B-4CC6-94BD-5E234D4D9CA3}" sibTransId="{2C1E7B6A-D200-4C43-A671-018CB4D58D95}"/>
    <dgm:cxn modelId="{160EE7C6-7C46-4A51-B3C1-52989B00255E}" srcId="{6FEA9832-11B9-4EB2-9092-AAC31D6291C8}" destId="{9CBD01F3-63DB-4D0C-B9E5-551B15B468E4}" srcOrd="5" destOrd="0" parTransId="{2DCCADD9-5F9A-4DBE-BB6D-745E2F409849}" sibTransId="{7FDC0E1D-F52E-4234-98E6-AC02267ECB46}"/>
    <dgm:cxn modelId="{E6A91B3D-1AFA-4E68-A4E1-4190B7EB2B44}" srcId="{6FEA9832-11B9-4EB2-9092-AAC31D6291C8}" destId="{2357E7D5-5B0B-4021-8CB5-F5DAB8D93992}" srcOrd="4" destOrd="0" parTransId="{846EE587-5FE9-4E4F-B89E-A4EF259E0EDE}" sibTransId="{4A7B8936-D433-40DE-BB80-7C878737BC6B}"/>
    <dgm:cxn modelId="{94F26EB7-BEC0-4746-9C32-781A77DDB41E}" srcId="{6FEA9832-11B9-4EB2-9092-AAC31D6291C8}" destId="{D6CD84C0-779A-445F-BDF1-7D91E5BCEFA4}" srcOrd="2" destOrd="0" parTransId="{3F9B3F63-72C9-4E8F-8491-463C3BFF2D2B}" sibTransId="{5E7A65BB-F566-4FFD-8F56-0C7307BDD94E}"/>
    <dgm:cxn modelId="{ADE95E00-5955-4AF6-A2D7-80C5F7CCF241}" type="presOf" srcId="{C8ABCB1A-DDD3-4374-A96A-A5AEFD56CD28}" destId="{6B08FD63-ED85-41EC-AE8F-A26533B1A435}" srcOrd="0" destOrd="0" presId="urn:microsoft.com/office/officeart/2005/8/layout/target1"/>
    <dgm:cxn modelId="{8A00544F-7686-49EA-8DE9-BF251177FAFC}" type="presOf" srcId="{D6CD84C0-779A-445F-BDF1-7D91E5BCEFA4}" destId="{F27DAE93-4977-4BC3-8C9F-99360023464E}" srcOrd="0" destOrd="0" presId="urn:microsoft.com/office/officeart/2005/8/layout/target1"/>
    <dgm:cxn modelId="{056DC6E8-31A8-448B-BDF9-E2A99AB14B88}" type="presOf" srcId="{AACFB965-22B8-4CC4-B9CF-DAEC6B671E6C}" destId="{3A39257B-E812-48D2-9629-01C3ED8673E4}" srcOrd="0" destOrd="0" presId="urn:microsoft.com/office/officeart/2005/8/layout/target1"/>
    <dgm:cxn modelId="{ACA2A125-B2A2-4C6B-9543-E1D1F03AEBF9}" type="presOf" srcId="{6FEA9832-11B9-4EB2-9092-AAC31D6291C8}" destId="{847BD149-D7AA-4736-A859-88766762E2F1}" srcOrd="0" destOrd="0" presId="urn:microsoft.com/office/officeart/2005/8/layout/target1"/>
    <dgm:cxn modelId="{150F7B78-3B26-41A3-A9E6-7DEFE6A2A86D}" srcId="{6FEA9832-11B9-4EB2-9092-AAC31D6291C8}" destId="{AACFB965-22B8-4CC4-B9CF-DAEC6B671E6C}" srcOrd="3" destOrd="0" parTransId="{07EC887F-81D3-4C46-BCBC-0707B42F252E}" sibTransId="{8661F02A-6C05-4B71-9A89-CE2348A2D06D}"/>
    <dgm:cxn modelId="{27A38450-D7D7-44DB-9D29-03B2D84E33CD}" srcId="{6FEA9832-11B9-4EB2-9092-AAC31D6291C8}" destId="{C8ABCB1A-DDD3-4374-A96A-A5AEFD56CD28}" srcOrd="0" destOrd="0" parTransId="{803AE7C5-E404-420F-9387-55DC32CB3204}" sibTransId="{CC2A14C4-2B99-4612-99D9-1E628F4D092D}"/>
    <dgm:cxn modelId="{E3DB4145-150C-45B9-8B61-4688324E9E7C}" type="presOf" srcId="{6CE85E81-83A1-46A2-A118-EF3820ED947F}" destId="{2DE650D0-13F8-45F6-9790-473ABC748C6E}" srcOrd="0" destOrd="0" presId="urn:microsoft.com/office/officeart/2005/8/layout/target1"/>
    <dgm:cxn modelId="{C6E74BCA-5037-423B-A6E6-AB25B8D4EA70}" type="presOf" srcId="{2357E7D5-5B0B-4021-8CB5-F5DAB8D93992}" destId="{A5ACDEA8-43AE-4C6D-910C-E5993158EB25}" srcOrd="0" destOrd="0" presId="urn:microsoft.com/office/officeart/2005/8/layout/target1"/>
    <dgm:cxn modelId="{46F0CF0A-E006-4814-948C-B14AB09ADE1F}" srcId="{6FEA9832-11B9-4EB2-9092-AAC31D6291C8}" destId="{C4E35539-0620-47FC-AD21-83A45A65C6F8}" srcOrd="6" destOrd="0" parTransId="{D4E29677-F19E-4B30-81C2-049E08E549DB}" sibTransId="{11C00100-A52E-45E4-8CC6-278345705A01}"/>
    <dgm:cxn modelId="{B7FE55DD-D145-429E-8AE4-C79DE5878E99}" type="presParOf" srcId="{847BD149-D7AA-4736-A859-88766762E2F1}" destId="{0D83F68D-CA7B-4BB8-828A-08EDF858C1F3}" srcOrd="0" destOrd="0" presId="urn:microsoft.com/office/officeart/2005/8/layout/target1"/>
    <dgm:cxn modelId="{B126BADA-A258-4456-989A-E81B6D46859E}" type="presParOf" srcId="{847BD149-D7AA-4736-A859-88766762E2F1}" destId="{6B08FD63-ED85-41EC-AE8F-A26533B1A435}" srcOrd="1" destOrd="0" presId="urn:microsoft.com/office/officeart/2005/8/layout/target1"/>
    <dgm:cxn modelId="{DD47ED17-9273-4431-87D8-D8F7DA55CCD9}" type="presParOf" srcId="{847BD149-D7AA-4736-A859-88766762E2F1}" destId="{ABBE2479-BE5D-4E51-9653-578735DB0779}" srcOrd="2" destOrd="0" presId="urn:microsoft.com/office/officeart/2005/8/layout/target1"/>
    <dgm:cxn modelId="{BFCFE0B6-CA23-43E3-8348-E17747EA9F70}" type="presParOf" srcId="{847BD149-D7AA-4736-A859-88766762E2F1}" destId="{7C1C7E6A-D220-40D2-AAFA-A9318857EE57}" srcOrd="3" destOrd="0" presId="urn:microsoft.com/office/officeart/2005/8/layout/target1"/>
    <dgm:cxn modelId="{B6D8078F-8DBC-4185-8DA5-437ADFBD259A}" type="presParOf" srcId="{847BD149-D7AA-4736-A859-88766762E2F1}" destId="{8E369747-FAE2-4A1E-B9D9-93E967808A3C}" srcOrd="4" destOrd="0" presId="urn:microsoft.com/office/officeart/2005/8/layout/target1"/>
    <dgm:cxn modelId="{2DBB3275-CC26-417C-8F40-22EFA1BBDC2E}" type="presParOf" srcId="{847BD149-D7AA-4736-A859-88766762E2F1}" destId="{2DE650D0-13F8-45F6-9790-473ABC748C6E}" srcOrd="5" destOrd="0" presId="urn:microsoft.com/office/officeart/2005/8/layout/target1"/>
    <dgm:cxn modelId="{B38F694C-C47B-479B-837C-3CB1820973F3}" type="presParOf" srcId="{847BD149-D7AA-4736-A859-88766762E2F1}" destId="{0E3A700D-4082-48B3-A1B6-0A22A33B6EED}" srcOrd="6" destOrd="0" presId="urn:microsoft.com/office/officeart/2005/8/layout/target1"/>
    <dgm:cxn modelId="{FE83B21A-465C-4E46-A5BE-09215A7B5AFE}" type="presParOf" srcId="{847BD149-D7AA-4736-A859-88766762E2F1}" destId="{8A443BF3-61E7-4FE7-B9D3-030950ED8970}" srcOrd="7" destOrd="0" presId="urn:microsoft.com/office/officeart/2005/8/layout/target1"/>
    <dgm:cxn modelId="{D6E5CF2E-92CC-4E04-A440-45B6DD114227}" type="presParOf" srcId="{847BD149-D7AA-4736-A859-88766762E2F1}" destId="{99719517-2A9B-4363-B063-7A18E497857C}" srcOrd="8" destOrd="0" presId="urn:microsoft.com/office/officeart/2005/8/layout/target1"/>
    <dgm:cxn modelId="{3856D000-D739-4C62-A5D5-242E9356428B}" type="presParOf" srcId="{847BD149-D7AA-4736-A859-88766762E2F1}" destId="{F27DAE93-4977-4BC3-8C9F-99360023464E}" srcOrd="9" destOrd="0" presId="urn:microsoft.com/office/officeart/2005/8/layout/target1"/>
    <dgm:cxn modelId="{0230D2E7-F237-49C4-A60A-0EF9F3DCE04C}" type="presParOf" srcId="{847BD149-D7AA-4736-A859-88766762E2F1}" destId="{151FA9A0-39AB-49E9-9656-ED64EB33E5A2}" srcOrd="10" destOrd="0" presId="urn:microsoft.com/office/officeart/2005/8/layout/target1"/>
    <dgm:cxn modelId="{F35721AE-10A4-4319-8556-0F04CA1C09D0}" type="presParOf" srcId="{847BD149-D7AA-4736-A859-88766762E2F1}" destId="{83DF6332-9E38-4CCA-A99E-C49533B32237}" srcOrd="11" destOrd="0" presId="urn:microsoft.com/office/officeart/2005/8/layout/target1"/>
    <dgm:cxn modelId="{DDC45730-ADD9-459B-B6F1-E05A200E58B6}" type="presParOf" srcId="{847BD149-D7AA-4736-A859-88766762E2F1}" destId="{09E14CE9-C9FC-4035-8837-EBF7C9222362}" srcOrd="12" destOrd="0" presId="urn:microsoft.com/office/officeart/2005/8/layout/target1"/>
    <dgm:cxn modelId="{18F2218B-F410-46A9-BFC2-2DE6F52E5AE6}" type="presParOf" srcId="{847BD149-D7AA-4736-A859-88766762E2F1}" destId="{3A39257B-E812-48D2-9629-01C3ED8673E4}" srcOrd="13" destOrd="0" presId="urn:microsoft.com/office/officeart/2005/8/layout/target1"/>
    <dgm:cxn modelId="{092444C5-4F0F-4AC8-B7DC-9418C9154210}" type="presParOf" srcId="{847BD149-D7AA-4736-A859-88766762E2F1}" destId="{61243F9C-3FBE-4BE9-9C2B-60DC48CDDFFC}" srcOrd="14" destOrd="0" presId="urn:microsoft.com/office/officeart/2005/8/layout/target1"/>
    <dgm:cxn modelId="{AD5A9294-91EC-4EC3-B0FD-5372828A5AB6}" type="presParOf" srcId="{847BD149-D7AA-4736-A859-88766762E2F1}" destId="{B5F3F6AC-08A9-4852-A3A1-3FC928539EE5}" srcOrd="15" destOrd="0" presId="urn:microsoft.com/office/officeart/2005/8/layout/target1"/>
    <dgm:cxn modelId="{4E931AB0-18B1-49C0-8CDA-184939D9E499}" type="presParOf" srcId="{847BD149-D7AA-4736-A859-88766762E2F1}" destId="{9043E2E6-4890-4B60-A357-24252344B450}" srcOrd="16" destOrd="0" presId="urn:microsoft.com/office/officeart/2005/8/layout/target1"/>
    <dgm:cxn modelId="{1E0A977E-68D2-4F64-BEAF-24BDD6781E06}" type="presParOf" srcId="{847BD149-D7AA-4736-A859-88766762E2F1}" destId="{A5ACDEA8-43AE-4C6D-910C-E5993158EB25}" srcOrd="17" destOrd="0" presId="urn:microsoft.com/office/officeart/2005/8/layout/target1"/>
    <dgm:cxn modelId="{4C23FF4D-08A2-4170-B276-A3C326857D94}" type="presParOf" srcId="{847BD149-D7AA-4736-A859-88766762E2F1}" destId="{C8469A78-CD47-4F18-9DD6-AE11DC0DB699}" srcOrd="18" destOrd="0" presId="urn:microsoft.com/office/officeart/2005/8/layout/target1"/>
    <dgm:cxn modelId="{29F44CF7-496C-486E-9400-2686FBB9A70E}" type="presParOf" srcId="{847BD149-D7AA-4736-A859-88766762E2F1}" destId="{A70F1B62-12DE-4D28-A187-9F351E9AB12C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3E2E6-4890-4B60-A357-24252344B450}">
      <dsp:nvSpPr>
        <dsp:cNvPr id="0" name=""/>
        <dsp:cNvSpPr/>
      </dsp:nvSpPr>
      <dsp:spPr>
        <a:xfrm>
          <a:off x="459220" y="225272"/>
          <a:ext cx="5240304" cy="500831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14CE9-C9FC-4035-8837-EBF7C9222362}">
      <dsp:nvSpPr>
        <dsp:cNvPr id="0" name=""/>
        <dsp:cNvSpPr/>
      </dsp:nvSpPr>
      <dsp:spPr>
        <a:xfrm>
          <a:off x="1041330" y="691389"/>
          <a:ext cx="4076083" cy="4076083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19517-2A9B-4363-B063-7A18E497857C}">
      <dsp:nvSpPr>
        <dsp:cNvPr id="0" name=""/>
        <dsp:cNvSpPr/>
      </dsp:nvSpPr>
      <dsp:spPr>
        <a:xfrm>
          <a:off x="1623441" y="1273500"/>
          <a:ext cx="2911862" cy="2911862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69747-FAE2-4A1E-B9D9-93E967808A3C}">
      <dsp:nvSpPr>
        <dsp:cNvPr id="0" name=""/>
        <dsp:cNvSpPr/>
      </dsp:nvSpPr>
      <dsp:spPr>
        <a:xfrm>
          <a:off x="2205988" y="1856047"/>
          <a:ext cx="1746768" cy="1746768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3F68D-CA7B-4BB8-828A-08EDF858C1F3}">
      <dsp:nvSpPr>
        <dsp:cNvPr id="0" name=""/>
        <dsp:cNvSpPr/>
      </dsp:nvSpPr>
      <dsp:spPr>
        <a:xfrm>
          <a:off x="2788100" y="2438160"/>
          <a:ext cx="582542" cy="5825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8FD63-ED85-41EC-AE8F-A26533B1A435}">
      <dsp:nvSpPr>
        <dsp:cNvPr id="0" name=""/>
        <dsp:cNvSpPr/>
      </dsp:nvSpPr>
      <dsp:spPr>
        <a:xfrm>
          <a:off x="5754728" y="-133771"/>
          <a:ext cx="2310167" cy="951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Результаты образования</a:t>
          </a:r>
          <a:endParaRPr lang="ru-RU" sz="1800" b="1" kern="1200" dirty="0"/>
        </a:p>
      </dsp:txBody>
      <dsp:txXfrm>
        <a:off x="5754728" y="-133771"/>
        <a:ext cx="2310167" cy="951135"/>
      </dsp:txXfrm>
    </dsp:sp>
    <dsp:sp modelId="{ABBE2479-BE5D-4E51-9653-578735DB0779}">
      <dsp:nvSpPr>
        <dsp:cNvPr id="0" name=""/>
        <dsp:cNvSpPr/>
      </dsp:nvSpPr>
      <dsp:spPr>
        <a:xfrm>
          <a:off x="5114006" y="250307"/>
          <a:ext cx="4695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C7E6A-D220-40D2-AAFA-A9318857EE57}">
      <dsp:nvSpPr>
        <dsp:cNvPr id="0" name=""/>
        <dsp:cNvSpPr/>
      </dsp:nvSpPr>
      <dsp:spPr>
        <a:xfrm rot="5400000">
          <a:off x="2855562" y="474117"/>
          <a:ext cx="2479123" cy="203150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650D0-13F8-45F6-9790-473ABC748C6E}">
      <dsp:nvSpPr>
        <dsp:cNvPr id="0" name=""/>
        <dsp:cNvSpPr/>
      </dsp:nvSpPr>
      <dsp:spPr>
        <a:xfrm>
          <a:off x="5754728" y="567394"/>
          <a:ext cx="2310167" cy="951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Образовательный процесс</a:t>
          </a:r>
          <a:endParaRPr lang="ru-RU" sz="1800" b="1" kern="1200" dirty="0"/>
        </a:p>
      </dsp:txBody>
      <dsp:txXfrm>
        <a:off x="5754728" y="567394"/>
        <a:ext cx="2310167" cy="951135"/>
      </dsp:txXfrm>
    </dsp:sp>
    <dsp:sp modelId="{0E3A700D-4082-48B3-A1B6-0A22A33B6EED}">
      <dsp:nvSpPr>
        <dsp:cNvPr id="0" name=""/>
        <dsp:cNvSpPr/>
      </dsp:nvSpPr>
      <dsp:spPr>
        <a:xfrm>
          <a:off x="5114006" y="951474"/>
          <a:ext cx="4695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43BF3-61E7-4FE7-B9D3-030950ED8970}">
      <dsp:nvSpPr>
        <dsp:cNvPr id="0" name=""/>
        <dsp:cNvSpPr/>
      </dsp:nvSpPr>
      <dsp:spPr>
        <a:xfrm rot="5400000">
          <a:off x="3219856" y="1122007"/>
          <a:ext cx="2064183" cy="172161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DAE93-4977-4BC3-8C9F-99360023464E}">
      <dsp:nvSpPr>
        <dsp:cNvPr id="0" name=""/>
        <dsp:cNvSpPr/>
      </dsp:nvSpPr>
      <dsp:spPr>
        <a:xfrm>
          <a:off x="5754728" y="1268561"/>
          <a:ext cx="2310167" cy="951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Содержание образования</a:t>
          </a:r>
          <a:endParaRPr lang="ru-RU" sz="1800" b="1" kern="1200" dirty="0"/>
        </a:p>
      </dsp:txBody>
      <dsp:txXfrm>
        <a:off x="5754728" y="1268561"/>
        <a:ext cx="2310167" cy="951135"/>
      </dsp:txXfrm>
    </dsp:sp>
    <dsp:sp modelId="{151FA9A0-39AB-49E9-9656-ED64EB33E5A2}">
      <dsp:nvSpPr>
        <dsp:cNvPr id="0" name=""/>
        <dsp:cNvSpPr/>
      </dsp:nvSpPr>
      <dsp:spPr>
        <a:xfrm>
          <a:off x="5363116" y="1775281"/>
          <a:ext cx="4695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F6332-9E38-4CCA-A99E-C49533B32237}">
      <dsp:nvSpPr>
        <dsp:cNvPr id="0" name=""/>
        <dsp:cNvSpPr/>
      </dsp:nvSpPr>
      <dsp:spPr>
        <a:xfrm rot="5400000">
          <a:off x="3826175" y="1866064"/>
          <a:ext cx="1627707" cy="144615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9257B-E812-48D2-9629-01C3ED8673E4}">
      <dsp:nvSpPr>
        <dsp:cNvPr id="0" name=""/>
        <dsp:cNvSpPr/>
      </dsp:nvSpPr>
      <dsp:spPr>
        <a:xfrm>
          <a:off x="5826736" y="2131784"/>
          <a:ext cx="2310167" cy="951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Условия образовательной деятельности</a:t>
          </a:r>
          <a:endParaRPr lang="ru-RU" sz="1800" b="1" kern="1200" dirty="0"/>
        </a:p>
      </dsp:txBody>
      <dsp:txXfrm>
        <a:off x="5826736" y="2131784"/>
        <a:ext cx="2310167" cy="951135"/>
      </dsp:txXfrm>
    </dsp:sp>
    <dsp:sp modelId="{61243F9C-3FBE-4BE9-9C2B-60DC48CDDFFC}">
      <dsp:nvSpPr>
        <dsp:cNvPr id="0" name=""/>
        <dsp:cNvSpPr/>
      </dsp:nvSpPr>
      <dsp:spPr>
        <a:xfrm>
          <a:off x="5507135" y="2533431"/>
          <a:ext cx="4695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F6AC-08A9-4852-A3A1-3FC928539EE5}">
      <dsp:nvSpPr>
        <dsp:cNvPr id="0" name=""/>
        <dsp:cNvSpPr/>
      </dsp:nvSpPr>
      <dsp:spPr>
        <a:xfrm rot="5400000">
          <a:off x="4325811" y="2594189"/>
          <a:ext cx="1242066" cy="112061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CDEA8-43AE-4C6D-910C-E5993158EB25}">
      <dsp:nvSpPr>
        <dsp:cNvPr id="0" name=""/>
        <dsp:cNvSpPr/>
      </dsp:nvSpPr>
      <dsp:spPr>
        <a:xfrm>
          <a:off x="5826736" y="2980848"/>
          <a:ext cx="2310167" cy="951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Образовательная программа, среда, сфера, пространство</a:t>
          </a:r>
          <a:endParaRPr lang="ru-RU" sz="1800" b="1" kern="1200" dirty="0"/>
        </a:p>
      </dsp:txBody>
      <dsp:txXfrm>
        <a:off x="5826736" y="2980848"/>
        <a:ext cx="2310167" cy="951135"/>
      </dsp:txXfrm>
    </dsp:sp>
    <dsp:sp modelId="{C8469A78-CD47-4F18-9DD6-AE11DC0DB699}">
      <dsp:nvSpPr>
        <dsp:cNvPr id="0" name=""/>
        <dsp:cNvSpPr/>
      </dsp:nvSpPr>
      <dsp:spPr>
        <a:xfrm>
          <a:off x="5507135" y="3343555"/>
          <a:ext cx="4695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F1B62-12DE-4D28-A187-9F351E9AB12C}">
      <dsp:nvSpPr>
        <dsp:cNvPr id="0" name=""/>
        <dsp:cNvSpPr/>
      </dsp:nvSpPr>
      <dsp:spPr>
        <a:xfrm rot="5400000">
          <a:off x="4661983" y="3374863"/>
          <a:ext cx="876457" cy="81385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375E4-3561-415C-A6E6-A0AF82FB752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EE832-72BD-4AB7-9EE7-AE0954429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6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1%8D%D0%B2%D0%BE%D0%BB%D1%8E%D1%86%D0%B8%D1%8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7920CF9-5490-44B2-B993-E8FD827244F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40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Информационный обмен с другими системами во внешней среде. Является общепринятой практикой.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Кооперация. Периодическое сотрудничество с другими системами в обществе.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Координация с другими системами, которые могут предлагать образовательные и другие ресурсы и возможности для развития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Интеграция с другими социальными системами, связанными с развитием человека, общества, здравоохранением и т.п.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4 создает «новый образовательный вид» – основанная на сообществе система обучения и развития человека.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1 и 2 не преодолевают существующую систему, но могут включать минимальное смещение границ.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3 и 4 подразумевают новые границы и требуют создания новой системы.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6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Информационный обмен с другими системами во внешней среде. Является общепринятой практикой.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Кооперация. Периодическое сотрудничество с другими системами в обществе.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Координация с другими системами, которые могут предлагать образовательные и другие ресурсы и возможности для развития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Интеграция с другими социальными системами, связанными с развитием человека, общества, здравоохранением и т.п.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4 создает «новый образовательный вид» – основанная на сообществе система обучения и развития человека.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1 и 2 не преодолевают существующую систему, но могут включать минимальное смещение границ.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3 и 4 подразумевают новые границы и требуют создания новой системы.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63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Информационный обмен с другими системами во внешней среде. Является общепринятой практикой.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Кооперация. Периодическое сотрудничество с другими системами в обществе.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Координация с другими системами, которые могут предлагать образовательные и другие ресурсы и возможности для развития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Интеграция с другими социальными системами, связанными с развитием человека, общества, здравоохранением и т.п.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4 создает «новый образовательный вид» – основанная на сообществе система обучения и развития человека.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1 и 2 не преодолевают существующую систему, но могут включать минимальное смещение границ.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3 и 4 подразумевают новые границы и требуют создания новой системы.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63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Информационный обмен с другими системами во внешней среде. Является общепринятой практикой.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Кооперация. Периодическое сотрудничество с другими системами в обществе.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Координация с другими системами, которые могут предлагать образовательные и другие ресурсы и возможности для развития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Интеграция с другими социальными системами, связанными с развитием человека, общества, здравоохранением и т.п.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4 создает «новый образовательный вид» – основанная на сообществе система обучения и развития человека.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1 и 2 не преодолевают существующую систему, но могут включать минимальное смещение границ.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3 и 4 подразумевают новые границы и требуют создания новой системы.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63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Информационный обмен с другими системами во внешней среде. Является общепринятой практикой.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Кооперация. Периодическое сотрудничество с другими системами в обществе.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Координация с другими системами, которые могут предлагать образовательные и другие ресурсы и возможности для развития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Интеграция с другими социальными системами, связанными с развитием человека, общества, здравоохранением и т.п.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4 создает «новый образовательный вид» – основанная на сообществе система обучения и развития человека.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1 и 2 не преодолевают существующую систему, но могут включать минимальное смещение границ.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3 и 4 подразумевают новые границы и требуют создания новой системы.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6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 ДО: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1.6. Стандарт направлен на решение следующих задач: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охраны и укрепления физического и психического здоровья детей, в том числе их эмоционального благополучия;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3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 ДО: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1.6. Стандарт направлен на решение следующих задач: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охраны и укрепления физического и психического здоровья детей, в том числе их эмоционального благополучия;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3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hlinkClick r:id="rId3"/>
              </a:rPr>
              <a:t>Коэволю́ция</a:t>
            </a:r>
            <a:r>
              <a:rPr lang="ru-RU" dirty="0" smtClean="0">
                <a:hlinkClick r:id="rId3"/>
              </a:rPr>
              <a:t> — совместная эволюция биологических видов,</a:t>
            </a:r>
            <a:r>
              <a:rPr lang="ru-RU" dirty="0" smtClean="0"/>
              <a:t> взаимодействующих в экосистеме. </a:t>
            </a:r>
          </a:p>
          <a:p>
            <a:r>
              <a:rPr lang="ru-RU" dirty="0" smtClean="0"/>
              <a:t>Изменения, затрагивающие какие-либо признаки особей одного вида, приводят к изменениям у другого или других видов.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5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обществах, где государство контролирует образование, главенствует управленческий уровень. В США, общественная образовательная система построена вокруг администрирования. В некоторых современных реструктурированных программах контроль сместился на учебный уровень. 4-ый вариант ставит в центр системы личность обучающегося, индивидуально-личностное обучение и ориентирует на строительство целых системных комплексов вокруг него. Когда личностное обучение попадает в наш  фокус, обучающийся становится ключевым объектом системы, и основными задачами становятся: обеспечение ресурсами и механизмами, возможностями для обучения и развития личности. Выбор личностного уровня в качестве фокуса требует серьезных изменений в отношении границ, и, следовательно, проектирования новой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6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Выбирая варианты 1 или 2, мы не меняем границы системы, поэтому не можем говорить о моделировании новой системы. Вариант 3 расширяет границы до размеров сообщества и рассматривает включение в сообщество всех систем, которые могут предоставить ресурсы, возможности, условия для обучения и развития личности. Вариант 4 предполагает еще более глубокое расширение границ в общество в целом в контексте системных запросов. Рассматривая этот вариант, мы изучаем образовательные последствия проявившихся характеристик (1) постиндустриальной эры информации и знаний и (2) массивных изменений и трансформаций в социокультурной,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социоэкономической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социотехнической, научной, организационной сферах. Их рассмотрение приведет нас к (1) пересмотру социальных функций образования, (2) разработке новых идей в сфере образования и (3) созданию новых условий для обучения и развития личности. Выбор 4 группы в качестве фокуса потребует серьезных изменений в отношении границ проектируемой новой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6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Информационный обмен с другими системами во внешней среде. Является общепринятой практикой.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Кооперация. Периодическое сотрудничество с другими системами в обществе.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Координация с другими системами, которые могут предлагать образовательные и другие ресурсы и возможности для развития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Интеграция с другими социальными системами, связанными с развитием человека, общества, здравоохранением и т.п.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4 создает «новый образовательный вид» – основанная на сообществе система обучения и развития человека.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1 и 2 не преодолевают существующую систему, но могут включать минимальное смещение границ.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3 и 4 подразумевают новые границы и требуют создания новой системы.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6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Информационный обмен с другими системами во внешней среде. Является общепринятой практикой.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Кооперация. Периодическое сотрудничество с другими системами в обществе.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Координация с другими системами, которые могут предлагать образовательные и другие ресурсы и возможности для развития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Интеграция с другими социальными системами, связанными с развитием человека, общества, здравоохранением и т.п.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4 создает «новый образовательный вид» – основанная на сообществе система обучения и развития человека.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1 и 2 не преодолевают существующую систему, но могут включать минимальное смещение границ.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3 и 4 подразумевают новые границы и требуют создания новой системы.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6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Информационный обмен с другими системами во внешней среде. Является общепринятой практикой.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Кооперация. Периодическое сотрудничество с другими системами в обществе.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Координация с другими системами, которые могут предлагать образовательные и другие ресурсы и возможности для развития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Интеграция с другими социальными системами, связанными с развитием человека, общества, здравоохранением и т.п.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4 создает «новый образовательный вид» – основанная на сообществе система обучения и развития человека.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1 и 2 не преодолевают существующую систему, но могут включать минимальное смещение границ.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3 и 4 подразумевают новые границы и требуют создания новой системы.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E832-72BD-4AB7-9EE7-AE095442979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6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 userDrawn="1"/>
        </p:nvGrpSpPr>
        <p:grpSpPr bwMode="auto">
          <a:xfrm>
            <a:off x="0" y="4763"/>
            <a:ext cx="9180513" cy="6853237"/>
            <a:chOff x="1" y="4762"/>
            <a:chExt cx="9180512" cy="6853238"/>
          </a:xfrm>
        </p:grpSpPr>
        <p:pic>
          <p:nvPicPr>
            <p:cNvPr id="4" name="Picture 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762"/>
              <a:ext cx="9180512" cy="685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" name="Picture 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37" b="89320"/>
            <a:stretch>
              <a:fillRect/>
            </a:stretch>
          </p:blipFill>
          <p:spPr bwMode="auto">
            <a:xfrm>
              <a:off x="251520" y="44624"/>
              <a:ext cx="6260272" cy="73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altLang="ru-RU" smtClean="0"/>
              <a:t>7.10.14</a:t>
            </a:r>
            <a:endParaRPr lang="ru-RU" alt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81D68B-5B63-487C-A491-BE96494502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48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-obr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O_Prezentation_Cover_Slide_Design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65100"/>
            <a:ext cx="8228012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bg1"/>
                </a:solidFill>
              </a:rPr>
              <a:t>Пять этапов преобразований образовательной системы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124744"/>
            <a:ext cx="8228012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Преодоление текущего состояния,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выход за рамки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существующей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системы 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абстрагирование от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нее.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spcBef>
                <a:spcPts val="12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2. Формирование видения нового образа системы, которую мы хотим создать.</a:t>
            </a:r>
          </a:p>
          <a:p>
            <a:pPr algn="l">
              <a:spcBef>
                <a:spcPts val="12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Проектирование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системы, которая после внедрения сможет преобразовать существующее состояние в желаемое будущее состояние. </a:t>
            </a:r>
          </a:p>
          <a:p>
            <a:pPr algn="l">
              <a:spcBef>
                <a:spcPts val="12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4. Разработка и презентация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коллективу модели спроектированной системы со всеми ее функциональными элементами, а также ее системного окружения.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spcBef>
                <a:spcPts val="12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5. Планирование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перехода к желаемому будущему состоянию.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4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65100"/>
            <a:ext cx="8228012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bg1"/>
                </a:solidFill>
              </a:rPr>
              <a:t>Пять этапов преобразований образовательной системы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124744"/>
            <a:ext cx="8228012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9" t="28870" r="34018" b="7459"/>
          <a:stretch/>
        </p:blipFill>
        <p:spPr bwMode="auto">
          <a:xfrm>
            <a:off x="1605110" y="980728"/>
            <a:ext cx="5991226" cy="5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3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65100"/>
            <a:ext cx="8228012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bg1"/>
                </a:solidFill>
              </a:rPr>
              <a:t>Пять этапов преобразований образовательной системы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124744"/>
            <a:ext cx="8228012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19000" r="33125" b="7333"/>
          <a:stretch/>
        </p:blipFill>
        <p:spPr bwMode="auto">
          <a:xfrm>
            <a:off x="1547664" y="856710"/>
            <a:ext cx="6192688" cy="579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6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0813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Логика системы ОКДО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55400"/>
            <a:ext cx="8461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Система ОКДО должна предоставлять обратную связь,</a:t>
            </a:r>
          </a:p>
          <a:p>
            <a:pPr algn="ctr"/>
            <a:r>
              <a:rPr lang="ru-RU" sz="2400" dirty="0" smtClean="0"/>
              <a:t>необходимую для управления социокультурной модернизацией образовательной системы РФ </a:t>
            </a:r>
          </a:p>
          <a:p>
            <a:pPr algn="ctr"/>
            <a:r>
              <a:rPr lang="ru-RU" sz="2400" dirty="0" smtClean="0"/>
              <a:t>на уровне дошкольного образования.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2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0813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Цель ОКДО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71" y="1628800"/>
            <a:ext cx="8461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/>
              <a:t>Цель ОКДО - предоставить обратную связь в нужной форме, содержащую информацию надлежащего качества о степени соответствия текущего состояния образовательной системы желаемому состоянию, определенному ФГОС ДО и</a:t>
            </a:r>
            <a:r>
              <a:rPr lang="en-US" sz="2400" dirty="0" smtClean="0"/>
              <a:t>/</a:t>
            </a:r>
            <a:r>
              <a:rPr lang="ru-RU" sz="2400" dirty="0"/>
              <a:t>или потребностями </a:t>
            </a:r>
            <a:r>
              <a:rPr lang="ru-RU" sz="2400" dirty="0" smtClean="0"/>
              <a:t>физических </a:t>
            </a:r>
            <a:r>
              <a:rPr lang="ru-RU" sz="2400" dirty="0"/>
              <a:t>или </a:t>
            </a:r>
            <a:r>
              <a:rPr lang="ru-RU" sz="2400" dirty="0" smtClean="0"/>
              <a:t>юридических лиц, </a:t>
            </a:r>
            <a:r>
              <a:rPr lang="ru-RU" sz="2400" dirty="0"/>
              <a:t>в интересах которого осуществляется образовательная деятельность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9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0813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Структура системы оценки качества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42481"/>
            <a:ext cx="8461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75000"/>
                  </a:schemeClr>
                </a:solidFill>
              </a:rPr>
              <a:t>Система оценки дошкольного образования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включает: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цели оценочной деятельности системы;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описание объекта и предмета оценки;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описание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субъектов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оценивания;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способы оценивания, процедуры и критерии оценки;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формы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представления результатов; 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условия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и границы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применения;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способы использования результатов оценивания;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планы актуализации и развития системы оценки;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собенности деятельности системы в определенных условиях.</a:t>
            </a:r>
          </a:p>
          <a:p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А также включает подсистемы, обеспечивающие деятельность системы: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нормативного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научно-методического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к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адрового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организационно-технологического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информационно-аналитического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6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65100"/>
            <a:ext cx="961256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bg1"/>
                </a:solidFill>
              </a:rPr>
              <a:t>Формирование нового образа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340768"/>
            <a:ext cx="8228012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 New Roman" pitchFamily="18" charset="0"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ОБРАЗ - ДНК образовательной системы. </a:t>
            </a:r>
          </a:p>
          <a:p>
            <a:r>
              <a:rPr lang="ru-RU" sz="2800" dirty="0">
                <a:solidFill>
                  <a:schemeClr val="tx1"/>
                </a:solidFill>
              </a:rPr>
              <a:t>«Те образы человечества, которые лидируют в культуре, являются фундаментально важными, потому что они подчеркивают способы, с помощью которых общество создает свои институты, обучает молодежь, и рассуждает обо всем том, чего касается его </a:t>
            </a:r>
            <a:r>
              <a:rPr lang="ru-RU" sz="2800" dirty="0" smtClean="0">
                <a:solidFill>
                  <a:schemeClr val="tx1"/>
                </a:solidFill>
              </a:rPr>
              <a:t>деятельность»</a:t>
            </a:r>
          </a:p>
          <a:p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Поведение </a:t>
            </a:r>
            <a:r>
              <a:rPr lang="ru-RU" sz="2800" dirty="0"/>
              <a:t>зависит от образа. Поведение разработчиков социальных систем зависит от образа в их головах и от того представления, которое они имеют о социальных функциях системы, которую они хотят создать. 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Наш </a:t>
            </a:r>
            <a:r>
              <a:rPr lang="ru-RU" sz="2800" dirty="0"/>
              <a:t>опыт дает нам информацию, которая может изменять имеющиеся у нас представления</a:t>
            </a:r>
            <a:r>
              <a:rPr lang="ru-RU" sz="2800" dirty="0" smtClean="0"/>
              <a:t>.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К.Э </a:t>
            </a:r>
            <a:r>
              <a:rPr lang="ru-RU" sz="2800" dirty="0" err="1" smtClean="0">
                <a:solidFill>
                  <a:schemeClr val="tx1"/>
                </a:solidFill>
              </a:rPr>
              <a:t>Боулдинг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42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0813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Ценностное пространство ФГОС ДО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39199"/>
            <a:ext cx="846144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Любознательность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Готовность </a:t>
            </a:r>
            <a:r>
              <a:rPr lang="ru-RU" sz="2400" dirty="0"/>
              <a:t>и </a:t>
            </a:r>
            <a:r>
              <a:rPr lang="ru-RU" sz="2400" b="1" dirty="0"/>
              <a:t>способность исследовать</a:t>
            </a:r>
            <a:r>
              <a:rPr lang="ru-RU" sz="2400" dirty="0"/>
              <a:t> новое в окружающем мире </a:t>
            </a:r>
            <a:r>
              <a:rPr lang="ru-RU" sz="2400" b="1" dirty="0"/>
              <a:t>путем реального взаимодействия с </a:t>
            </a:r>
            <a:r>
              <a:rPr lang="ru-RU" sz="2400" b="1" dirty="0" smtClean="0"/>
              <a:t>ним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/>
              <a:t>Инициатива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Желание </a:t>
            </a:r>
            <a:r>
              <a:rPr lang="ru-RU" sz="2400" dirty="0"/>
              <a:t>учиться и его поддержка во всех видах и </a:t>
            </a:r>
            <a:r>
              <a:rPr lang="ru-RU" sz="2400" dirty="0" smtClean="0"/>
              <a:t>формах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Содействие, сотрудничество, партнерство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Творчество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Системность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/>
              <a:t>Г</a:t>
            </a:r>
            <a:r>
              <a:rPr lang="ru-RU" sz="2400" b="1" dirty="0" smtClean="0"/>
              <a:t>отовность </a:t>
            </a:r>
            <a:r>
              <a:rPr lang="ru-RU" sz="2400" b="1" dirty="0"/>
              <a:t>и способность </a:t>
            </a:r>
            <a:r>
              <a:rPr lang="ru-RU" sz="2400" b="1" dirty="0" smtClean="0"/>
              <a:t>проектировать и создавать новое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Социальная </a:t>
            </a:r>
            <a:r>
              <a:rPr lang="ru-RU" sz="2400" dirty="0"/>
              <a:t>идентичность (в том числе, гражданская и национальная идентичность</a:t>
            </a:r>
            <a:r>
              <a:rPr lang="ru-RU" sz="2400" dirty="0" smtClean="0"/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Физическое и психическое здоровье, эмоциональное благополучие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323528" y="116632"/>
            <a:ext cx="8748464" cy="5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/>
            <a:r>
              <a:rPr lang="ru-RU" sz="2500" dirty="0" smtClean="0"/>
              <a:t>Социокультурная модернизация: новый образ системы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18</a:t>
            </a:fld>
            <a:endParaRPr lang="ru-RU" alt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691634"/>
              </p:ext>
            </p:extLst>
          </p:nvPr>
        </p:nvGraphicFramePr>
        <p:xfrm>
          <a:off x="539552" y="908720"/>
          <a:ext cx="8064500" cy="54102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032250"/>
                <a:gridCol w="4032250"/>
              </a:tblGrid>
              <a:tr h="7315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Arial" panose="020B0604020202020204" pitchFamily="34" charset="0"/>
                        </a:rPr>
                        <a:t>Образ </a:t>
                      </a:r>
                      <a:endParaRPr lang="ru-RU" sz="2000" baseline="0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Arial" panose="020B0604020202020204" pitchFamily="34" charset="0"/>
                        </a:rPr>
                        <a:t>существующей системы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 </a:t>
                      </a:r>
                      <a:endParaRPr lang="ru-RU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будущей системы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solidFill>
                      <a:srgbClr val="99FF99"/>
                    </a:solidFill>
                  </a:tcPr>
                </a:tc>
              </a:tr>
              <a:tr h="1267793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Образование – инструмент передачи знаний о культуре, фокус на сохранении текущего состояния, оперирует в довольно закрытом режиме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Образование </a:t>
                      </a:r>
                      <a:r>
                        <a:rPr lang="ru-RU" sz="1600" kern="1200" dirty="0" smtClean="0">
                          <a:effectLst/>
                        </a:rPr>
                        <a:t>- отражает </a:t>
                      </a:r>
                      <a:r>
                        <a:rPr lang="ru-RU" sz="1600" kern="1200" dirty="0">
                          <a:effectLst/>
                        </a:rPr>
                        <a:t>и </a:t>
                      </a:r>
                      <a:r>
                        <a:rPr lang="ru-RU" sz="1600" kern="1200" dirty="0" smtClean="0">
                          <a:effectLst/>
                        </a:rPr>
                        <a:t>интерпретирует  </a:t>
                      </a:r>
                      <a:r>
                        <a:rPr lang="ru-RU" sz="1600" kern="1200" dirty="0">
                          <a:effectLst/>
                        </a:rPr>
                        <a:t>общество через </a:t>
                      </a:r>
                      <a:r>
                        <a:rPr lang="ru-RU" sz="1600" kern="1200" dirty="0" err="1" smtClean="0">
                          <a:effectLst/>
                        </a:rPr>
                        <a:t>коэволюционное</a:t>
                      </a:r>
                      <a:r>
                        <a:rPr lang="ru-RU" sz="1600" kern="1200" dirty="0" smtClean="0">
                          <a:effectLst/>
                        </a:rPr>
                        <a:t> взаимодействие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156332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Автономная система, отделенная от других социальных систем</a:t>
                      </a:r>
                      <a:endParaRPr lang="ru-RU" sz="1600" b="0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Образование </a:t>
                      </a:r>
                      <a:r>
                        <a:rPr lang="ru-RU" sz="1600" kern="1200" dirty="0" smtClean="0">
                          <a:effectLst/>
                        </a:rPr>
                        <a:t>скоординировано </a:t>
                      </a:r>
                      <a:r>
                        <a:rPr lang="ru-RU" sz="1600" kern="1200" dirty="0">
                          <a:effectLst/>
                        </a:rPr>
                        <a:t>с другими социальными </a:t>
                      </a:r>
                      <a:r>
                        <a:rPr lang="ru-RU" sz="1600" kern="1200" dirty="0" smtClean="0">
                          <a:effectLst/>
                        </a:rPr>
                        <a:t>системами.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effectLst/>
                        </a:rPr>
                        <a:t>В фокусе внимания - </a:t>
                      </a:r>
                      <a:r>
                        <a:rPr lang="ru-RU" sz="1600" kern="1200" dirty="0" smtClean="0">
                          <a:effectLst/>
                        </a:rPr>
                        <a:t>интегрированное обучение </a:t>
                      </a:r>
                      <a:r>
                        <a:rPr lang="ru-RU" sz="1600" kern="1200" dirty="0">
                          <a:effectLst/>
                        </a:rPr>
                        <a:t>и </a:t>
                      </a:r>
                      <a:r>
                        <a:rPr lang="ru-RU" sz="1600" kern="1200" dirty="0" smtClean="0">
                          <a:effectLst/>
                        </a:rPr>
                        <a:t>развитие </a:t>
                      </a:r>
                      <a:r>
                        <a:rPr lang="ru-RU" sz="1600" kern="1200" dirty="0">
                          <a:effectLst/>
                        </a:rPr>
                        <a:t>личности человека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184756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Фокус </a:t>
                      </a:r>
                      <a:r>
                        <a:rPr lang="ru-RU" sz="1600" kern="1200" dirty="0">
                          <a:effectLst/>
                        </a:rPr>
                        <a:t>на основах </a:t>
                      </a:r>
                      <a:endParaRPr lang="ru-RU" sz="1600" kern="1200" dirty="0" smtClean="0">
                        <a:effectLst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и </a:t>
                      </a:r>
                      <a:r>
                        <a:rPr lang="ru-RU" sz="1600" kern="1200" dirty="0">
                          <a:effectLst/>
                        </a:rPr>
                        <a:t>ограниченная подготовка к жизни в обществе и трудоустройстве</a:t>
                      </a:r>
                      <a:endParaRPr lang="ru-RU" sz="1600" b="0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Охватывает социокультурные, этические, моральные, экономические, физиологические, ментальные, духовные, политические, научные, технологические, эстетические потребности.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2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 bwMode="auto">
          <a:xfrm>
            <a:off x="0" y="217928"/>
            <a:ext cx="9071992" cy="5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/>
            <a:r>
              <a:rPr lang="ru-RU" sz="2600" dirty="0" smtClean="0"/>
              <a:t>Социокультурная модернизация: новый образ системы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19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746771"/>
              </p:ext>
            </p:extLst>
          </p:nvPr>
        </p:nvGraphicFramePr>
        <p:xfrm>
          <a:off x="395796" y="1052736"/>
          <a:ext cx="8280400" cy="532304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40200"/>
                <a:gridCol w="4140200"/>
              </a:tblGrid>
              <a:tr h="43586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Arial" panose="020B0604020202020204" pitchFamily="34" charset="0"/>
                        </a:rPr>
                        <a:t>Образ </a:t>
                      </a:r>
                      <a:endParaRPr lang="ru-RU" sz="2000" baseline="0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Arial" panose="020B0604020202020204" pitchFamily="34" charset="0"/>
                        </a:rPr>
                        <a:t>существующей системы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 </a:t>
                      </a:r>
                      <a:endParaRPr lang="ru-RU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будущей системы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solidFill>
                      <a:srgbClr val="99FF99"/>
                    </a:solidFill>
                  </a:tcPr>
                </a:tc>
              </a:tr>
              <a:tr h="104607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Предоставляет только инструкции индивидуумам во время обучения в школе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Предоставляет ресурсы, возможности для </a:t>
                      </a:r>
                      <a:r>
                        <a:rPr lang="ru-RU" sz="1600" kern="1200" dirty="0" smtClean="0">
                          <a:effectLst/>
                        </a:rPr>
                        <a:t>долгосрочного обучения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для </a:t>
                      </a:r>
                      <a:r>
                        <a:rPr lang="ru-RU" sz="1600" kern="1200" dirty="0">
                          <a:effectLst/>
                        </a:rPr>
                        <a:t>полного развития обучающихся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/>
                </a:tc>
              </a:tr>
              <a:tr h="139477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Все построено на инструкциях. </a:t>
                      </a:r>
                      <a:endParaRPr lang="ru-RU" sz="1600" kern="1200" dirty="0" smtClean="0">
                        <a:effectLst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Субъект-объектный </a:t>
                      </a:r>
                      <a:r>
                        <a:rPr lang="ru-RU" sz="1600" kern="1200" dirty="0">
                          <a:effectLst/>
                        </a:rPr>
                        <a:t>подход к обучению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Образовано вокруг опыта обучения, в окружении, </a:t>
                      </a:r>
                      <a:r>
                        <a:rPr lang="ru-RU" sz="1600" kern="1200" dirty="0" smtClean="0">
                          <a:effectLst/>
                        </a:rPr>
                        <a:t>психологически комфортном </a:t>
                      </a:r>
                      <a:r>
                        <a:rPr lang="ru-RU" sz="1600" kern="1200" dirty="0">
                          <a:effectLst/>
                        </a:rPr>
                        <a:t>для </a:t>
                      </a:r>
                      <a:r>
                        <a:rPr lang="ru-RU" sz="1600" kern="1200" dirty="0" smtClean="0">
                          <a:effectLst/>
                        </a:rPr>
                        <a:t>обучающегося и оптимальном </a:t>
                      </a:r>
                      <a:r>
                        <a:rPr lang="ru-RU" sz="1600" kern="1200" dirty="0">
                          <a:effectLst/>
                        </a:rPr>
                        <a:t>для достижения мастерства в выбранном навыке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/>
                </a:tc>
              </a:tr>
              <a:tr h="69738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Отношения </a:t>
                      </a:r>
                      <a:r>
                        <a:rPr lang="ru-RU" sz="1600" kern="1200" dirty="0" smtClean="0">
                          <a:effectLst/>
                        </a:rPr>
                        <a:t>воспитатель </a:t>
                      </a:r>
                      <a:r>
                        <a:rPr lang="ru-RU" sz="1600" kern="1200" dirty="0">
                          <a:effectLst/>
                        </a:rPr>
                        <a:t>– </a:t>
                      </a:r>
                      <a:r>
                        <a:rPr lang="ru-RU" sz="1600" kern="1200" dirty="0" smtClean="0">
                          <a:effectLst/>
                        </a:rPr>
                        <a:t>группа, воспитатель </a:t>
                      </a:r>
                      <a:r>
                        <a:rPr lang="ru-RU" sz="1600" kern="1200" dirty="0">
                          <a:effectLst/>
                        </a:rPr>
                        <a:t>– </a:t>
                      </a:r>
                      <a:r>
                        <a:rPr lang="ru-RU" sz="1600" kern="1200" dirty="0" smtClean="0">
                          <a:effectLst/>
                        </a:rPr>
                        <a:t>ребенок </a:t>
                      </a:r>
                      <a:r>
                        <a:rPr lang="ru-RU" sz="1600" kern="1200" dirty="0">
                          <a:effectLst/>
                        </a:rPr>
                        <a:t>являются превалирующими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Разные виды обучения: направленные на себя, других, коллективная работа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/>
                </a:tc>
              </a:tr>
              <a:tr h="139477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Использование образовательных ресурсов ограничено зданием </a:t>
                      </a:r>
                      <a:r>
                        <a:rPr lang="ru-RU" sz="1600" kern="1200" dirty="0" smtClean="0">
                          <a:effectLst/>
                        </a:rPr>
                        <a:t>детского</a:t>
                      </a:r>
                      <a:r>
                        <a:rPr lang="ru-RU" sz="1600" kern="1200" baseline="0" dirty="0" smtClean="0">
                          <a:effectLst/>
                        </a:rPr>
                        <a:t> сада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Использование огромного резервуара знаний и ресурсов, возможностей, доступных в обществе для поддержания процесса обучения и развития человека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8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2700"/>
            <a:ext cx="9207501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-39688" y="1"/>
            <a:ext cx="9183688" cy="6888162"/>
          </a:xfrm>
          <a:solidFill>
            <a:srgbClr val="0070C0"/>
          </a:solidFill>
        </p:spPr>
        <p:txBody>
          <a:bodyPr anchor="ctr"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400" b="1" dirty="0" smtClean="0">
                <a:solidFill>
                  <a:schemeClr val="bg1"/>
                </a:solidFill>
              </a:rPr>
              <a:t>Федосова Ирина Евгеньевна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Руководитель центра проектирования и прогнозирования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образовательных систем ФГАУ «ФИРО»,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Главный редактор издательства «</a:t>
            </a:r>
            <a:r>
              <a:rPr lang="ru-RU" sz="1800" dirty="0">
                <a:solidFill>
                  <a:schemeClr val="bg1"/>
                </a:solidFill>
              </a:rPr>
              <a:t>Н</a:t>
            </a:r>
            <a:r>
              <a:rPr lang="ru-RU" sz="1800" dirty="0" smtClean="0">
                <a:solidFill>
                  <a:schemeClr val="bg1"/>
                </a:solidFill>
              </a:rPr>
              <a:t>ациональное образование»</a:t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altLang="ru-RU" sz="1800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8"/>
            <a:ext cx="820891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Система оценки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дошкольного </a:t>
            </a:r>
            <a:r>
              <a:rPr lang="ru-RU" sz="4000" b="1" dirty="0">
                <a:solidFill>
                  <a:schemeClr val="bg1"/>
                </a:solidFill>
              </a:rPr>
              <a:t>образования: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новые </a:t>
            </a:r>
            <a:r>
              <a:rPr lang="ru-RU" sz="4000" b="1" dirty="0">
                <a:solidFill>
                  <a:schemeClr val="bg1"/>
                </a:solidFill>
              </a:rPr>
              <a:t>решения и новые </a:t>
            </a:r>
            <a:r>
              <a:rPr lang="ru-RU" sz="4000" b="1" dirty="0" smtClean="0">
                <a:solidFill>
                  <a:schemeClr val="bg1"/>
                </a:solidFill>
              </a:rPr>
              <a:t>рамки</a:t>
            </a:r>
            <a:endParaRPr lang="ru-RU" sz="3500" b="1" dirty="0" smtClean="0">
              <a:solidFill>
                <a:schemeClr val="bg1"/>
              </a:solidFill>
            </a:endParaRPr>
          </a:p>
          <a:p>
            <a:pPr algn="ctr"/>
            <a:endParaRPr lang="ru-RU" sz="3500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695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9115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Системные уровни оценивания</a:t>
            </a:r>
            <a:endParaRPr lang="ru-RU" sz="26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5"/>
          <p:cNvGrpSpPr>
            <a:grpSpLocks/>
          </p:cNvGrpSpPr>
          <p:nvPr/>
        </p:nvGrpSpPr>
        <p:grpSpPr bwMode="auto">
          <a:xfrm>
            <a:off x="1524000" y="908719"/>
            <a:ext cx="6576392" cy="3613746"/>
            <a:chOff x="1524000" y="1444591"/>
            <a:chExt cx="6096000" cy="3612675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1524000" y="1444591"/>
              <a:ext cx="788988" cy="804153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lIns="13971" tIns="408465" rIns="13970" bIns="408463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/>
                <a:t>7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312988" y="1767701"/>
              <a:ext cx="5307012" cy="481043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7" tIns="50369" rIns="50369" bIns="50370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 typeface="Times New Roman" panose="02020603050405020304" pitchFamily="18" charset="0"/>
                <a:buChar char="••"/>
                <a:defRPr/>
              </a:pPr>
              <a:r>
                <a:rPr lang="ru-RU" sz="2300" dirty="0"/>
                <a:t>Уровень </a:t>
              </a:r>
              <a:r>
                <a:rPr lang="ru-RU" sz="2300" dirty="0" smtClean="0"/>
                <a:t>образовательного результата</a:t>
              </a:r>
              <a:endParaRPr lang="ru-RU" sz="2300" dirty="0"/>
            </a:p>
          </p:txBody>
        </p:sp>
        <p:sp>
          <p:nvSpPr>
            <p:cNvPr id="10" name="Полилиния 9"/>
            <p:cNvSpPr/>
            <p:nvPr/>
          </p:nvSpPr>
          <p:spPr>
            <a:xfrm flipV="1">
              <a:off x="1524000" y="2740351"/>
              <a:ext cx="788988" cy="791851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lIns="13971" tIns="408465" rIns="13970" bIns="408463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/>
                <a:t>5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312988" y="2380419"/>
              <a:ext cx="5307012" cy="503907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7" tIns="50369" rIns="50369" bIns="50370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 typeface="Times New Roman" panose="02020603050405020304" pitchFamily="18" charset="0"/>
                <a:buChar char="••"/>
                <a:defRPr/>
              </a:pPr>
              <a:r>
                <a:rPr lang="ru-RU" sz="2300" dirty="0"/>
                <a:t>Уровень </a:t>
              </a:r>
              <a:r>
                <a:rPr lang="ru-RU" sz="2300" dirty="0" smtClean="0"/>
                <a:t>образовательного </a:t>
              </a:r>
              <a:r>
                <a:rPr lang="ru-RU" sz="2300" dirty="0"/>
                <a:t>процесса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 flipV="1">
              <a:off x="1524000" y="3388232"/>
              <a:ext cx="788988" cy="791852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lIns="13971" tIns="408465" rIns="13970" bIns="408463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 smtClean="0"/>
                <a:t>4</a:t>
              </a:r>
              <a:endParaRPr lang="ru-RU" sz="2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312988" y="3014958"/>
              <a:ext cx="5307012" cy="517248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7" tIns="50369" rIns="50369" bIns="50370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 typeface="Times New Roman" panose="02020603050405020304" pitchFamily="18" charset="0"/>
                <a:buChar char="••"/>
                <a:defRPr/>
              </a:pPr>
              <a:r>
                <a:rPr lang="ru-RU" sz="2300" dirty="0"/>
                <a:t>Уровень </a:t>
              </a:r>
              <a:r>
                <a:rPr lang="ru-RU" sz="2300" dirty="0" smtClean="0"/>
                <a:t>образовательных условий</a:t>
              </a:r>
              <a:endParaRPr lang="ru-RU" sz="2300" dirty="0"/>
            </a:p>
          </p:txBody>
        </p:sp>
        <p:sp>
          <p:nvSpPr>
            <p:cNvPr id="14" name="Полилиния 13"/>
            <p:cNvSpPr/>
            <p:nvPr/>
          </p:nvSpPr>
          <p:spPr>
            <a:xfrm flipV="1">
              <a:off x="1524000" y="3989117"/>
              <a:ext cx="788988" cy="1068149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lIns="13971" tIns="408465" rIns="13970" bIns="408463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/>
                <a:t>3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312988" y="3662838"/>
              <a:ext cx="5307012" cy="517248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7" tIns="50369" rIns="50369" bIns="50370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 typeface="Times New Roman" panose="02020603050405020304" pitchFamily="18" charset="0"/>
                <a:buChar char="••"/>
                <a:defRPr/>
              </a:pPr>
              <a:r>
                <a:rPr lang="ru-RU" sz="2300" dirty="0"/>
                <a:t>Уровень </a:t>
              </a:r>
              <a:r>
                <a:rPr lang="ru-RU" sz="2300" dirty="0" smtClean="0"/>
                <a:t>образовательной программы </a:t>
              </a:r>
              <a:endParaRPr lang="ru-RU" sz="2300" dirty="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16" name="Полилиния 15"/>
          <p:cNvSpPr/>
          <p:nvPr/>
        </p:nvSpPr>
        <p:spPr bwMode="auto">
          <a:xfrm flipV="1">
            <a:off x="1547664" y="4293095"/>
            <a:ext cx="788988" cy="1080117"/>
          </a:xfrm>
          <a:custGeom>
            <a:avLst/>
            <a:gdLst>
              <a:gd name="connsiteX0" fmla="*/ 0 w 1127124"/>
              <a:gd name="connsiteY0" fmla="*/ 0 h 788987"/>
              <a:gd name="connsiteX1" fmla="*/ 732631 w 1127124"/>
              <a:gd name="connsiteY1" fmla="*/ 0 h 788987"/>
              <a:gd name="connsiteX2" fmla="*/ 1127124 w 1127124"/>
              <a:gd name="connsiteY2" fmla="*/ 394494 h 788987"/>
              <a:gd name="connsiteX3" fmla="*/ 732631 w 1127124"/>
              <a:gd name="connsiteY3" fmla="*/ 788987 h 788987"/>
              <a:gd name="connsiteX4" fmla="*/ 0 w 1127124"/>
              <a:gd name="connsiteY4" fmla="*/ 788987 h 788987"/>
              <a:gd name="connsiteX5" fmla="*/ 394494 w 1127124"/>
              <a:gd name="connsiteY5" fmla="*/ 394494 h 788987"/>
              <a:gd name="connsiteX6" fmla="*/ 0 w 1127124"/>
              <a:gd name="connsiteY6" fmla="*/ 0 h 78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124" h="788987">
                <a:moveTo>
                  <a:pt x="1127123" y="0"/>
                </a:moveTo>
                <a:lnTo>
                  <a:pt x="1127123" y="512842"/>
                </a:lnTo>
                <a:lnTo>
                  <a:pt x="563561" y="788987"/>
                </a:lnTo>
                <a:lnTo>
                  <a:pt x="1" y="512842"/>
                </a:lnTo>
                <a:lnTo>
                  <a:pt x="1" y="0"/>
                </a:lnTo>
                <a:lnTo>
                  <a:pt x="563561" y="276146"/>
                </a:lnTo>
                <a:lnTo>
                  <a:pt x="1127123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3971" tIns="408465" rIns="13970" bIns="408463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/>
              <a:t>2</a:t>
            </a:r>
          </a:p>
        </p:txBody>
      </p:sp>
      <p:sp>
        <p:nvSpPr>
          <p:cNvPr id="17" name="Полилиния 16"/>
          <p:cNvSpPr/>
          <p:nvPr/>
        </p:nvSpPr>
        <p:spPr bwMode="auto">
          <a:xfrm>
            <a:off x="2336652" y="3789040"/>
            <a:ext cx="5725228" cy="733425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3577" tIns="50369" rIns="50369" bIns="50370" spcCol="1270" anchor="ctr"/>
          <a:lstStyle/>
          <a:p>
            <a:pPr marL="228600" lvl="1" indent="-228600" defTabSz="1022350">
              <a:lnSpc>
                <a:spcPct val="90000"/>
              </a:lnSpc>
              <a:spcAft>
                <a:spcPct val="15000"/>
              </a:spcAft>
              <a:buFont typeface="Times New Roman" panose="02020603050405020304" pitchFamily="18" charset="0"/>
              <a:buChar char="••"/>
              <a:defRPr/>
            </a:pPr>
            <a:r>
              <a:rPr lang="ru-RU" sz="2300" dirty="0"/>
              <a:t>Уровень </a:t>
            </a:r>
            <a:r>
              <a:rPr lang="ru-RU" sz="2300" dirty="0" smtClean="0"/>
              <a:t>образовательной организации</a:t>
            </a:r>
            <a:endParaRPr lang="ru-RU" sz="2300" dirty="0"/>
          </a:p>
        </p:txBody>
      </p:sp>
      <p:sp>
        <p:nvSpPr>
          <p:cNvPr id="29" name="Полилиния 28"/>
          <p:cNvSpPr/>
          <p:nvPr/>
        </p:nvSpPr>
        <p:spPr bwMode="auto">
          <a:xfrm flipV="1">
            <a:off x="1547664" y="5229199"/>
            <a:ext cx="788988" cy="911101"/>
          </a:xfrm>
          <a:custGeom>
            <a:avLst/>
            <a:gdLst>
              <a:gd name="connsiteX0" fmla="*/ 0 w 1127124"/>
              <a:gd name="connsiteY0" fmla="*/ 0 h 788987"/>
              <a:gd name="connsiteX1" fmla="*/ 732631 w 1127124"/>
              <a:gd name="connsiteY1" fmla="*/ 0 h 788987"/>
              <a:gd name="connsiteX2" fmla="*/ 1127124 w 1127124"/>
              <a:gd name="connsiteY2" fmla="*/ 394494 h 788987"/>
              <a:gd name="connsiteX3" fmla="*/ 732631 w 1127124"/>
              <a:gd name="connsiteY3" fmla="*/ 788987 h 788987"/>
              <a:gd name="connsiteX4" fmla="*/ 0 w 1127124"/>
              <a:gd name="connsiteY4" fmla="*/ 788987 h 788987"/>
              <a:gd name="connsiteX5" fmla="*/ 394494 w 1127124"/>
              <a:gd name="connsiteY5" fmla="*/ 394494 h 788987"/>
              <a:gd name="connsiteX6" fmla="*/ 0 w 1127124"/>
              <a:gd name="connsiteY6" fmla="*/ 0 h 78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124" h="788987">
                <a:moveTo>
                  <a:pt x="1127123" y="0"/>
                </a:moveTo>
                <a:lnTo>
                  <a:pt x="1127123" y="512842"/>
                </a:lnTo>
                <a:lnTo>
                  <a:pt x="563561" y="788987"/>
                </a:lnTo>
                <a:lnTo>
                  <a:pt x="1" y="512842"/>
                </a:lnTo>
                <a:lnTo>
                  <a:pt x="1" y="0"/>
                </a:lnTo>
                <a:lnTo>
                  <a:pt x="563561" y="276146"/>
                </a:lnTo>
                <a:lnTo>
                  <a:pt x="1127123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3971" tIns="408465" rIns="13970" bIns="408463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/>
              <a:t>1</a:t>
            </a:r>
          </a:p>
        </p:txBody>
      </p:sp>
      <p:sp>
        <p:nvSpPr>
          <p:cNvPr id="30" name="Полилиния 29"/>
          <p:cNvSpPr/>
          <p:nvPr/>
        </p:nvSpPr>
        <p:spPr bwMode="auto">
          <a:xfrm>
            <a:off x="2336652" y="4639791"/>
            <a:ext cx="5725228" cy="733425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3577" tIns="50369" rIns="50369" bIns="50370" spcCol="1270" anchor="ctr"/>
          <a:lstStyle/>
          <a:p>
            <a:pPr marL="228600" lvl="1" indent="-228600" defTabSz="1022350">
              <a:lnSpc>
                <a:spcPct val="90000"/>
              </a:lnSpc>
              <a:spcAft>
                <a:spcPct val="15000"/>
              </a:spcAft>
              <a:buFont typeface="Times New Roman" panose="02020603050405020304" pitchFamily="18" charset="0"/>
              <a:buChar char="••"/>
              <a:defRPr/>
            </a:pPr>
            <a:r>
              <a:rPr lang="ru-RU" sz="2300" dirty="0"/>
              <a:t>Уровень </a:t>
            </a:r>
            <a:r>
              <a:rPr lang="ru-RU" sz="2300" dirty="0" smtClean="0"/>
              <a:t>муниципального, регионального управления образованием </a:t>
            </a:r>
            <a:endParaRPr lang="ru-RU" sz="2300" dirty="0"/>
          </a:p>
        </p:txBody>
      </p:sp>
      <p:sp>
        <p:nvSpPr>
          <p:cNvPr id="31" name="Полилиния 30"/>
          <p:cNvSpPr/>
          <p:nvPr/>
        </p:nvSpPr>
        <p:spPr bwMode="auto">
          <a:xfrm>
            <a:off x="2336652" y="5518273"/>
            <a:ext cx="5725228" cy="647031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3577" tIns="50369" rIns="50369" bIns="50370" spcCol="1270" anchor="ctr"/>
          <a:lstStyle/>
          <a:p>
            <a:pPr marL="228600" lvl="1" indent="-228600" defTabSz="1022350">
              <a:lnSpc>
                <a:spcPct val="90000"/>
              </a:lnSpc>
              <a:spcAft>
                <a:spcPct val="15000"/>
              </a:spcAft>
              <a:buFont typeface="Times New Roman" panose="02020603050405020304" pitchFamily="18" charset="0"/>
              <a:buChar char="••"/>
              <a:defRPr/>
            </a:pPr>
            <a:r>
              <a:rPr lang="ru-RU" sz="2300" dirty="0"/>
              <a:t>Уровень </a:t>
            </a:r>
            <a:r>
              <a:rPr lang="ru-RU" sz="2300" dirty="0" smtClean="0"/>
              <a:t>управления регионом в целом</a:t>
            </a:r>
            <a:endParaRPr lang="ru-RU" sz="2300" dirty="0"/>
          </a:p>
        </p:txBody>
      </p:sp>
      <p:sp>
        <p:nvSpPr>
          <p:cNvPr id="32" name="Полилиния 31"/>
          <p:cNvSpPr/>
          <p:nvPr/>
        </p:nvSpPr>
        <p:spPr bwMode="auto">
          <a:xfrm flipV="1">
            <a:off x="1547664" y="1556792"/>
            <a:ext cx="851164" cy="792086"/>
          </a:xfrm>
          <a:custGeom>
            <a:avLst/>
            <a:gdLst>
              <a:gd name="connsiteX0" fmla="*/ 0 w 1127124"/>
              <a:gd name="connsiteY0" fmla="*/ 0 h 788987"/>
              <a:gd name="connsiteX1" fmla="*/ 732631 w 1127124"/>
              <a:gd name="connsiteY1" fmla="*/ 0 h 788987"/>
              <a:gd name="connsiteX2" fmla="*/ 1127124 w 1127124"/>
              <a:gd name="connsiteY2" fmla="*/ 394494 h 788987"/>
              <a:gd name="connsiteX3" fmla="*/ 732631 w 1127124"/>
              <a:gd name="connsiteY3" fmla="*/ 788987 h 788987"/>
              <a:gd name="connsiteX4" fmla="*/ 0 w 1127124"/>
              <a:gd name="connsiteY4" fmla="*/ 788987 h 788987"/>
              <a:gd name="connsiteX5" fmla="*/ 394494 w 1127124"/>
              <a:gd name="connsiteY5" fmla="*/ 394494 h 788987"/>
              <a:gd name="connsiteX6" fmla="*/ 0 w 1127124"/>
              <a:gd name="connsiteY6" fmla="*/ 0 h 78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124" h="788987">
                <a:moveTo>
                  <a:pt x="1127123" y="0"/>
                </a:moveTo>
                <a:lnTo>
                  <a:pt x="1127123" y="512842"/>
                </a:lnTo>
                <a:lnTo>
                  <a:pt x="563561" y="788987"/>
                </a:lnTo>
                <a:lnTo>
                  <a:pt x="1" y="512842"/>
                </a:lnTo>
                <a:lnTo>
                  <a:pt x="1" y="0"/>
                </a:lnTo>
                <a:lnTo>
                  <a:pt x="563561" y="276146"/>
                </a:lnTo>
                <a:lnTo>
                  <a:pt x="1127123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3971" tIns="408465" rIns="13970" bIns="408463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546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Оцениваемые</a:t>
            </a:r>
            <a:r>
              <a:rPr lang="ru-RU" sz="2600" b="1" dirty="0">
                <a:solidFill>
                  <a:schemeClr val="bg1"/>
                </a:solidFill>
              </a:rPr>
              <a:t/>
            </a:r>
            <a:br>
              <a:rPr lang="ru-RU" sz="2600" b="1" dirty="0">
                <a:solidFill>
                  <a:schemeClr val="bg1"/>
                </a:solidFill>
              </a:rPr>
            </a:b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313" y="836712"/>
            <a:ext cx="8228012" cy="1296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 New Roman" pitchFamily="18" charset="0"/>
              <a:buNone/>
              <a:defRPr/>
            </a:pPr>
            <a:endParaRPr lang="ru-RU" sz="2200" dirty="0">
              <a:solidFill>
                <a:schemeClr val="tx1"/>
              </a:solidFill>
            </a:endParaRPr>
          </a:p>
        </p:txBody>
      </p:sp>
      <p:grpSp>
        <p:nvGrpSpPr>
          <p:cNvPr id="7" name="Группа 5"/>
          <p:cNvGrpSpPr>
            <a:grpSpLocks/>
          </p:cNvGrpSpPr>
          <p:nvPr/>
        </p:nvGrpSpPr>
        <p:grpSpPr bwMode="auto">
          <a:xfrm>
            <a:off x="1524000" y="1340768"/>
            <a:ext cx="6096000" cy="4064000"/>
            <a:chOff x="1524000" y="1397601"/>
            <a:chExt cx="6096000" cy="4062797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1524000" y="1397601"/>
              <a:ext cx="788988" cy="1126791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lIns="13971" tIns="408465" rIns="13970" bIns="408463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/>
                <a:t>4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312988" y="1775314"/>
              <a:ext cx="5307012" cy="733208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7" tIns="50369" rIns="50369" bIns="50370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 typeface="Times New Roman" panose="02020603050405020304" pitchFamily="18" charset="0"/>
                <a:buChar char="••"/>
                <a:defRPr/>
              </a:pPr>
              <a:r>
                <a:rPr lang="ru-RU" sz="2300" dirty="0" smtClean="0"/>
                <a:t>Региональные и федеральные органы управления образованием</a:t>
              </a:r>
              <a:endParaRPr lang="ru-RU" sz="2300" dirty="0"/>
            </a:p>
          </p:txBody>
        </p:sp>
        <p:sp>
          <p:nvSpPr>
            <p:cNvPr id="10" name="Полилиния 9"/>
            <p:cNvSpPr/>
            <p:nvPr/>
          </p:nvSpPr>
          <p:spPr>
            <a:xfrm flipV="1">
              <a:off x="1524000" y="2376799"/>
              <a:ext cx="788988" cy="1126791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lIns="13971" tIns="408465" rIns="13970" bIns="408463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/>
                <a:t>3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312988" y="2783079"/>
              <a:ext cx="5307012" cy="733208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7" tIns="50369" rIns="50369" bIns="50370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 typeface="Times New Roman" panose="02020603050405020304" pitchFamily="18" charset="0"/>
                <a:buChar char="••"/>
                <a:defRPr/>
              </a:pPr>
              <a:r>
                <a:rPr lang="ru-RU" sz="2300" dirty="0" smtClean="0"/>
                <a:t>Муниципальные органы управления образованием</a:t>
              </a:r>
              <a:endParaRPr lang="ru-RU" sz="2300" dirty="0"/>
            </a:p>
          </p:txBody>
        </p:sp>
        <p:sp>
          <p:nvSpPr>
            <p:cNvPr id="12" name="Полилиния 11"/>
            <p:cNvSpPr/>
            <p:nvPr/>
          </p:nvSpPr>
          <p:spPr>
            <a:xfrm flipV="1">
              <a:off x="1524000" y="3354410"/>
              <a:ext cx="788988" cy="1126791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lIns="13971" tIns="408465" rIns="13970" bIns="408463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/>
                <a:t>2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312988" y="3719427"/>
              <a:ext cx="5307012" cy="733208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7" tIns="50369" rIns="50369" bIns="50370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 typeface="Times New Roman" panose="02020603050405020304" pitchFamily="18" charset="0"/>
                <a:buChar char="••"/>
                <a:defRPr/>
              </a:pPr>
              <a:r>
                <a:rPr lang="ru-RU" sz="2300" dirty="0"/>
                <a:t>Образовательная организация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 flipV="1">
              <a:off x="1524000" y="4333607"/>
              <a:ext cx="788988" cy="1126791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lIns="13971" tIns="408465" rIns="13970" bIns="408463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/>
                <a:t>1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312988" y="4727190"/>
              <a:ext cx="5307012" cy="733208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7" tIns="50369" rIns="50369" bIns="50370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 typeface="Times New Roman" panose="02020603050405020304" pitchFamily="18" charset="0"/>
                <a:buChar char="••"/>
                <a:defRPr/>
              </a:pPr>
              <a:r>
                <a:rPr lang="ru-RU" sz="2300" dirty="0" smtClean="0"/>
                <a:t>Сотрудники образовательных организаций и органов управления</a:t>
              </a:r>
              <a:endParaRPr lang="ru-RU" sz="2300" dirty="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8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605" y="116632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Объекты оценивания</a:t>
            </a:r>
            <a:r>
              <a:rPr lang="ru-RU" sz="2600" b="1" dirty="0">
                <a:solidFill>
                  <a:schemeClr val="bg1"/>
                </a:solidFill>
              </a:rPr>
              <a:t/>
            </a:r>
            <a:br>
              <a:rPr lang="ru-RU" sz="2600" b="1" dirty="0">
                <a:solidFill>
                  <a:schemeClr val="bg1"/>
                </a:solidFill>
              </a:rPr>
            </a:b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22</a:t>
            </a:fld>
            <a:endParaRPr lang="ru-RU" altLang="ru-RU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159853892"/>
              </p:ext>
            </p:extLst>
          </p:nvPr>
        </p:nvGraphicFramePr>
        <p:xfrm>
          <a:off x="467544" y="1081192"/>
          <a:ext cx="8136904" cy="500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15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0813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Структура системы оценки качества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42481"/>
            <a:ext cx="8461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75000"/>
                  </a:schemeClr>
                </a:solidFill>
              </a:rPr>
              <a:t>Система оценки дошкольного образования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включает: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цели оценочной деятельности системы;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описание объекта и предмета оценки;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описание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субъектов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оценивания;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способы оценивания, процедуры и критерии оценки;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формы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представления результатов; 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условия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и границы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применения;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способы использования результатов оценивания;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планы актуализации и развития системы оценки;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собенности деятельности системы в определенных условиях.</a:t>
            </a:r>
          </a:p>
          <a:p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А также включает подсистемы, обеспечивающие деятельность системы: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нормативного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научно-методического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к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адрового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организационно-технологического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информационно-аналитического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0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605" y="116632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Компоненты системы оценивания</a:t>
            </a:r>
            <a:r>
              <a:rPr lang="ru-RU" sz="2600" b="1" dirty="0">
                <a:solidFill>
                  <a:schemeClr val="bg1"/>
                </a:solidFill>
              </a:rPr>
              <a:t/>
            </a:r>
            <a:br>
              <a:rPr lang="ru-RU" sz="2600" b="1" dirty="0">
                <a:solidFill>
                  <a:schemeClr val="bg1"/>
                </a:solidFill>
              </a:rPr>
            </a:b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8461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Индивидуальная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обратная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связь;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Оценивание индивидуального профессионального развития;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Внутренняя оценка (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эвалюация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Внешняя оценка;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Управление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(менеджмент)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качества в ДОО;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Философия качества образования в ДОО.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605" y="11663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Базовые элементы системы оценивания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педагога и дошкольной организации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25</a:t>
            </a:fld>
            <a:endParaRPr lang="ru-RU" alt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067899"/>
              </p:ext>
            </p:extLst>
          </p:nvPr>
        </p:nvGraphicFramePr>
        <p:xfrm>
          <a:off x="1567061" y="1052736"/>
          <a:ext cx="6096000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/>
                <a:gridCol w="480392"/>
                <a:gridCol w="2520280"/>
                <a:gridCol w="2567608"/>
              </a:tblGrid>
              <a:tr h="360040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Фокус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Индивидуум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Организация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40672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Функции</a:t>
                      </a:r>
                      <a:endParaRPr lang="ru-RU" sz="2000" dirty="0"/>
                    </a:p>
                  </a:txBody>
                  <a:tcPr vert="vert27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Развитие</a:t>
                      </a:r>
                      <a:endParaRPr lang="ru-RU" dirty="0"/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Индивидуальное развитие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600" dirty="0" smtClean="0"/>
                        <a:t>Оптимизация индивидуального действия поддерживается регулярной обратной связью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Организационное развитие</a:t>
                      </a:r>
                    </a:p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Оптимизация институциональных процессов и условий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поддерживается регулярным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оцениванием (</a:t>
                      </a:r>
                      <a:r>
                        <a:rPr lang="ru-RU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эвалюацией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качества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556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Отчетность</a:t>
                      </a:r>
                      <a:endParaRPr lang="ru-RU" dirty="0"/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Индивидуальная отчетность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Отчетность о качестве индивидуальной работы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(например, индивидуальное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портфолио – как основа для беседы о проф. развитии)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Организационная отчетность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Отчетность о качестве организационных условий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процессов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(например, внутренняя документация о качестве и внешняя оценка)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605" y="4462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Компоненты системы  обеспечения, оценки и улучшения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к</a:t>
            </a:r>
            <a:r>
              <a:rPr lang="ru-RU" sz="2000" b="1" dirty="0" smtClean="0">
                <a:solidFill>
                  <a:schemeClr val="bg1"/>
                </a:solidFill>
              </a:rPr>
              <a:t>ачества образования в дошкольной организации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907704" y="3212976"/>
            <a:ext cx="5328592" cy="2376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Внешняя оценка и менеджмент качества </a:t>
            </a:r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flipV="1">
            <a:off x="1907704" y="908720"/>
            <a:ext cx="5328592" cy="2376264"/>
          </a:xfrm>
          <a:prstGeom prst="triangle">
            <a:avLst>
              <a:gd name="adj" fmla="val 4958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6200000">
            <a:off x="3491880" y="1844825"/>
            <a:ext cx="4752529" cy="2736304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Индивидуальная обратная связь и персональное развитие качества</a:t>
            </a:r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V="1">
            <a:off x="935596" y="1880828"/>
            <a:ext cx="4680521" cy="273630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Самооценка и </a:t>
            </a:r>
            <a:r>
              <a:rPr lang="ru-RU" dirty="0" err="1" smtClean="0"/>
              <a:t>внутреняя</a:t>
            </a:r>
            <a:r>
              <a:rPr lang="ru-RU" dirty="0" smtClean="0"/>
              <a:t> оценка качества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2029988"/>
            <a:ext cx="3168352" cy="22631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Собственный образ</a:t>
            </a:r>
          </a:p>
          <a:p>
            <a:pPr algn="ctr"/>
            <a:r>
              <a:rPr lang="ru-RU" b="1" dirty="0"/>
              <a:t>к</a:t>
            </a:r>
            <a:r>
              <a:rPr lang="ru-RU" b="1" dirty="0" smtClean="0"/>
              <a:t>ачества 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ошкольной организации: философия, миссия, основная образовательная программа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29499" y="1023119"/>
            <a:ext cx="328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Управление качеством, 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существляемое руководством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бразовательной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1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605" y="4462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Компоненты системы  обеспечения, оценки и улучшения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к</a:t>
            </a:r>
            <a:r>
              <a:rPr lang="ru-RU" sz="2000" b="1" dirty="0" smtClean="0">
                <a:solidFill>
                  <a:schemeClr val="bg1"/>
                </a:solidFill>
              </a:rPr>
              <a:t>ачества образования в дошкольной организации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384337" y="1052736"/>
            <a:ext cx="8461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Оценка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эвалюация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) качества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деятельности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бразовательной организации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и ее параметры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«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Только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ДОО,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как «учащаяся организация», то есть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такая,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которая регулярно проверяет качество своей работы, знает свои сильные и слабые стороны, которая постоянно развивается на благо доверенным ей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обучающимся,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может быть на высоте тех требований, которые предъявляются сегодня 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организации.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Поэтому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эвалюация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 настоящий момент для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дошкольной организации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это необходимость.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Эвалюация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дает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педагогам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чувство надежности, помогает правильно расставить акценты».</a:t>
            </a:r>
          </a:p>
        </p:txBody>
      </p:sp>
    </p:spTree>
    <p:extLst>
      <p:ext uri="{BB962C8B-B14F-4D97-AF65-F5344CB8AC3E}">
        <p14:creationId xmlns:p14="http://schemas.microsoft.com/office/powerpoint/2010/main" val="39326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052736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Изменение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в системе управления качеством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3640" y="1516484"/>
            <a:ext cx="8538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Цель: разработать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новые системные модели управления качеством образования и его оценивания с учетом потребностей по изучению обратной связи новой образовательной системы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888"/>
            <a:ext cx="8538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Проект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оценки качества преобразовать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проект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поддержки управления качеством образования.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Сфокусировать внимание УКО на всемерной поддержке повышения качества образования на федеральном, региональном, муниципальном, институциональном уровне.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Сформировать новую модель качества образовательной системы на всех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уровнях.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Включить в новую модель качества взаимосвязанные и взаимозависимые системные компоненты.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Изменить систему оценивания качества образования на всех его уровнях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Внешний контроль результатов освоения содержания образовательных программ сохранить на этапах завершения основного и среднего уровня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84447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605" y="4462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ECERS-R</a:t>
            </a:r>
            <a:r>
              <a:rPr lang="ru-RU" sz="2000" b="1" dirty="0" smtClean="0">
                <a:solidFill>
                  <a:schemeClr val="bg1"/>
                </a:solidFill>
              </a:rPr>
              <a:t>: шкалы для комплексной оценки качества дошкольной организации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384337" y="1052736"/>
            <a:ext cx="8461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Оценка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эвалюация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) качества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деятельности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бразовательной организации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и ее параметры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«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Только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ДОО,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как «учащаяся организация», то есть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такая,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которая регулярно проверяет качество своей работы, знает свои сильные и слабые стороны, которая постоянно развивается на благо доверенным ей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обучающимся,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может быть на высоте тех требований, которые предъявляются сегодня 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организации.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Поэтому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эвалюация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 настоящий момент для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дошкольной организации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это необходимость.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Эвалюация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дает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педагогам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чувство надежности, помогает правильно расставить акценты».</a:t>
            </a:r>
          </a:p>
        </p:txBody>
      </p:sp>
    </p:spTree>
    <p:extLst>
      <p:ext uri="{BB962C8B-B14F-4D97-AF65-F5344CB8AC3E}">
        <p14:creationId xmlns:p14="http://schemas.microsoft.com/office/powerpoint/2010/main" val="42443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0813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Качество образования – проверка соответствия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42481"/>
            <a:ext cx="846144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ru-RU" sz="2400" i="1" dirty="0" smtClean="0"/>
              <a:t>Качество </a:t>
            </a:r>
            <a:r>
              <a:rPr lang="ru-RU" sz="2400" i="1" dirty="0"/>
              <a:t>образования</a:t>
            </a:r>
            <a:r>
              <a:rPr lang="ru-RU" sz="2400" dirty="0"/>
              <a:t> - комплексная характеристика образовательной деятельности и подготовки обучающегося, выражающая степень их соответствия 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ru-RU" sz="2400" dirty="0" smtClean="0"/>
              <a:t>1. критериям </a:t>
            </a:r>
            <a:r>
              <a:rPr lang="ru-RU" sz="2400" dirty="0"/>
              <a:t>качества государственного образования - федеральным государственным образовательным </a:t>
            </a:r>
            <a:r>
              <a:rPr lang="ru-RU" sz="2400" dirty="0" smtClean="0"/>
              <a:t>стандартам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2. и </a:t>
            </a:r>
            <a:r>
              <a:rPr lang="ru-RU" sz="2400" dirty="0"/>
              <a:t>(или) потребностям физического или юридического лица, в интересах которого осуществляется образовательная </a:t>
            </a:r>
            <a:r>
              <a:rPr lang="ru-RU" sz="2400" dirty="0" smtClean="0"/>
              <a:t>деятельность; 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7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052736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Изменение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в системе управления качеством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3640" y="1516484"/>
            <a:ext cx="8538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Цель: разработать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новые системные модели управления качеством образования и его оценивания с учетом потребностей по изучению обратной связи новой образовательной системы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888"/>
            <a:ext cx="8538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Проект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оценки качества преобразовать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проект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поддержки управления качеством образования.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Сфокусировать внимание УКО на всемерной поддержке повышения качества образования на федеральном, региональном, муниципальном, институциональном уровне.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Сформировать новую модель качества образовательной системы на всех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уровнях.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Включить в новую модель качества взаимосвязанные и взаимозависимые системные компоненты.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Изменить систему оценивания качества образования на всех его уровнях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Внешний контроль результатов освоения содержания образовательных программ сохранить на этапах завершения основного и среднего уровня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052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605" y="4462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Шкалы для комплексной оценки  качества образовательной среды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дошкольной организации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ECERS-R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-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Шкала оценки среды в дошкольных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организациях;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SACERS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– шкала оценки среды в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школах;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FCCERS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– шкала оценки среды в семейном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воспитании;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ITERS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-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шкала оценки среды и ухода для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малышей.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605" y="44624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Объекты и предметы оценивания шкал </a:t>
            </a:r>
            <a:r>
              <a:rPr lang="en-US" sz="2000" b="1" dirty="0" smtClean="0">
                <a:solidFill>
                  <a:schemeClr val="bg1"/>
                </a:solidFill>
              </a:rPr>
              <a:t>ECERS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08720"/>
            <a:ext cx="80648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Объект оценки: образовательная среда дошкольной организации, в том числе: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1. Пространство и оборудование;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2. Уход за детьми;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3. Речь и мышление;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4. Занятия;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5. Взаимодействие;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6. Структурирование педагогической работы;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7. Родители и воспитатели.</a:t>
            </a:r>
          </a:p>
          <a:p>
            <a:pPr lvl="0" algn="just">
              <a:spcBef>
                <a:spcPts val="600"/>
              </a:spcBef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lvl="0" algn="just">
              <a:spcBef>
                <a:spcPts val="6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Оценивается способ </a:t>
            </a:r>
            <a:r>
              <a:rPr lang="ru-RU" sz="2400" b="1" dirty="0">
                <a:solidFill>
                  <a:srgbClr val="FF0000"/>
                </a:solidFill>
              </a:rPr>
              <a:t>действия ребенка, задаваемый  пространством, структурой программы и </a:t>
            </a:r>
            <a:r>
              <a:rPr lang="ru-RU" sz="2400" b="1" dirty="0" smtClean="0">
                <a:solidFill>
                  <a:srgbClr val="FF0000"/>
                </a:solidFill>
              </a:rPr>
              <a:t>взаимодействиями с взрослым и взрослых между собой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136339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езультаты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оценки по шкалам связаны с успехами ребенка (в </a:t>
            </a:r>
            <a:r>
              <a:rPr lang="ru-RU" sz="2600" dirty="0" err="1">
                <a:solidFill>
                  <a:schemeClr val="tx2">
                    <a:lumMod val="50000"/>
                  </a:schemeClr>
                </a:solidFill>
              </a:rPr>
              <a:t>т.ч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. адаптацией к школе)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Оценки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подготовленных экспертов совпадают (примечания обеспечивают единство оценок)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Внутренняя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согласованность шкал (разные компоненты не противоречат друг другу)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15900" y="1124744"/>
            <a:ext cx="871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ДОВЕРЕННОСТЬ И НАДЕЖНОСТЬ ШКАЛ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98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2132856"/>
            <a:ext cx="85325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Предварительная адаптация шкалы, соотнесение с СанПиН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Выборка: ДОУ г. Москвы, контрастные группы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Эксперты: курсы повышения квалификации по ECERS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Процедура: наблюдение в течение 4 часов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Соотнесение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с экспертными оценками 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24284" y="908720"/>
            <a:ext cx="871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ПРОГРАММЫ ПРЕДВАРИТЕЛЬНОЙ АПРОБАЦИИ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5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194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413338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Еда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: отрицательная социальная атмосфера (персонал жестко требует соблюдать манеры, заставляет детей есть)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Поощрение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 принятии многообразия (в материалах – нац., расовой и культурное многообразие)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24284" y="1270501"/>
            <a:ext cx="871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ЧАСТЫ НИЗКИЕ ПОКАЗАТЕЛИ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18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997839"/>
            <a:ext cx="8496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Уютные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места, места для уединения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Выставки: индивидуальные работы на выставках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Отдых/сон: гибкое расписание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Поощрение детей к общению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Неформальное использование языка: знания вводятся с учетом интересов детей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Индивидуальное общение педагогов с большинством детей 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24284" y="1270501"/>
            <a:ext cx="871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РЕДКИ ВЫСОКИЕ ПОКАЗАТЕЛИ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08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2204864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Доступность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материалов: возможность самостоятельного использования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Свободная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игра не менее 3-х часов для 9-тичасовой программы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Условия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для персонала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Обратная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связь для персонала 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24284" y="1270501"/>
            <a:ext cx="871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РЕДКИ ВЫСОКИЕ ПОКАЗАТЕЛИ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94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4" y="-24899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2034421"/>
            <a:ext cx="813690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Поддерживается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баланс между потребностью ребёнка в самостоятельной деятельности обучении и деятельностью под руководством воспитателя  под руководством персонала (например ребёнку позволяется завершить работу над рисунком и только потом воспитатель задаёт вопросы по этому поводу; ребёнку предоставляют возможность самому понять, что его сооружении из кубиков неустойчиво, когда оно падает).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24284" y="1126485"/>
            <a:ext cx="871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ПРИМЕР ИНДИКАТОРА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29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582341"/>
            <a:ext cx="85409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Язык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более, чем 2/3 времени используется для обмена информацией, чем для контроля и управления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Взрослые часто задают открытые вопросы, чтобы дети развивали речь, участвуя в разговоре   («Что ты думаешь, случится, если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..?,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«Как ты сделал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..?). 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Взрослые демонстрируют детям положительное отношение, любопытство, и/или уважение к природе (например, интерес к плесени или червям, а не страх или отвращение) 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24284" y="1052736"/>
            <a:ext cx="871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ПРИМЕР ИНДИКАТОРА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1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0813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Структура системы оценки качества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42481"/>
            <a:ext cx="8461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Система оценки дошкольного образования</a:t>
            </a:r>
            <a:r>
              <a:rPr lang="ru-RU" sz="2000" dirty="0" smtClean="0"/>
              <a:t> включает: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цели оценочной деятельности системы;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описание </a:t>
            </a:r>
            <a:r>
              <a:rPr lang="ru-RU" sz="2000" dirty="0"/>
              <a:t>объекта и </a:t>
            </a:r>
            <a:r>
              <a:rPr lang="ru-RU" sz="2000" dirty="0" smtClean="0"/>
              <a:t>предмета оценки;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описание субъекта оценивания;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критерии </a:t>
            </a:r>
            <a:r>
              <a:rPr lang="ru-RU" sz="2000" dirty="0"/>
              <a:t>и процедуры </a:t>
            </a:r>
            <a:r>
              <a:rPr lang="ru-RU" sz="2000" dirty="0" smtClean="0"/>
              <a:t>оценки;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формы </a:t>
            </a:r>
            <a:r>
              <a:rPr lang="ru-RU" sz="2000" dirty="0"/>
              <a:t>представления результатов;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условия </a:t>
            </a:r>
            <a:r>
              <a:rPr lang="ru-RU" sz="2000" dirty="0"/>
              <a:t>и границы </a:t>
            </a:r>
            <a:r>
              <a:rPr lang="ru-RU" sz="2000" dirty="0" smtClean="0"/>
              <a:t>применения;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способы использования результатов оценивания;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планы актуализации и развития системы оценки;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</a:t>
            </a:r>
            <a:r>
              <a:rPr lang="ru-RU" sz="2000" dirty="0" smtClean="0"/>
              <a:t>собенности деятельности системы в определенных условиях.</a:t>
            </a:r>
          </a:p>
          <a:p>
            <a:endParaRPr lang="ru-RU" sz="2000" dirty="0" smtClean="0"/>
          </a:p>
          <a:p>
            <a:r>
              <a:rPr lang="ru-RU" sz="2000" dirty="0" smtClean="0"/>
              <a:t>А также включает подсистемы, обеспечивающие деятельность системы: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нормативного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научно-методического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</a:t>
            </a:r>
            <a:r>
              <a:rPr lang="ru-RU" sz="2000" dirty="0" smtClean="0"/>
              <a:t>адрового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организационно-технологического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информационно-аналитического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5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44824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Безопасность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Гигиена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Пространство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Мебель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Повышение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квалификации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988840"/>
            <a:ext cx="3347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Возможность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уединения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Возможность общаться с педагогом индивидуально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Нерегламентированное общение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Свободная игра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Доступность материалов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Готовность к культурному многообразию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Вовлечение родителей</a:t>
            </a: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24284" y="1052736"/>
            <a:ext cx="297956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002060"/>
                </a:solidFill>
              </a:rPr>
              <a:t>ЗОНЫ БЛАГОПОЛУЧИЯ</a:t>
            </a:r>
            <a:endParaRPr lang="ru-RU" altLang="ru-RU" sz="26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644008" y="1052736"/>
            <a:ext cx="297956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002060"/>
                </a:solidFill>
              </a:rPr>
              <a:t>ЗОНЫ НЕБЛАГОПОЛУЧИЯ</a:t>
            </a:r>
            <a:endParaRPr lang="ru-RU" alt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54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1916832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Корректировать шкалу или нет?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Слабые»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места </a:t>
            </a:r>
            <a:r>
              <a:rPr lang="ru-RU" sz="2600" dirty="0" err="1">
                <a:solidFill>
                  <a:schemeClr val="tx2">
                    <a:lumMod val="50000"/>
                  </a:schemeClr>
                </a:solidFill>
              </a:rPr>
              <a:t>СанПиННов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Чего не хватает в среде?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Актуальные проблемы подготовки и ПК педагогов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Оптимизация документации.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Возможность сравнительных исследований. 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24284" y="1052736"/>
            <a:ext cx="871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СЛАБЫЕ МЕСТА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03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2274838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Британские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образовательные приоритеты, дополнительные шкалы </a:t>
            </a:r>
            <a:endParaRPr lang="ru-RU" sz="25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Грамотность 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атематика 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Е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стествознание/окружающий мир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Многообразие 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Концепция «зарождающейся грамотности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ECERS-E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58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6444208" cy="382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26876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ECERS-E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9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136339"/>
            <a:ext cx="8468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Инструмент 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управления развитием (работа с командами)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Инструмент управления саморазвитием (</a:t>
            </a:r>
            <a:r>
              <a:rPr lang="ru-RU" sz="3000" dirty="0" err="1">
                <a:solidFill>
                  <a:schemeClr val="tx2">
                    <a:lumMod val="50000"/>
                  </a:schemeClr>
                </a:solidFill>
              </a:rPr>
              <a:t>самооценивание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) Создание независимых институтов оценки качества </a:t>
            </a:r>
          </a:p>
          <a:p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Доработка шкал с учетом культурно-исторического подхода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24284" y="1052736"/>
            <a:ext cx="871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ПЕРСПЕКТИВЫ ПРИМЕНЕНИЯ ШКАЛ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1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1819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842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992887" cy="594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490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" y="908720"/>
            <a:ext cx="829627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861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O_Prezentation_Slide_Desig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272808" cy="785817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3000" b="1" spc="-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информация:</a:t>
            </a:r>
            <a:endParaRPr lang="ru-RU" sz="3000" b="1" spc="-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93075" y="1556792"/>
            <a:ext cx="5357850" cy="314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Издательство «Национальное образование»</a:t>
            </a:r>
          </a:p>
          <a:p>
            <a:pPr>
              <a:lnSpc>
                <a:spcPts val="15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+7 (495) 788-00-75</a:t>
            </a:r>
          </a:p>
          <a:p>
            <a:pPr>
              <a:lnSpc>
                <a:spcPts val="1500"/>
              </a:lnSpc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info@n-obr.ru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www.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национальноеобразование.рф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22" name="Picture 2" descr="Z:\Новая папка\Ганиева\Презентация\NKDL_DO_Scale_RIN115063_cover_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3124211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9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0813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Модель оценивания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42481"/>
            <a:ext cx="8461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400" dirty="0"/>
          </a:p>
          <a:p>
            <a:r>
              <a:rPr lang="ru-RU" sz="2400" i="1" dirty="0"/>
              <a:t>Модель </a:t>
            </a:r>
            <a:r>
              <a:rPr lang="ru-RU" sz="2400" i="1" dirty="0" smtClean="0"/>
              <a:t>системы ОКО </a:t>
            </a:r>
            <a:r>
              <a:rPr lang="ru-RU" sz="2400" i="1" dirty="0"/>
              <a:t>— логическое описание компонентов и функций </a:t>
            </a:r>
            <a:r>
              <a:rPr lang="ru-RU" sz="2400" i="1" dirty="0" smtClean="0"/>
              <a:t>системы </a:t>
            </a:r>
            <a:r>
              <a:rPr lang="ru-RU" sz="2400" i="1" dirty="0"/>
              <a:t>оценки качества </a:t>
            </a:r>
            <a:r>
              <a:rPr lang="ru-RU" sz="2400" i="1" dirty="0" smtClean="0"/>
              <a:t>дошкольного образования</a:t>
            </a:r>
            <a:r>
              <a:rPr lang="ru-RU" sz="2400" i="1" dirty="0"/>
              <a:t>, отображающее </a:t>
            </a:r>
            <a:r>
              <a:rPr lang="ru-RU" sz="2400" dirty="0"/>
              <a:t>существенные</a:t>
            </a:r>
            <a:r>
              <a:rPr lang="ru-RU" sz="2400" i="1" dirty="0"/>
              <a:t> </a:t>
            </a:r>
            <a:r>
              <a:rPr lang="ru-RU" sz="2400" dirty="0"/>
              <a:t>свойства</a:t>
            </a:r>
            <a:r>
              <a:rPr lang="ru-RU" sz="2400" i="1" dirty="0"/>
              <a:t> системы и ее внутренних </a:t>
            </a:r>
            <a:r>
              <a:rPr lang="ru-RU" sz="2400" i="1" dirty="0" smtClean="0"/>
              <a:t>процессов.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0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0813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Эффективные системы оценки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42481"/>
            <a:ext cx="8461448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>
              <a:lnSpc>
                <a:spcPct val="120000"/>
              </a:lnSpc>
            </a:pPr>
            <a:r>
              <a:rPr lang="ru-RU" sz="2400" i="1" dirty="0"/>
              <a:t>Эффективные системы оценки качества образования</a:t>
            </a:r>
            <a:r>
              <a:rPr lang="ru-RU" sz="2400" dirty="0"/>
              <a:t> - системы, которые предоставляют </a:t>
            </a:r>
            <a:r>
              <a:rPr lang="ru-RU" sz="2400" u="sng" dirty="0" smtClean="0">
                <a:solidFill>
                  <a:srgbClr val="C00000"/>
                </a:solidFill>
              </a:rPr>
              <a:t>нужную информацию</a:t>
            </a:r>
            <a:r>
              <a:rPr lang="ru-RU" sz="2400" dirty="0" smtClean="0"/>
              <a:t> </a:t>
            </a:r>
            <a:r>
              <a:rPr lang="ru-RU" sz="2400" b="1" u="sng" dirty="0">
                <a:solidFill>
                  <a:srgbClr val="C00000"/>
                </a:solidFill>
              </a:rPr>
              <a:t>надлежащего качества </a:t>
            </a:r>
            <a:r>
              <a:rPr lang="ru-RU" sz="2400" dirty="0"/>
              <a:t>и </a:t>
            </a:r>
            <a:r>
              <a:rPr lang="ru-RU" sz="2400" b="1" u="sng" dirty="0">
                <a:solidFill>
                  <a:srgbClr val="C00000"/>
                </a:solidFill>
              </a:rPr>
              <a:t>в необходимом количестве</a:t>
            </a:r>
            <a:r>
              <a:rPr lang="ru-RU" sz="2400" dirty="0"/>
              <a:t> для того, чтобы удовлетворить информационные потребности всех заинтересованных групп и тех, кто принимает решения с целью повышения качества </a:t>
            </a:r>
            <a:r>
              <a:rPr lang="ru-RU" sz="2400" dirty="0" smtClean="0"/>
              <a:t>образования   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7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0813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Структура системы оценки качества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42481"/>
            <a:ext cx="8461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75000"/>
                  </a:schemeClr>
                </a:solidFill>
              </a:rPr>
              <a:t>Система оценки дошкольного образования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включает: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цели оценочной деятельности системы;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описание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объекта и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предмета оценки;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описание субъекта оценивания;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способы оценивания, процедуры и критерии оценки;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формы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представления результатов; 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условия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и границы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применения;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способы использования результатов оценивания;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планы актуализации и развития системы оценки;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собенности деятельности системы в определенных условиях.</a:t>
            </a:r>
          </a:p>
          <a:p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А также включает подсистемы, обеспечивающие деятельность системы: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нормативного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научно-методического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к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адрового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организационно-технологического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информационно-аналитического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6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65100"/>
            <a:ext cx="961256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bg1"/>
                </a:solidFill>
              </a:rPr>
              <a:t>Социокультурное развитие: новый ответ новым вызовам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340768"/>
            <a:ext cx="822801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dirty="0">
                <a:solidFill>
                  <a:schemeClr val="tx1"/>
                </a:solidFill>
              </a:rPr>
              <a:t>«Молодая нация сталкивается с вызовом, на который даёт достойный ответ. Затем она растет и развивается</a:t>
            </a:r>
            <a:r>
              <a:rPr lang="ru-RU" sz="2800" i="1" dirty="0" smtClean="0">
                <a:solidFill>
                  <a:schemeClr val="tx1"/>
                </a:solidFill>
              </a:rPr>
              <a:t>.  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Но</a:t>
            </a:r>
            <a:r>
              <a:rPr lang="ru-RU" sz="2800" i="1" dirty="0">
                <a:solidFill>
                  <a:schemeClr val="tx1"/>
                </a:solidFill>
              </a:rPr>
              <a:t>, с течением времени, природа вызова меняется. </a:t>
            </a:r>
            <a:r>
              <a:rPr lang="ru-RU" sz="2800" i="1" dirty="0" smtClean="0">
                <a:solidFill>
                  <a:schemeClr val="tx1"/>
                </a:solidFill>
              </a:rPr>
              <a:t>Если </a:t>
            </a:r>
            <a:r>
              <a:rPr lang="ru-RU" sz="2800" i="1" dirty="0">
                <a:solidFill>
                  <a:schemeClr val="tx1"/>
                </a:solidFill>
              </a:rPr>
              <a:t>нация продолжает давать </a:t>
            </a:r>
            <a:r>
              <a:rPr lang="ru-RU" sz="2800" i="1" dirty="0" smtClean="0">
                <a:solidFill>
                  <a:schemeClr val="tx1"/>
                </a:solidFill>
              </a:rPr>
              <a:t>на </a:t>
            </a:r>
            <a:r>
              <a:rPr lang="ru-RU" sz="2800" i="1" dirty="0">
                <a:solidFill>
                  <a:schemeClr val="tx1"/>
                </a:solidFill>
              </a:rPr>
              <a:t>новый вызов тот же </a:t>
            </a:r>
            <a:r>
              <a:rPr lang="ru-RU" sz="2800" i="1" dirty="0" smtClean="0">
                <a:solidFill>
                  <a:schemeClr val="tx1"/>
                </a:solidFill>
              </a:rPr>
              <a:t>самый, успешный в прошлом, </a:t>
            </a:r>
            <a:r>
              <a:rPr lang="ru-RU" sz="2800" i="1" dirty="0">
                <a:solidFill>
                  <a:schemeClr val="tx1"/>
                </a:solidFill>
              </a:rPr>
              <a:t>ответ, </a:t>
            </a:r>
            <a:r>
              <a:rPr lang="ru-RU" sz="2800" i="1" dirty="0" smtClean="0">
                <a:solidFill>
                  <a:schemeClr val="tx1"/>
                </a:solidFill>
              </a:rPr>
              <a:t>она </a:t>
            </a:r>
            <a:r>
              <a:rPr lang="ru-RU" sz="2800" i="1" dirty="0">
                <a:solidFill>
                  <a:schemeClr val="tx1"/>
                </a:solidFill>
              </a:rPr>
              <a:t>непременно столкнется с упадком </a:t>
            </a:r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и</a:t>
            </a:r>
            <a:r>
              <a:rPr lang="ru-RU" sz="2800" i="1" dirty="0">
                <a:solidFill>
                  <a:schemeClr val="tx1"/>
                </a:solidFill>
              </a:rPr>
              <a:t>, в конечном счете, с гибелью». </a:t>
            </a:r>
            <a:endParaRPr lang="ru-RU" sz="2800" i="1" dirty="0" smtClean="0">
              <a:solidFill>
                <a:schemeClr val="tx1"/>
              </a:solidFill>
            </a:endParaRPr>
          </a:p>
          <a:p>
            <a:pPr algn="r"/>
            <a:r>
              <a:rPr lang="ru-RU" sz="2800" i="1" dirty="0" err="1" smtClean="0">
                <a:solidFill>
                  <a:schemeClr val="tx1"/>
                </a:solidFill>
              </a:rPr>
              <a:t>А.Тойнби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8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0813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Социокультурная модернизация: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выход на новый уровень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22172"/>
            <a:ext cx="8461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/>
              <a:t>Социокультурная модернизация образования - новый эволюционный виток развития образовательной системы страны, </a:t>
            </a:r>
            <a:r>
              <a:rPr lang="ru-RU" sz="2400" dirty="0" smtClean="0"/>
              <a:t>отвечающий вызовам сегодняшнего дня. </a:t>
            </a:r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/>
              <a:t>Социокультурная модернизация – </a:t>
            </a:r>
            <a:r>
              <a:rPr lang="ru-RU" sz="2400" dirty="0" smtClean="0"/>
              <a:t>переход к новой  </a:t>
            </a:r>
          </a:p>
          <a:p>
            <a:pPr algn="ctr"/>
            <a:r>
              <a:rPr lang="ru-RU" sz="2400" dirty="0" smtClean="0"/>
              <a:t>образовательной системе.   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81D68B-5B63-487C-A491-BE96494502A6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1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3458</Words>
  <Application>Microsoft Office PowerPoint</Application>
  <PresentationFormat>Экран (4:3)</PresentationFormat>
  <Paragraphs>481</Paragraphs>
  <Slides>48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Презентация PowerPoint</vt:lpstr>
      <vt:lpstr>        Федосова Ирина Евгеньевна Руководитель центра проектирования и прогнозирования  образовательных систем ФГАУ «ФИРО», Главный редактор издательства «Национальное образование» </vt:lpstr>
      <vt:lpstr>Качество образования – проверка соответствия</vt:lpstr>
      <vt:lpstr>Структура системы оценки качества</vt:lpstr>
      <vt:lpstr>Модель оценивания</vt:lpstr>
      <vt:lpstr>Эффективные системы оценки</vt:lpstr>
      <vt:lpstr>Структура системы оценки качества</vt:lpstr>
      <vt:lpstr>Презентация PowerPoint</vt:lpstr>
      <vt:lpstr>Социокультурная модернизация:  выход на новый уровень</vt:lpstr>
      <vt:lpstr>Презентация PowerPoint</vt:lpstr>
      <vt:lpstr>Презентация PowerPoint</vt:lpstr>
      <vt:lpstr>Презентация PowerPoint</vt:lpstr>
      <vt:lpstr>Логика системы ОКДО </vt:lpstr>
      <vt:lpstr>Цель ОКДО</vt:lpstr>
      <vt:lpstr>Структура системы оценки качества</vt:lpstr>
      <vt:lpstr>Презентация PowerPoint</vt:lpstr>
      <vt:lpstr>Ценностное пространство ФГОС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системы оценки качества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 Marukhin</dc:creator>
  <cp:lastModifiedBy>Дом</cp:lastModifiedBy>
  <cp:revision>136</cp:revision>
  <dcterms:created xsi:type="dcterms:W3CDTF">2014-09-15T09:07:45Z</dcterms:created>
  <dcterms:modified xsi:type="dcterms:W3CDTF">2015-03-25T14:14:00Z</dcterms:modified>
</cp:coreProperties>
</file>