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66" r:id="rId3"/>
    <p:sldId id="267" r:id="rId4"/>
    <p:sldId id="301" r:id="rId5"/>
    <p:sldId id="304" r:id="rId6"/>
    <p:sldId id="302" r:id="rId7"/>
    <p:sldId id="294" r:id="rId8"/>
    <p:sldId id="295" r:id="rId9"/>
    <p:sldId id="287" r:id="rId10"/>
    <p:sldId id="288" r:id="rId11"/>
    <p:sldId id="273" r:id="rId12"/>
    <p:sldId id="292" r:id="rId13"/>
    <p:sldId id="289" r:id="rId14"/>
    <p:sldId id="257" r:id="rId15"/>
    <p:sldId id="259" r:id="rId16"/>
    <p:sldId id="293" r:id="rId17"/>
    <p:sldId id="261" r:id="rId18"/>
    <p:sldId id="275" r:id="rId19"/>
    <p:sldId id="272" r:id="rId20"/>
    <p:sldId id="296" r:id="rId21"/>
    <p:sldId id="306" r:id="rId22"/>
    <p:sldId id="297" r:id="rId23"/>
    <p:sldId id="307" r:id="rId24"/>
    <p:sldId id="298" r:id="rId25"/>
    <p:sldId id="310" r:id="rId26"/>
    <p:sldId id="311" r:id="rId2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500" autoAdjust="0"/>
    <p:restoredTop sz="94660"/>
  </p:normalViewPr>
  <p:slideViewPr>
    <p:cSldViewPr>
      <p:cViewPr varScale="1">
        <p:scale>
          <a:sx n="100" d="100"/>
          <a:sy n="100" d="100"/>
        </p:scale>
        <p:origin x="-3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DA1F1-1C6F-4692-B5EC-B6B7FDC0AA30}" type="datetimeFigureOut">
              <a:rPr lang="ru-RU" smtClean="0"/>
              <a:pPr/>
              <a:t>08.12.2016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1B0D2-7A32-486C-9FC5-7BB99404D5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&#1086;&#1094;&#1077;&#1085;&#1080;&#1074;&#1072;&#1085;&#1080;&#1077;%20&#1092;&#1080;&#1079;-&#1088;&#1072;/&#1092;&#1086;&#1088;&#1084;&#1091;&#1083;&#1072;.xlsx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/>
              <a:t>Я уже знаю / могу / умею (0/1)</a:t>
            </a:r>
            <a:endParaRPr lang="ru-RU" sz="3200" i="1" dirty="0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1219200"/>
          <a:ext cx="8458200" cy="525779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162800"/>
                <a:gridCol w="1295400"/>
              </a:tblGrid>
              <a:tr h="751114">
                <a:tc>
                  <a:txBody>
                    <a:bodyPr/>
                    <a:lstStyle/>
                    <a:p>
                      <a:r>
                        <a:rPr lang="ru-RU" sz="2000" b="1" kern="1200" dirty="0" smtClean="0"/>
                        <a:t>1.Я знаю все виды оценивания на уроке.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ru-RU" sz="2000" b="1" kern="1200" dirty="0" smtClean="0"/>
                        <a:t>2. Я умею использовать разные виды оценивания на своих уроках.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3.Я могу дать определение понятиям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формативное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оценивание» и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20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суммативное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оценивание».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 Я имею представление о системе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критериального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оценивания.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5.Я могу разрабатывать критерии оценивания разных видов деятельности на уроке.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 Я владею различными техниками оценивания.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1114">
                <a:tc>
                  <a:txBody>
                    <a:bodyPr/>
                    <a:lstStyle/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 Я могу определить место оценивания на уроке.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cap="small" dirty="0" smtClean="0">
                <a:solidFill>
                  <a:srgbClr val="FF0000"/>
                </a:solidFill>
              </a:rPr>
              <a:t>Раздел III</a:t>
            </a:r>
            <a:r>
              <a:rPr lang="ru-RU" sz="2000" b="1" cap="small" dirty="0">
                <a:solidFill>
                  <a:srgbClr val="FF0000"/>
                </a:solidFill>
              </a:rPr>
              <a:t>.</a:t>
            </a:r>
            <a:r>
              <a:rPr lang="ru-RU" sz="2000" b="1" cap="small" dirty="0"/>
              <a:t> Требования к структуре основной образовательной программы основного общего образования</a:t>
            </a:r>
            <a:endParaRPr lang="ru-RU" sz="2000" b="1" dirty="0"/>
          </a:p>
          <a:p>
            <a:pPr algn="just"/>
            <a:r>
              <a:rPr lang="ru-RU" sz="2000" b="1" dirty="0"/>
              <a:t>18.1.3. Система оценки достижения планируемых результатов </a:t>
            </a:r>
            <a:r>
              <a:rPr lang="ru-RU" dirty="0"/>
              <a:t>освоения основной образовательной программы основного общего образования должна:</a:t>
            </a:r>
          </a:p>
          <a:p>
            <a:pPr algn="just"/>
            <a:r>
              <a:rPr lang="ru-RU" dirty="0"/>
              <a:t>1)  определять  </a:t>
            </a:r>
            <a:r>
              <a:rPr lang="ru-RU" b="1" u="sng" dirty="0"/>
              <a:t>основные направления и цели оценочной деятельности</a:t>
            </a:r>
            <a:r>
              <a:rPr lang="ru-RU" u="sng" dirty="0"/>
              <a:t>, ориентированной </a:t>
            </a:r>
            <a:r>
              <a:rPr lang="ru-RU" b="1" u="sng" dirty="0"/>
              <a:t>на управление качеством образования, описывать объект и содержание оценки, критерии, процедуры и состав инструментария оценивания, формы представления результатов, условия и границы применения системы оценки</a:t>
            </a:r>
            <a:r>
              <a:rPr lang="ru-RU" u="sng" dirty="0"/>
              <a:t>;</a:t>
            </a:r>
          </a:p>
          <a:p>
            <a:pPr algn="just"/>
            <a:r>
              <a:rPr lang="ru-RU" dirty="0"/>
              <a:t>2) ориентировать образовательный процесс на духовно-нравственное развитие и воспитание обучающихся, реализацию требований к результатам  освоения основной образовательной программы основного общего образования;</a:t>
            </a:r>
          </a:p>
          <a:p>
            <a:pPr algn="just"/>
            <a:r>
              <a:rPr lang="ru-RU" dirty="0"/>
              <a:t>3) обеспечивать </a:t>
            </a:r>
            <a:r>
              <a:rPr lang="ru-RU" b="1" u="sng" dirty="0"/>
              <a:t>комплексный подход к оценке </a:t>
            </a:r>
            <a:r>
              <a:rPr lang="ru-RU" dirty="0"/>
              <a:t>результатов</a:t>
            </a:r>
            <a:r>
              <a:rPr lang="ru-RU" b="1" dirty="0"/>
              <a:t> </a:t>
            </a:r>
            <a:r>
              <a:rPr lang="ru-RU" dirty="0"/>
              <a:t>освоения основной образовательной программы основного общего образования, позволяющий вести оценку </a:t>
            </a:r>
            <a:r>
              <a:rPr lang="ru-RU" b="1" u="sng" dirty="0"/>
              <a:t>предметных, </a:t>
            </a:r>
            <a:r>
              <a:rPr lang="ru-RU" b="1" u="sng" dirty="0" err="1"/>
              <a:t>метапредметных</a:t>
            </a:r>
            <a:r>
              <a:rPr lang="ru-RU" b="1" u="sng" dirty="0"/>
              <a:t> и личностных результатов</a:t>
            </a:r>
            <a:r>
              <a:rPr lang="ru-RU" u="sng" dirty="0"/>
              <a:t> </a:t>
            </a:r>
            <a:r>
              <a:rPr lang="ru-RU" dirty="0"/>
              <a:t>основного общего образования;</a:t>
            </a:r>
          </a:p>
          <a:p>
            <a:pPr algn="just"/>
            <a:r>
              <a:rPr lang="ru-RU" dirty="0"/>
              <a:t>4) обеспечивать </a:t>
            </a:r>
            <a:r>
              <a:rPr lang="ru-RU" b="1" u="sng" dirty="0"/>
              <a:t>оценку</a:t>
            </a:r>
            <a:r>
              <a:rPr lang="ru-RU" u="sng" dirty="0"/>
              <a:t> </a:t>
            </a:r>
            <a:r>
              <a:rPr lang="ru-RU" b="1" u="sng" dirty="0"/>
              <a:t>динамики индивидуальных достижений </a:t>
            </a:r>
            <a:r>
              <a:rPr lang="ru-RU" dirty="0"/>
              <a:t>обучающихся в процессе освоения основной общеобразовательной программы основного общего образования;</a:t>
            </a:r>
          </a:p>
          <a:p>
            <a:pPr algn="just"/>
            <a:r>
              <a:rPr lang="ru-RU" dirty="0"/>
              <a:t>5) предусматривать использование разнообразных методов и форм, взаимно дополняющих друг друга (стандартизированные письменные и устные работы, проекты, практические работы, творческие работы, самоанализ и самооценка, наблюдения);</a:t>
            </a:r>
          </a:p>
          <a:p>
            <a:pPr algn="just"/>
            <a:r>
              <a:rPr lang="ru-RU" dirty="0"/>
              <a:t>6) </a:t>
            </a:r>
            <a:r>
              <a:rPr lang="ru-RU" b="1" dirty="0"/>
              <a:t>позволять </a:t>
            </a:r>
            <a:r>
              <a:rPr lang="ru-RU" b="1" u="sng" dirty="0"/>
              <a:t>использовать результаты итоговой оценки выпускников</a:t>
            </a:r>
            <a:r>
              <a:rPr lang="ru-RU" b="1" dirty="0"/>
              <a:t>, характеризующие уровень достижения планируемых результатов освоения основной образовательной программы основного общего образования, как основы </a:t>
            </a:r>
            <a:r>
              <a:rPr lang="ru-RU" b="1" u="sng" dirty="0"/>
              <a:t>для оценки деятельности образовательного  учреждения и системы образования разного уровня</a:t>
            </a:r>
            <a:r>
              <a:rPr lang="ru-RU" b="1" dirty="0"/>
              <a:t>.</a:t>
            </a:r>
          </a:p>
          <a:p>
            <a:pPr algn="ctr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78497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Система </a:t>
            </a:r>
            <a:r>
              <a:rPr lang="ru-RU" sz="3200" b="1" dirty="0"/>
              <a:t>оценки</a:t>
            </a:r>
            <a:r>
              <a:rPr lang="ru-RU" sz="2400" b="1" dirty="0"/>
              <a:t> </a:t>
            </a:r>
            <a:r>
              <a:rPr lang="ru-RU" sz="2400" b="1" dirty="0" smtClean="0"/>
              <a:t>должна </a:t>
            </a:r>
            <a:r>
              <a:rPr lang="ru-RU" sz="2400" dirty="0" smtClean="0"/>
              <a:t> обеспечивать</a:t>
            </a:r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 </a:t>
            </a:r>
            <a:r>
              <a:rPr lang="ru-RU" sz="2400" i="1" dirty="0" smtClean="0"/>
              <a:t>комплексный подход к оценке всех  результатов</a:t>
            </a:r>
            <a:r>
              <a:rPr lang="ru-RU" sz="2400" b="1" dirty="0" smtClean="0"/>
              <a:t> </a:t>
            </a:r>
            <a:r>
              <a:rPr lang="ru-RU" sz="2400" dirty="0" smtClean="0"/>
              <a:t>образования</a:t>
            </a:r>
          </a:p>
          <a:p>
            <a:pPr algn="ctr"/>
            <a:endParaRPr lang="ru-RU" sz="2400" dirty="0" smtClean="0"/>
          </a:p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 </a:t>
            </a:r>
            <a:r>
              <a:rPr lang="ru-RU" sz="3200" b="1" dirty="0" smtClean="0"/>
              <a:t>предметных    </a:t>
            </a:r>
            <a:r>
              <a:rPr lang="ru-RU" sz="3200" b="1" dirty="0" err="1" smtClean="0"/>
              <a:t>метапредметных</a:t>
            </a:r>
            <a:r>
              <a:rPr lang="ru-RU" sz="3200" b="1" dirty="0" smtClean="0"/>
              <a:t>   личностных</a:t>
            </a:r>
            <a:endParaRPr lang="ru-RU" sz="3200" b="1" dirty="0"/>
          </a:p>
          <a:p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483768" y="1700808"/>
            <a:ext cx="108012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796136" y="1700808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572000" y="177281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3.bp.blogspot.com/-lbWFFMXizBY/URsIJmUObdI/AAAAAAAABTE/HHULfpqcdxY/s1600/%D0%A7%D1%82%D0%BE_%D0%BC%D1%8B_%D1%80%D0%B0%D0%B7%D0%B2%D0%B8%D0%B2%D0%B0%D0%B5%D0%BC-.png"/>
          <p:cNvPicPr>
            <a:picLocks noChangeAspect="1" noChangeArrowheads="1"/>
          </p:cNvPicPr>
          <p:nvPr/>
        </p:nvPicPr>
        <p:blipFill>
          <a:blip r:embed="rId2" cstate="print"/>
          <a:srcRect l="9450"/>
          <a:stretch>
            <a:fillRect/>
          </a:stretch>
        </p:blipFill>
        <p:spPr bwMode="auto">
          <a:xfrm>
            <a:off x="72008" y="0"/>
            <a:ext cx="896448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0"/>
            <a:ext cx="88583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10.</a:t>
            </a:r>
            <a:r>
              <a:rPr lang="ru-RU" sz="2000" b="1" dirty="0"/>
              <a:t> </a:t>
            </a:r>
            <a:r>
              <a:rPr lang="ru-RU" sz="2000" b="1" dirty="0" err="1"/>
              <a:t>Метапредметные</a:t>
            </a:r>
            <a:r>
              <a:rPr lang="ru-RU" sz="2000" b="1" dirty="0"/>
              <a:t> результаты освоения основной образовательной программы основного общего образования должны отражать</a:t>
            </a:r>
            <a:r>
              <a:rPr lang="ru-RU" sz="2000" b="1" dirty="0" smtClean="0"/>
              <a:t>:</a:t>
            </a:r>
          </a:p>
          <a:p>
            <a:pPr algn="ctr"/>
            <a:endParaRPr lang="ru-RU" sz="2000" b="1" dirty="0"/>
          </a:p>
          <a:p>
            <a:pPr algn="just"/>
            <a:r>
              <a:rPr lang="ru-RU" sz="2000" dirty="0"/>
              <a:t>1)  </a:t>
            </a:r>
            <a:r>
              <a:rPr lang="ru-RU" sz="2000" b="1" i="1" dirty="0"/>
              <a:t>умение самостоятельно определять цели своего обучения</a:t>
            </a:r>
            <a:r>
              <a:rPr lang="ru-RU" sz="2000" dirty="0"/>
              <a:t>, ставить и формулировать для себя новые задачи в учёбе и познавательной деятельности, развивать мотивы и интересы своей познавательной деятельности; </a:t>
            </a:r>
          </a:p>
          <a:p>
            <a:pPr algn="just"/>
            <a:r>
              <a:rPr lang="ru-RU" sz="2000" dirty="0"/>
              <a:t>2) </a:t>
            </a:r>
            <a:r>
              <a:rPr lang="ru-RU" sz="2000" b="1" i="1" dirty="0"/>
              <a:t>умение самостоятельно планировать пути  достижения целей</a:t>
            </a:r>
            <a:r>
              <a:rPr lang="ru-RU" sz="2000" dirty="0"/>
              <a:t>,  в том числе альтернативные,  осознанно выбирать  наиболее эффективные способы решения учебных и познавательных задач;</a:t>
            </a:r>
          </a:p>
          <a:p>
            <a:pPr algn="just"/>
            <a:r>
              <a:rPr lang="ru-RU" sz="2000" dirty="0"/>
              <a:t>3) </a:t>
            </a:r>
            <a:r>
              <a:rPr lang="ru-RU" sz="2000" b="1" i="1" dirty="0"/>
              <a:t>умение соотносить свои действия с планируемыми результатами</a:t>
            </a:r>
            <a:r>
              <a:rPr lang="ru-RU" sz="2000" dirty="0"/>
              <a:t>, осуществлять контроль своей деятельности в процессе достижения результата, определять способы  действий в рамках предложенных условий и требований, корректировать свои действия в соответствии с изменяющейся ситуацией; </a:t>
            </a:r>
          </a:p>
          <a:p>
            <a:pPr algn="just"/>
            <a:r>
              <a:rPr lang="ru-RU" sz="2000" dirty="0"/>
              <a:t>4) </a:t>
            </a:r>
            <a:r>
              <a:rPr lang="ru-RU" sz="2000" b="1" i="1" dirty="0"/>
              <a:t>умение оценивать правильность выполнения учебной задачи</a:t>
            </a:r>
            <a:r>
              <a:rPr lang="ru-RU" sz="2000" dirty="0"/>
              <a:t>,  собственные возможности её решения;</a:t>
            </a:r>
          </a:p>
          <a:p>
            <a:pPr algn="just"/>
            <a:r>
              <a:rPr lang="ru-RU" sz="2000" dirty="0"/>
              <a:t>5) </a:t>
            </a:r>
            <a:r>
              <a:rPr lang="ru-RU" sz="2000" b="1" i="1" dirty="0"/>
              <a:t>владение основами самоконтроля, самооценки</a:t>
            </a:r>
            <a:r>
              <a:rPr lang="ru-RU" sz="2000" dirty="0"/>
              <a:t>, принятия решений и осуществления осознанного выбора в учебной и познавательной </a:t>
            </a:r>
            <a:r>
              <a:rPr lang="ru-RU" sz="2000" dirty="0" smtClean="0"/>
              <a:t>деятельности.</a:t>
            </a:r>
            <a:endParaRPr lang="ru-RU" dirty="0"/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4295036" y="2277204"/>
            <a:ext cx="432048" cy="7164796"/>
          </a:xfrm>
          <a:prstGeom prst="rightBrace">
            <a:avLst>
              <a:gd name="adj1" fmla="val 8333"/>
              <a:gd name="adj2" fmla="val 4890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71472" y="612049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Регулятивные умения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apisarevskaya.rusedu.net/gallery/1415/4_ocenki_pervoklasnik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2"/>
            <a:ext cx="8108912" cy="5733254"/>
          </a:xfrm>
          <a:prstGeom prst="rect">
            <a:avLst/>
          </a:prstGeom>
          <a:noFill/>
        </p:spPr>
      </p:pic>
      <p:pic>
        <p:nvPicPr>
          <p:cNvPr id="4100" name="Picture 4" descr="http://www.metod-kopilka.ru/pics/smi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6867" y="3944370"/>
            <a:ext cx="3397133" cy="922079"/>
          </a:xfrm>
          <a:prstGeom prst="rect">
            <a:avLst/>
          </a:prstGeom>
          <a:noFill/>
        </p:spPr>
      </p:pic>
      <p:pic>
        <p:nvPicPr>
          <p:cNvPr id="4102" name="Picture 6" descr="http://festival.1september.ru/articles/538063/img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48275" y="5133975"/>
            <a:ext cx="3895725" cy="1724025"/>
          </a:xfrm>
          <a:prstGeom prst="rect">
            <a:avLst/>
          </a:prstGeom>
          <a:noFill/>
        </p:spPr>
      </p:pic>
      <p:pic>
        <p:nvPicPr>
          <p:cNvPr id="4106" name="Picture 10" descr="http://pandia.ru/text/78/016/images/image017_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5373216"/>
            <a:ext cx="3408545" cy="1484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http://funpictures.ru/wp-content/uploads/2013/03/Reshil-v-ume.-Molodets-2.jpg"/>
          <p:cNvPicPr>
            <a:picLocks noChangeAspect="1" noChangeArrowheads="1"/>
          </p:cNvPicPr>
          <p:nvPr/>
        </p:nvPicPr>
        <p:blipFill>
          <a:blip r:embed="rId2" cstate="print"/>
          <a:srcRect l="7793" t="42315"/>
          <a:stretch>
            <a:fillRect/>
          </a:stretch>
        </p:blipFill>
        <p:spPr bwMode="auto">
          <a:xfrm>
            <a:off x="0" y="3717032"/>
            <a:ext cx="9134178" cy="3140968"/>
          </a:xfrm>
          <a:prstGeom prst="rect">
            <a:avLst/>
          </a:prstGeom>
          <a:noFill/>
        </p:spPr>
      </p:pic>
      <p:pic>
        <p:nvPicPr>
          <p:cNvPr id="16386" name="Picture 2" descr="http://www.topic.lt/Fm_fi/images/picsw/122007/17/diary/diary_005.jpg"/>
          <p:cNvPicPr>
            <a:picLocks noChangeAspect="1" noChangeArrowheads="1"/>
          </p:cNvPicPr>
          <p:nvPr/>
        </p:nvPicPr>
        <p:blipFill>
          <a:blip r:embed="rId3" cstate="print"/>
          <a:srcRect l="27698" r="3775"/>
          <a:stretch>
            <a:fillRect/>
          </a:stretch>
        </p:blipFill>
        <p:spPr bwMode="auto">
          <a:xfrm>
            <a:off x="0" y="0"/>
            <a:ext cx="5872394" cy="3717032"/>
          </a:xfrm>
          <a:prstGeom prst="rect">
            <a:avLst/>
          </a:prstGeom>
          <a:noFill/>
        </p:spPr>
      </p:pic>
      <p:pic>
        <p:nvPicPr>
          <p:cNvPr id="16390" name="Picture 6" descr="http://i057.radikal.ru/1511/40/0548d913e7a3.jpg"/>
          <p:cNvPicPr>
            <a:picLocks noChangeAspect="1" noChangeArrowheads="1"/>
          </p:cNvPicPr>
          <p:nvPr/>
        </p:nvPicPr>
        <p:blipFill>
          <a:blip r:embed="rId4" cstate="print"/>
          <a:srcRect l="38745" t="13079" r="8336" b="18101"/>
          <a:stretch>
            <a:fillRect/>
          </a:stretch>
        </p:blipFill>
        <p:spPr bwMode="auto">
          <a:xfrm>
            <a:off x="5292080" y="0"/>
            <a:ext cx="3851920" cy="37569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78497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Закон 273-ФЗ "Об образовании в РФ»</a:t>
            </a:r>
          </a:p>
          <a:p>
            <a:r>
              <a:rPr lang="ru-RU" sz="2400" b="1" dirty="0" smtClean="0"/>
              <a:t>Статья 28. Компетенция, права, обязанности и ответственность образовательной организации</a:t>
            </a:r>
          </a:p>
          <a:p>
            <a:endParaRPr lang="ru-RU" sz="2400" b="1" dirty="0" smtClean="0"/>
          </a:p>
          <a:p>
            <a:r>
              <a:rPr lang="ru-RU" sz="2400" dirty="0" smtClean="0"/>
              <a:t>3. К компетенции образовательной организации в установленной сфере деятельности относятся:</a:t>
            </a:r>
          </a:p>
          <a:p>
            <a:endParaRPr lang="ru-RU" sz="2400" b="1" dirty="0" smtClean="0"/>
          </a:p>
          <a:p>
            <a:r>
              <a:rPr lang="ru-RU" sz="2000" dirty="0" smtClean="0"/>
              <a:t>10) осуществление текущего контроля успеваемости и промежуточной аттестации обучающихся, установление их форм, периодичности и порядка проведения;</a:t>
            </a:r>
          </a:p>
          <a:p>
            <a:endParaRPr lang="ru-RU" sz="2000" dirty="0" smtClean="0"/>
          </a:p>
          <a:p>
            <a:r>
              <a:rPr lang="ru-RU" sz="2000" dirty="0" smtClean="0"/>
              <a:t>11) индивидуальный учет результатов освоения обучающимися образовательных программ, а также хранение в архивах информации об этих результатах на бумажных и (или) электронных носителях.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0" y="1700808"/>
            <a:ext cx="8534400" cy="10138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6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КТО ОЦЕНИВАЕТ?</a:t>
            </a:r>
            <a:endParaRPr kumimoji="0" lang="ru-RU" altLang="ru-RU" sz="6400" b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altLang="ru-RU" sz="6400" b="1" dirty="0">
                <a:latin typeface="Times New Roman" pitchFamily="18" charset="0"/>
                <a:cs typeface="Times New Roman" pitchFamily="18" charset="0"/>
              </a:rPr>
              <a:t>Ученик</a:t>
            </a:r>
            <a:r>
              <a:rPr lang="ru-RU" altLang="ru-RU" sz="6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altLang="ru-RU" sz="6400" dirty="0" smtClean="0">
                <a:latin typeface="Times New Roman" pitchFamily="18" charset="0"/>
                <a:cs typeface="Times New Roman" pitchFamily="18" charset="0"/>
              </a:rPr>
              <a:t>самооценка     </a:t>
            </a:r>
            <a:r>
              <a:rPr lang="ru-RU" sz="6600" b="1" i="1" u="sng" dirty="0" smtClean="0"/>
              <a:t>Алгоритм самооценки </a:t>
            </a:r>
            <a:endParaRPr lang="ru-RU" altLang="ru-RU" sz="6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altLang="ru-RU" sz="6400" b="1" dirty="0">
                <a:latin typeface="Times New Roman" pitchFamily="18" charset="0"/>
                <a:cs typeface="Times New Roman" pitchFamily="18" charset="0"/>
              </a:rPr>
              <a:t>Ученик – </a:t>
            </a:r>
            <a:r>
              <a:rPr lang="ru-RU" altLang="ru-RU" sz="6400" b="1" dirty="0" err="1">
                <a:latin typeface="Times New Roman" pitchFamily="18" charset="0"/>
                <a:cs typeface="Times New Roman" pitchFamily="18" charset="0"/>
              </a:rPr>
              <a:t>ученик</a:t>
            </a:r>
            <a:r>
              <a:rPr lang="ru-RU" altLang="ru-RU" sz="6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6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6400" dirty="0" err="1">
                <a:latin typeface="Times New Roman" pitchFamily="18" charset="0"/>
                <a:cs typeface="Times New Roman" pitchFamily="18" charset="0"/>
              </a:rPr>
              <a:t>взаимооценка</a:t>
            </a:r>
            <a:endParaRPr lang="ru-RU" altLang="ru-RU" sz="6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altLang="ru-RU" sz="6400" b="1" dirty="0">
                <a:latin typeface="Times New Roman" pitchFamily="18" charset="0"/>
                <a:cs typeface="Times New Roman" pitchFamily="18" charset="0"/>
              </a:rPr>
              <a:t> Ученик и учитель </a:t>
            </a:r>
            <a:r>
              <a:rPr lang="ru-RU" altLang="ru-RU" sz="6400" dirty="0">
                <a:latin typeface="Times New Roman" pitchFamily="18" charset="0"/>
                <a:cs typeface="Times New Roman" pitchFamily="18" charset="0"/>
              </a:rPr>
              <a:t>в диалоге – совместное </a:t>
            </a:r>
            <a:r>
              <a:rPr lang="ru-RU" altLang="ru-RU" sz="6400" dirty="0" smtClean="0">
                <a:latin typeface="Times New Roman" pitchFamily="18" charset="0"/>
                <a:cs typeface="Times New Roman" pitchFamily="18" charset="0"/>
              </a:rPr>
              <a:t>оценивание, СОВМЕСТНОЕ ОПРЕДЕЛЕНИЕ  ОЦЕНКИ И ОТМЕТКИ.</a:t>
            </a:r>
            <a:endParaRPr lang="ru-RU" altLang="ru-RU" sz="7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altLang="ru-RU" sz="6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ОЦЕНИВАЕМ?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Оцениваем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b="1" dirty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предметные,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и личностные.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ученика </a:t>
            </a:r>
            <a:r>
              <a:rPr lang="ru-RU" b="1" dirty="0"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действия (умения) по использованию знаний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ходе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решения задач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(личностных,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предметных).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852936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СКОЛЬКО СТАВИТЬ ОТМЕТОК?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числу решённых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ИЛИ …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НАКАПЛИВАТЬ ОЦЕНКИ И ОТМЕТКИ?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таблицах образовательных результатов (предметных,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личностных) и в «Портфеле достижений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»….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СТАВИТЬ ОТМЕТКИ?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Текущие – по желанию, за тематические проверочные работы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обязательно? </a:t>
            </a:r>
          </a:p>
          <a:p>
            <a:r>
              <a:rPr lang="ru-RU" b="1" i="1" u="sng" dirty="0" smtClean="0"/>
              <a:t>Формирующее оценивание</a:t>
            </a:r>
            <a:r>
              <a:rPr lang="ru-RU" i="1" dirty="0" smtClean="0"/>
              <a:t>, когда оценка применяется для получения данных о текущем состоянии для определения ближайших шагов в направлении улучшения. </a:t>
            </a:r>
          </a:p>
          <a:p>
            <a:r>
              <a:rPr lang="ru-RU" b="1" i="1" u="sng" dirty="0" smtClean="0"/>
              <a:t>Итоговое оценивание</a:t>
            </a:r>
            <a:r>
              <a:rPr lang="ru-RU" b="1" i="1" dirty="0" smtClean="0"/>
              <a:t>,</a:t>
            </a:r>
            <a:r>
              <a:rPr lang="ru-RU" i="1" dirty="0" smtClean="0"/>
              <a:t> когда оценка применяется для определения качества изученного материала за пройденный период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КАКИМ КРИТЕРИЯМ ОЦЕНИВАТЬ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ОПРЕДЕЛЯТЬ ИТОГОВЫЕ ОЦЕНКИ?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357166"/>
            <a:ext cx="892971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ОЦЕНКА - ОТМЕТКА?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осуществляется переход от оценивания к отметке?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Максимальный балл за работу  - 30 ?????????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Оценочная система в ОУ – 5/10/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безотметочная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(количество набранных баллов учащимся / максимальное количество баллов) *10</a:t>
            </a:r>
          </a:p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оценивание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физ-ра\формула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.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xlsx</a:t>
            </a:r>
            <a:endParaRPr lang="ru-RU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Ученик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имеет право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СОГЛАСИТЬСЯ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ОЦЕНКОЙ (ОТМЕТКОЙ).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Если мнение учителя отличается от мнения ученика можно вести урок дальше?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адекватного оценивания ученик должен научиться отвечать на вопросы о целях и результатах своей работы, то есть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освоить алгоритм самооценки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 smtClean="0"/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Пройти по алгоритму и согласовать позиции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Принятие совместного решения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S-S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(учитель-ученик).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Где найти время для развития умения самооценки?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89644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800" b="1" dirty="0"/>
              <a:t>Базовые принципы </a:t>
            </a:r>
            <a:r>
              <a:rPr lang="ru-RU" sz="2800" b="1" dirty="0" smtClean="0"/>
              <a:t>оценивания</a:t>
            </a:r>
          </a:p>
          <a:p>
            <a:pPr lvl="0" algn="ctr"/>
            <a:endParaRPr lang="ru-RU" sz="2800" b="1" dirty="0"/>
          </a:p>
          <a:p>
            <a:pPr marL="342900" indent="-342900" algn="just">
              <a:buAutoNum type="arabicPeriod"/>
            </a:pPr>
            <a:r>
              <a:rPr lang="ru-RU" sz="2000" dirty="0" smtClean="0"/>
              <a:t>Оценивание </a:t>
            </a:r>
            <a:r>
              <a:rPr lang="ru-RU" sz="2000" dirty="0"/>
              <a:t>является </a:t>
            </a:r>
            <a:r>
              <a:rPr lang="ru-RU" sz="2000" b="1" dirty="0"/>
              <a:t>постоянным процессом</a:t>
            </a:r>
            <a:r>
              <a:rPr lang="ru-RU" sz="2000" dirty="0"/>
              <a:t>, </a:t>
            </a:r>
            <a:r>
              <a:rPr lang="ru-RU" sz="2000" dirty="0" smtClean="0"/>
              <a:t>естественным образом </a:t>
            </a:r>
            <a:r>
              <a:rPr lang="ru-RU" sz="2000" dirty="0"/>
              <a:t>интегрированным в образовательную практику. То </a:t>
            </a:r>
            <a:r>
              <a:rPr lang="ru-RU" sz="2000" dirty="0" smtClean="0"/>
              <a:t>есть </a:t>
            </a:r>
            <a:r>
              <a:rPr lang="ru-RU" sz="2000" b="1" dirty="0" smtClean="0"/>
              <a:t>оценивание </a:t>
            </a:r>
            <a:r>
              <a:rPr lang="ru-RU" sz="2000" b="1" dirty="0"/>
              <a:t>осуществляется практически на каждом уроке</a:t>
            </a:r>
            <a:r>
              <a:rPr lang="ru-RU" sz="2000" dirty="0"/>
              <a:t>, а </a:t>
            </a:r>
            <a:r>
              <a:rPr lang="ru-RU" sz="2000" dirty="0" smtClean="0"/>
              <a:t>не только </a:t>
            </a:r>
            <a:r>
              <a:rPr lang="ru-RU" sz="2000" dirty="0"/>
              <a:t>в конце учебной четверти или года</a:t>
            </a:r>
            <a:r>
              <a:rPr lang="ru-RU" sz="2000" dirty="0" smtClean="0"/>
              <a:t>.</a:t>
            </a:r>
          </a:p>
          <a:p>
            <a:pPr marL="342900" indent="-342900" algn="just">
              <a:buAutoNum type="arabicPeriod"/>
            </a:pPr>
            <a:endParaRPr lang="ru-RU" sz="2000" dirty="0" smtClean="0"/>
          </a:p>
          <a:p>
            <a:pPr marL="342900" indent="-342900" algn="just">
              <a:buAutoNum type="arabicPeriod"/>
            </a:pPr>
            <a:r>
              <a:rPr lang="ru-RU" sz="2000" dirty="0" smtClean="0"/>
              <a:t> </a:t>
            </a:r>
            <a:r>
              <a:rPr lang="ru-RU" sz="2000" b="1" dirty="0"/>
              <a:t>Оценивание может быть только </a:t>
            </a:r>
            <a:r>
              <a:rPr lang="ru-RU" sz="2000" b="1" dirty="0" err="1"/>
              <a:t>критериальным</a:t>
            </a:r>
            <a:r>
              <a:rPr lang="ru-RU" sz="2000" dirty="0"/>
              <a:t>. </a:t>
            </a:r>
            <a:r>
              <a:rPr lang="ru-RU" sz="2000" dirty="0" smtClean="0"/>
              <a:t>Основными </a:t>
            </a:r>
            <a:r>
              <a:rPr lang="ru-RU" sz="2000" b="1" dirty="0" smtClean="0"/>
              <a:t>критериями</a:t>
            </a:r>
            <a:r>
              <a:rPr lang="ru-RU" sz="2000" dirty="0" smtClean="0"/>
              <a:t> </a:t>
            </a:r>
            <a:r>
              <a:rPr lang="ru-RU" sz="2000" dirty="0"/>
              <a:t>оценивания выступают </a:t>
            </a:r>
            <a:r>
              <a:rPr lang="ru-RU" sz="2000" b="1" dirty="0"/>
              <a:t>ожидаемые результаты</a:t>
            </a:r>
            <a:r>
              <a:rPr lang="ru-RU" sz="2000" dirty="0"/>
              <a:t>, </a:t>
            </a:r>
            <a:r>
              <a:rPr lang="ru-RU" sz="2000" dirty="0" smtClean="0"/>
              <a:t>соответствующие </a:t>
            </a:r>
            <a:r>
              <a:rPr lang="ru-RU" sz="2000" dirty="0"/>
              <a:t>учебным целям. Например, в качестве </a:t>
            </a:r>
            <a:r>
              <a:rPr lang="ru-RU" sz="2000" dirty="0" smtClean="0"/>
              <a:t>критериев оценивания </a:t>
            </a:r>
            <a:r>
              <a:rPr lang="ru-RU" sz="2000" dirty="0"/>
              <a:t>могут выступать планируемые учебные умения </a:t>
            </a:r>
            <a:r>
              <a:rPr lang="ru-RU" sz="2000" dirty="0" smtClean="0"/>
              <a:t>как предметные</a:t>
            </a:r>
            <a:r>
              <a:rPr lang="ru-RU" sz="2000" dirty="0"/>
              <a:t>, так и </a:t>
            </a:r>
            <a:r>
              <a:rPr lang="ru-RU" sz="2000" dirty="0" err="1"/>
              <a:t>метапредметные</a:t>
            </a:r>
            <a:r>
              <a:rPr lang="ru-RU" sz="2000" dirty="0" smtClean="0"/>
              <a:t>. </a:t>
            </a:r>
          </a:p>
          <a:p>
            <a:pPr marL="342900" indent="-342900" algn="just">
              <a:buAutoNum type="arabicPeriod"/>
            </a:pPr>
            <a:endParaRPr lang="ru-RU" sz="2000" dirty="0" smtClean="0"/>
          </a:p>
          <a:p>
            <a:pPr marL="342900" indent="-342900" algn="just">
              <a:buAutoNum type="arabicPeriod"/>
            </a:pPr>
            <a:r>
              <a:rPr lang="ru-RU" sz="2000" dirty="0" smtClean="0"/>
              <a:t>Критерии </a:t>
            </a:r>
            <a:r>
              <a:rPr lang="ru-RU" sz="2000" dirty="0"/>
              <a:t>оценивания и </a:t>
            </a:r>
            <a:r>
              <a:rPr lang="ru-RU" sz="2000" b="1" dirty="0"/>
              <a:t>алгоритм выставления отметки </a:t>
            </a:r>
            <a:r>
              <a:rPr lang="ru-RU" sz="2000" b="1" dirty="0" smtClean="0"/>
              <a:t>заранее </a:t>
            </a:r>
            <a:r>
              <a:rPr lang="ru-RU" sz="2000" b="1" dirty="0"/>
              <a:t>известны и педагогам, и учащимс</a:t>
            </a:r>
            <a:r>
              <a:rPr lang="ru-RU" sz="2000" dirty="0"/>
              <a:t>я. Они могут </a:t>
            </a:r>
            <a:r>
              <a:rPr lang="ru-RU" sz="2000" b="1" dirty="0" smtClean="0"/>
              <a:t>вырабатываться ими совместно</a:t>
            </a:r>
            <a:r>
              <a:rPr lang="ru-RU" sz="2000" dirty="0" smtClean="0"/>
              <a:t>.</a:t>
            </a:r>
          </a:p>
          <a:p>
            <a:pPr marL="342900" indent="-342900" algn="just">
              <a:buAutoNum type="arabicPeriod"/>
            </a:pPr>
            <a:endParaRPr lang="ru-RU" sz="2000" dirty="0" smtClean="0"/>
          </a:p>
          <a:p>
            <a:pPr marL="342900" indent="-342900" algn="just"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dirty="0"/>
              <a:t>оценивания выстраивается таким образом, </a:t>
            </a:r>
            <a:r>
              <a:rPr lang="ru-RU" sz="2000" dirty="0" smtClean="0"/>
              <a:t>чтобы учащиеся </a:t>
            </a:r>
            <a:r>
              <a:rPr lang="ru-RU" sz="2000" dirty="0"/>
              <a:t>включались в контрольно-оценочную деятельность</a:t>
            </a:r>
            <a:r>
              <a:rPr lang="ru-RU" sz="2000" dirty="0" smtClean="0"/>
              <a:t>, приобретая </a:t>
            </a:r>
            <a:r>
              <a:rPr lang="ru-RU" sz="2000" b="1" dirty="0"/>
              <a:t>навыки и привычку к самооценке</a:t>
            </a:r>
            <a:r>
              <a:rPr lang="ru-RU" sz="2000" dirty="0"/>
              <a:t>. То есть </a:t>
            </a:r>
            <a:r>
              <a:rPr lang="ru-RU" sz="2000" dirty="0" smtClean="0"/>
              <a:t>результаты </a:t>
            </a:r>
            <a:r>
              <a:rPr lang="ru-RU" sz="2000" dirty="0"/>
              <a:t>учебной деятельности оцениваются не только и не </a:t>
            </a:r>
            <a:r>
              <a:rPr lang="ru-RU" sz="2000" dirty="0" smtClean="0"/>
              <a:t>столько педагогом </a:t>
            </a:r>
            <a:r>
              <a:rPr lang="ru-RU" sz="2000" dirty="0"/>
              <a:t>(как при традиционной системе оценивания), </a:t>
            </a:r>
            <a:r>
              <a:rPr lang="ru-RU" sz="2000" dirty="0" smtClean="0"/>
              <a:t>сколько самими </a:t>
            </a:r>
            <a:r>
              <a:rPr lang="ru-RU" sz="2000" dirty="0"/>
              <a:t>учащимися.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"/>
            <a:ext cx="9144000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Мастер-класс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571480"/>
            <a:ext cx="8572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>
                <a:solidFill>
                  <a:srgbClr val="002060"/>
                </a:solidFill>
              </a:rPr>
              <a:t>«Оценивание планируемых результатов  в условиях реализации нового Федерального образовательного стандарта» </a:t>
            </a:r>
          </a:p>
          <a:p>
            <a:pPr algn="just"/>
            <a:endParaRPr lang="ru-RU" sz="2800" b="1" dirty="0" smtClean="0">
              <a:solidFill>
                <a:srgbClr val="002060"/>
              </a:solidFill>
            </a:endParaRPr>
          </a:p>
          <a:p>
            <a:pPr algn="ctr"/>
            <a:endParaRPr lang="ru-RU" sz="3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«Инструменты формирующего оценивания на уроках физической культуры»</a:t>
            </a:r>
          </a:p>
          <a:p>
            <a:pPr algn="just"/>
            <a:endParaRPr lang="ru-RU" sz="2800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85852" y="4286256"/>
            <a:ext cx="7715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400" i="1" dirty="0" smtClean="0">
                <a:solidFill>
                  <a:srgbClr val="002060"/>
                </a:solidFill>
              </a:rPr>
              <a:t>«…Оценка – это тот узел, тот перекресток, на котором встречаются все участники школьной жизни: дети, их родители, учителя, администрация…».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i="1" dirty="0" smtClean="0">
                <a:solidFill>
                  <a:srgbClr val="002060"/>
                </a:solidFill>
              </a:rPr>
              <a:t>И. Улановская, Г. </a:t>
            </a:r>
            <a:r>
              <a:rPr lang="ru-RU" sz="2400" i="1" dirty="0" err="1" smtClean="0">
                <a:solidFill>
                  <a:srgbClr val="002060"/>
                </a:solidFill>
              </a:rPr>
              <a:t>Цукерман</a:t>
            </a:r>
            <a:r>
              <a:rPr lang="ru-RU" sz="2400" i="1" dirty="0" smtClean="0">
                <a:solidFill>
                  <a:srgbClr val="002060"/>
                </a:solidFill>
              </a:rPr>
              <a:t>, Е. Юдина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8643998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Поддерживающее оценивание 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642918"/>
            <a:ext cx="4143404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Формирующее оценивание</a:t>
            </a:r>
          </a:p>
          <a:p>
            <a:pPr algn="ctr"/>
            <a:endParaRPr lang="ru-RU" sz="2000" b="1" i="1" dirty="0" smtClean="0"/>
          </a:p>
          <a:p>
            <a:pPr algn="ctr"/>
            <a:r>
              <a:rPr lang="ru-RU" sz="2000" b="1" i="1" dirty="0" smtClean="0"/>
              <a:t>Оценивание для обучения  </a:t>
            </a:r>
            <a:endParaRPr lang="ru-RU" sz="2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357686" y="642918"/>
            <a:ext cx="4572032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Итоговое       оценивание</a:t>
            </a:r>
          </a:p>
          <a:p>
            <a:pPr algn="ctr"/>
            <a:endParaRPr lang="ru-RU" sz="2000" b="1" i="1" dirty="0" smtClean="0"/>
          </a:p>
          <a:p>
            <a:pPr algn="ctr"/>
            <a:r>
              <a:rPr lang="ru-RU" sz="2000" b="1" i="1" dirty="0" smtClean="0"/>
              <a:t>Оценивание обучения </a:t>
            </a:r>
            <a:endParaRPr lang="ru-RU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2285992"/>
            <a:ext cx="871543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u="sng" dirty="0" smtClean="0">
                <a:solidFill>
                  <a:srgbClr val="FF0000"/>
                </a:solidFill>
              </a:rPr>
              <a:t>Формирующее (внутреннее) </a:t>
            </a:r>
            <a:r>
              <a:rPr lang="ru-RU" sz="2400" b="1" dirty="0" smtClean="0"/>
              <a:t>оценивание нацелено на определение индивидуальных достижений каждого обучающегося </a:t>
            </a:r>
            <a:r>
              <a:rPr lang="ru-RU" sz="2000" b="1" dirty="0" smtClean="0"/>
              <a:t>и не предполагает как сравнения результатов, продемонстрированных разными обучающимися, так и</a:t>
            </a:r>
            <a:r>
              <a:rPr lang="ru-RU" sz="2000" dirty="0" smtClean="0"/>
              <a:t> </a:t>
            </a:r>
            <a:r>
              <a:rPr lang="ru-RU" sz="2000" b="1" dirty="0" smtClean="0"/>
              <a:t>административных выводов по результатам обучения.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sz="2000" b="1" dirty="0" smtClean="0"/>
              <a:t>Формирующим </a:t>
            </a:r>
            <a:r>
              <a:rPr lang="ru-RU" sz="2000" dirty="0" smtClean="0"/>
              <a:t>данный вид оценивания называется потому, что </a:t>
            </a:r>
            <a:r>
              <a:rPr lang="ru-RU" sz="2000" b="1" dirty="0" smtClean="0"/>
              <a:t>оценка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ориентирована на конкретного обучающегося</a:t>
            </a:r>
            <a:r>
              <a:rPr lang="ru-RU" sz="2000" dirty="0" smtClean="0"/>
              <a:t>, призвана </a:t>
            </a:r>
            <a:r>
              <a:rPr lang="ru-RU" sz="2000" b="1" u="sng" dirty="0" smtClean="0">
                <a:solidFill>
                  <a:srgbClr val="FF0000"/>
                </a:solidFill>
              </a:rPr>
              <a:t>выявить пробелы</a:t>
            </a:r>
            <a:r>
              <a:rPr lang="ru-RU" sz="2000" u="sng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в</a:t>
            </a:r>
            <a:br>
              <a:rPr lang="ru-RU" sz="2000" dirty="0" smtClean="0"/>
            </a:br>
            <a:r>
              <a:rPr lang="ru-RU" sz="2000" dirty="0" smtClean="0"/>
              <a:t>освоении учащимся элемента содержания образования с тем, чтобы </a:t>
            </a:r>
            <a:r>
              <a:rPr lang="ru-RU" sz="2000" b="1" u="sng" dirty="0" smtClean="0">
                <a:solidFill>
                  <a:srgbClr val="FF0000"/>
                </a:solidFill>
              </a:rPr>
              <a:t>восполнить их </a:t>
            </a:r>
            <a:r>
              <a:rPr lang="ru-RU" sz="2000" dirty="0" smtClean="0"/>
              <a:t>с максимальной эффективностью, таким образом, оценивание  </a:t>
            </a:r>
          </a:p>
          <a:p>
            <a:pPr algn="just"/>
            <a:r>
              <a:rPr lang="ru-RU" sz="2000" dirty="0" smtClean="0"/>
              <a:t>Направлено на формирование и развитие личности обучающегося.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3200" b="1" dirty="0" smtClean="0">
                <a:solidFill>
                  <a:srgbClr val="FF0000"/>
                </a:solidFill>
              </a:rPr>
              <a:t>Самооценка – </a:t>
            </a:r>
            <a:r>
              <a:rPr lang="ru-RU" sz="3200" b="1" dirty="0" err="1" smtClean="0">
                <a:solidFill>
                  <a:srgbClr val="FF0000"/>
                </a:solidFill>
              </a:rPr>
              <a:t>взаимооценка</a:t>
            </a:r>
            <a:r>
              <a:rPr lang="ru-RU" sz="3200" b="1" dirty="0" smtClean="0">
                <a:solidFill>
                  <a:srgbClr val="FF0000"/>
                </a:solidFill>
              </a:rPr>
              <a:t>  - рефлексия </a:t>
            </a:r>
            <a:br>
              <a:rPr lang="ru-RU" sz="3200" b="1" dirty="0" smtClean="0">
                <a:solidFill>
                  <a:srgbClr val="FF0000"/>
                </a:solidFill>
              </a:rPr>
            </a:br>
            <a:endParaRPr lang="ru-RU" sz="3200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1928794" y="2071678"/>
            <a:ext cx="571504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85728"/>
          <a:ext cx="8610600" cy="6395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05300"/>
                <a:gridCol w="4305300"/>
              </a:tblGrid>
              <a:tr h="1148109"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 err="1" smtClean="0"/>
                        <a:t>Формативное</a:t>
                      </a:r>
                      <a:r>
                        <a:rPr lang="ru-RU" sz="2800" b="1" kern="1200" dirty="0" smtClean="0"/>
                        <a:t> (формирующее) оценивание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 err="1" smtClean="0"/>
                        <a:t>Суммативное</a:t>
                      </a:r>
                      <a:r>
                        <a:rPr lang="ru-RU" sz="2800" b="1" kern="1200" dirty="0" smtClean="0"/>
                        <a:t> </a:t>
                      </a:r>
                    </a:p>
                    <a:p>
                      <a:pPr algn="ctr"/>
                      <a:r>
                        <a:rPr lang="ru-RU" sz="2800" b="1" kern="1200" dirty="0" smtClean="0"/>
                        <a:t>(итоговое) </a:t>
                      </a:r>
                    </a:p>
                    <a:p>
                      <a:pPr algn="ctr"/>
                      <a:r>
                        <a:rPr lang="ru-RU" sz="2800" b="1" kern="1200" dirty="0" smtClean="0"/>
                        <a:t>оценивание</a:t>
                      </a:r>
                      <a:endParaRPr lang="ru-RU" sz="2800" b="1" dirty="0"/>
                    </a:p>
                  </a:txBody>
                  <a:tcPr/>
                </a:tc>
              </a:tr>
              <a:tr h="431989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kern="1200" dirty="0" smtClean="0"/>
                        <a:t>Оценивание для обучения 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1" kern="1200" dirty="0" smtClean="0"/>
                        <a:t>Оценивание обучения</a:t>
                      </a:r>
                      <a:endParaRPr lang="ru-RU" b="1" i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31989"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Непрерывный процесс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Определенный период времени</a:t>
                      </a:r>
                      <a:endParaRPr lang="ru-RU" sz="2000" dirty="0"/>
                    </a:p>
                  </a:txBody>
                  <a:tcPr/>
                </a:tc>
              </a:tr>
              <a:tr h="745625"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Причины сильных и слабых сторон учеников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Предоставление отчетности</a:t>
                      </a:r>
                      <a:endParaRPr lang="ru-RU" sz="2000" dirty="0"/>
                    </a:p>
                  </a:txBody>
                  <a:tcPr/>
                </a:tc>
              </a:tr>
              <a:tr h="745625"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Корректировка деятельности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Констатирование уровня </a:t>
                      </a:r>
                      <a:r>
                        <a:rPr lang="ru-RU" sz="2000" kern="1200" dirty="0" err="1" smtClean="0"/>
                        <a:t>усвоенности</a:t>
                      </a:r>
                      <a:r>
                        <a:rPr lang="ru-RU" sz="2000" kern="1200" dirty="0" smtClean="0"/>
                        <a:t> </a:t>
                      </a:r>
                      <a:endParaRPr lang="ru-RU" sz="2000" dirty="0"/>
                    </a:p>
                  </a:txBody>
                  <a:tcPr/>
                </a:tc>
              </a:tr>
              <a:tr h="745625"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Предполагает обратную связь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Соотношения достижений с установленными нормами</a:t>
                      </a:r>
                      <a:endParaRPr lang="ru-RU" sz="2000" dirty="0"/>
                    </a:p>
                  </a:txBody>
                  <a:tcPr/>
                </a:tc>
              </a:tr>
              <a:tr h="745625"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Учитель- не единственный оценщик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Предусматривает выставление отметок</a:t>
                      </a:r>
                      <a:endParaRPr lang="ru-RU" sz="2000" dirty="0"/>
                    </a:p>
                  </a:txBody>
                  <a:tcPr/>
                </a:tc>
              </a:tr>
              <a:tr h="431989"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Направлено на улучшение обучения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Направлено на подведение итогов</a:t>
                      </a:r>
                      <a:endParaRPr lang="ru-RU" sz="2000" dirty="0"/>
                    </a:p>
                  </a:txBody>
                  <a:tcPr/>
                </a:tc>
              </a:tr>
              <a:tr h="745625"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Наблюдение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/>
                        <a:t>Основано на нормативных документах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Цель:</a:t>
            </a:r>
            <a:endParaRPr lang="ru-RU" dirty="0" smtClean="0"/>
          </a:p>
          <a:p>
            <a:r>
              <a:rPr lang="ru-RU" dirty="0" smtClean="0"/>
              <a:t>улучшать качество учения (а не обеспечивать основание для выставления отметок)</a:t>
            </a:r>
          </a:p>
          <a:p>
            <a:r>
              <a:rPr lang="ru-RU" dirty="0" smtClean="0"/>
              <a:t>-Не привязано к бальной шкале</a:t>
            </a:r>
          </a:p>
          <a:p>
            <a:r>
              <a:rPr lang="ru-RU" dirty="0" smtClean="0"/>
              <a:t>-Может быть анонимным</a:t>
            </a:r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Действия учителя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переводит учебные цели в измеряемые результаты</a:t>
            </a:r>
          </a:p>
          <a:p>
            <a:r>
              <a:rPr lang="ru-RU" dirty="0" smtClean="0"/>
              <a:t>определяет необходимый уровень достижений</a:t>
            </a:r>
          </a:p>
          <a:p>
            <a:r>
              <a:rPr lang="ru-RU" dirty="0" smtClean="0"/>
              <a:t>раскладывает информацию, которую необходимо усвоить, на составные элементы</a:t>
            </a:r>
          </a:p>
          <a:p>
            <a:r>
              <a:rPr lang="ru-RU" dirty="0" smtClean="0"/>
              <a:t>раскладывает учебные действия (универсальные и предметные) на операции </a:t>
            </a:r>
          </a:p>
          <a:p>
            <a:r>
              <a:rPr lang="ru-RU" dirty="0" smtClean="0"/>
              <a:t>отбирает учебное содержание и техники оценивания</a:t>
            </a:r>
          </a:p>
          <a:p>
            <a:r>
              <a:rPr lang="ru-RU" dirty="0" smtClean="0"/>
              <a:t>организует и направляет обучение</a:t>
            </a:r>
          </a:p>
          <a:p>
            <a:r>
              <a:rPr lang="ru-RU" dirty="0" smtClean="0"/>
              <a:t>организует и направляет оценивание </a:t>
            </a:r>
          </a:p>
          <a:p>
            <a:r>
              <a:rPr lang="ru-RU" dirty="0" smtClean="0"/>
              <a:t>устанавливает, достигнуты ли учебные результаты</a:t>
            </a:r>
          </a:p>
          <a:p>
            <a:r>
              <a:rPr lang="ru-RU" dirty="0" smtClean="0"/>
              <a:t> </a:t>
            </a:r>
          </a:p>
          <a:p>
            <a:r>
              <a:rPr lang="ru-RU" b="1" dirty="0" smtClean="0"/>
              <a:t>Действия учащегося</a:t>
            </a:r>
            <a:endParaRPr lang="ru-RU" dirty="0" smtClean="0"/>
          </a:p>
          <a:p>
            <a:r>
              <a:rPr lang="ru-RU" dirty="0" smtClean="0"/>
              <a:t>1. осознание самим учащимся разрыва между тем, чего он хочет достичь (в знаниях, понимании, умениях) и тем, где он находится в данный момент - т.е. на основе фактов необходимо понять что разрыв существует</a:t>
            </a:r>
          </a:p>
          <a:p>
            <a:r>
              <a:rPr lang="ru-RU" dirty="0" smtClean="0"/>
              <a:t> 2. планирование того, что учащийся сделает, чтобы этот разрыв сократить - т.е. опираясь на факты спланировать и предпринять действия для сокращения разрыва, достижения желаемого (эти действия относятся к </a:t>
            </a:r>
            <a:r>
              <a:rPr lang="ru-RU" dirty="0" err="1" smtClean="0"/>
              <a:t>коррегирующей</a:t>
            </a:r>
            <a:r>
              <a:rPr lang="ru-RU" dirty="0" smtClean="0"/>
              <a:t> самооценке) </a:t>
            </a:r>
          </a:p>
          <a:p>
            <a:pPr algn="ctr"/>
            <a:r>
              <a:rPr lang="ru-RU" dirty="0" smtClean="0"/>
              <a:t> </a:t>
            </a:r>
            <a:r>
              <a:rPr lang="ru-RU" b="1" u="sng" dirty="0" smtClean="0">
                <a:solidFill>
                  <a:srgbClr val="FF0000"/>
                </a:solidFill>
              </a:rPr>
              <a:t>Учитель управляет (создает условия, стимулирует, направляет) процессом.</a:t>
            </a: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НО! Улучшить свое положение может только САМ учащийся!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err="1" smtClean="0"/>
              <a:t>Критериальное</a:t>
            </a:r>
            <a:r>
              <a:rPr lang="ru-RU" sz="4000" b="1" dirty="0" smtClean="0"/>
              <a:t> оценивание –</a:t>
            </a:r>
            <a:endParaRPr lang="ru-RU" sz="4000" dirty="0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142844" y="1295400"/>
            <a:ext cx="8786874" cy="5257800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dirty="0" smtClean="0"/>
              <a:t>это процесс, основанный на сравнении учебных достижений учащихся с чётко определёнными, коллективно выработанными, заранее известными всем участникам процесса критериями,  соответствующими целям и содержанию образования, способствующими формированию учебно-познавательной компетентности учащихся.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42852"/>
            <a:ext cx="8715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357166"/>
          <a:ext cx="8786874" cy="564360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632639"/>
                <a:gridCol w="5154235"/>
              </a:tblGrid>
              <a:tr h="3925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Польза для учащихся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cs typeface="Times New Roman" pitchFamily="18" charset="0"/>
                        </a:rPr>
                        <a:t>Польза для учителей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7234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Начинает нести ответственность за собственное обучение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Ответственность переносится с учителя на ученика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0851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Получает возможность определять следующие этапы в обучении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При более </a:t>
                      </a:r>
                      <a:r>
                        <a:rPr lang="ru-RU" sz="1800" dirty="0" err="1">
                          <a:latin typeface="Times New Roman" pitchFamily="18" charset="0"/>
                          <a:cs typeface="Times New Roman" pitchFamily="18" charset="0"/>
                        </a:rPr>
                        <a:t>мотивированых</a:t>
                      </a: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 и независимых учениках уроки проходят легче и эффективнее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7234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Не боится давать неверный ответ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Благодаря комментариям учитель следит за прогрессом учащегося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7234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Повышается самооценка и позитивный настрой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Учитель определяет следующие шаги для группы/ отдельного учащегося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9957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Становится активным, независимым, более мотивированным участником процесса обучения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Более эффективные уроки позволяют усложнять задания.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 Учитель соотносит то, как воспринимают понимание ученики, с тем как его воспринимает учитель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-16019"/>
            <a:ext cx="9144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ТРУДНОСТИ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-Где взять время?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-Нет разработанных критериев для каждого задания и  темы, поэтому приходится  адаптировать  планируемые результаты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Оценивание направляет учение.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Выбрав стартовой точкой оформление целей, дальше надо двигаться следующим образом: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перевести цели в измеряемые учебные результаты;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определить необходимый для них уровень достижений;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отобрать и содержание, и техники оценивания;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выбрать и реализовать соответствующие методы обучения;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провести оценивание и установить, достигнуты ли измеряемые учебные результаты.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42493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УСЛОВИЯ ДЛЯ РЕАЛИЗАЦИИ ФОРМИРУЮЩЕГО ОЦЕНИВАНИЯ </a:t>
            </a:r>
          </a:p>
          <a:p>
            <a:r>
              <a:rPr lang="ru-RU" sz="2000" dirty="0" smtClean="0"/>
              <a:t>- разработаны и описаны основные виды деятельности в зависимости от специфики предметной области; </a:t>
            </a:r>
          </a:p>
          <a:p>
            <a:endParaRPr lang="ru-RU" sz="2000" dirty="0" smtClean="0"/>
          </a:p>
          <a:p>
            <a:r>
              <a:rPr lang="ru-RU" sz="2000" dirty="0" smtClean="0"/>
              <a:t>- разработаны критерии оценивания разных видов деятельности в процессе обучения; </a:t>
            </a:r>
          </a:p>
          <a:p>
            <a:endParaRPr lang="ru-RU" sz="2000" dirty="0" smtClean="0"/>
          </a:p>
          <a:p>
            <a:r>
              <a:rPr lang="ru-RU" sz="2000" dirty="0" smtClean="0"/>
              <a:t>- критерии оценивания открыты, они доводятся до обучающихся и точно комментируются; </a:t>
            </a:r>
          </a:p>
          <a:p>
            <a:endParaRPr lang="ru-RU" sz="2000" dirty="0" smtClean="0"/>
          </a:p>
          <a:p>
            <a:r>
              <a:rPr lang="ru-RU" sz="2000" dirty="0" smtClean="0"/>
              <a:t>- разработана рейтинговая система, т.е. определено сколько баллов «стоит» тот или иной вид деятельности; </a:t>
            </a:r>
          </a:p>
          <a:p>
            <a:endParaRPr lang="ru-RU" sz="2000" dirty="0" smtClean="0"/>
          </a:p>
          <a:p>
            <a:r>
              <a:rPr lang="ru-RU" sz="2000" dirty="0" smtClean="0"/>
              <a:t>- разработаны техники и инструменты оценивания, т.е. формы, бланки для фиксации хода работы и достижений обучающихся; </a:t>
            </a:r>
          </a:p>
          <a:p>
            <a:endParaRPr lang="ru-RU" sz="2000" dirty="0" smtClean="0"/>
          </a:p>
          <a:p>
            <a:r>
              <a:rPr lang="ru-RU" sz="2000" dirty="0" smtClean="0"/>
              <a:t>- оценивается в большей мере процесс, а не результат; </a:t>
            </a:r>
          </a:p>
          <a:p>
            <a:endParaRPr lang="ru-RU" sz="2000" dirty="0" smtClean="0"/>
          </a:p>
          <a:p>
            <a:r>
              <a:rPr lang="ru-RU" sz="2000" dirty="0" smtClean="0"/>
              <a:t>- важную роль играет рефлексия (т.е. оценивание как обучающимся, так и педагогом своих достижений); </a:t>
            </a:r>
          </a:p>
          <a:p>
            <a:endParaRPr lang="ru-RU" sz="2000" dirty="0" smtClean="0"/>
          </a:p>
          <a:p>
            <a:r>
              <a:rPr lang="ru-RU" sz="2000" dirty="0" smtClean="0"/>
              <a:t>- процедура оценивания обсуждается с обучающимися.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71612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dirty="0" smtClean="0"/>
          </a:p>
          <a:p>
            <a:pPr algn="ctr"/>
            <a:endParaRPr lang="ru-RU" sz="3600" b="1" dirty="0"/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«Основные </a:t>
            </a:r>
            <a:r>
              <a:rPr lang="ru-RU" sz="3600" b="1" dirty="0">
                <a:solidFill>
                  <a:srgbClr val="002060"/>
                </a:solidFill>
              </a:rPr>
              <a:t>изменения в </a:t>
            </a:r>
            <a:r>
              <a:rPr lang="ru-RU" sz="3600" b="1" dirty="0" smtClean="0">
                <a:solidFill>
                  <a:srgbClr val="002060"/>
                </a:solidFill>
              </a:rPr>
              <a:t>системе</a:t>
            </a: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>
                <a:solidFill>
                  <a:srgbClr val="002060"/>
                </a:solidFill>
              </a:rPr>
              <a:t>оценивания </a:t>
            </a:r>
            <a:r>
              <a:rPr lang="ru-RU" sz="3600" b="1" dirty="0" smtClean="0">
                <a:solidFill>
                  <a:srgbClr val="002060"/>
                </a:solidFill>
              </a:rPr>
              <a:t> </a:t>
            </a:r>
            <a:r>
              <a:rPr lang="ru-RU" sz="3600" b="1" dirty="0">
                <a:solidFill>
                  <a:srgbClr val="002060"/>
                </a:solidFill>
              </a:rPr>
              <a:t>в условиях ФГОС ООО»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8596" y="1857364"/>
            <a:ext cx="8280400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Оцените работу</a:t>
            </a:r>
          </a:p>
          <a:p>
            <a:pPr marL="514350" indent="-514350" algn="ctr">
              <a:defRPr/>
            </a:pPr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Проведите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взаимооценивание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0" descr="Пусто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059832" y="4221088"/>
            <a:ext cx="2702216" cy="2443972"/>
          </a:xfrm>
          <a:prstGeom prst="rect">
            <a:avLst/>
          </a:prstGeom>
          <a:noFill/>
          <a:ln>
            <a:solidFill>
              <a:srgbClr val="7030A0"/>
            </a:solidFill>
          </a:ln>
          <a:effectLst>
            <a:softEdge rad="63500"/>
          </a:effectLst>
          <a:extLst>
            <a:ext uri="{909E8E84-426E-40DD-AFC4-6F175D3DCCD1}"/>
          </a:extLst>
        </p:spPr>
      </p:pic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785786" y="357166"/>
            <a:ext cx="823398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400" b="1" dirty="0"/>
              <a:t>Нарисуйте  на листе бумаги </a:t>
            </a:r>
            <a:r>
              <a:rPr lang="ru-RU" sz="4400" b="1" dirty="0" smtClean="0"/>
              <a:t>дом.</a:t>
            </a:r>
            <a:endParaRPr lang="ru-RU" sz="3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57158" y="285728"/>
            <a:ext cx="8229600" cy="421484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Предложите критерии, по которым можно оценить рисунок.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ru-RU" sz="3200" b="1" dirty="0" smtClean="0">
              <a:latin typeface="+mj-lt"/>
              <a:ea typeface="+mj-ea"/>
              <a:cs typeface="+mj-cs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ru-RU" sz="3200" b="1" dirty="0" smtClean="0">
                <a:latin typeface="+mj-lt"/>
                <a:ea typeface="+mj-ea"/>
                <a:cs typeface="+mj-cs"/>
              </a:rPr>
              <a:t>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ru-RU" sz="3200" b="1" dirty="0" smtClean="0">
                <a:latin typeface="+mj-lt"/>
                <a:ea typeface="+mj-ea"/>
                <a:cs typeface="+mj-cs"/>
              </a:rPr>
              <a:t>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ru-RU" sz="3200" b="1" dirty="0" smtClean="0">
                <a:latin typeface="+mj-lt"/>
                <a:ea typeface="+mj-ea"/>
                <a:cs typeface="+mj-cs"/>
              </a:rPr>
              <a:t> 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357158" y="142852"/>
            <a:ext cx="8229600" cy="6286544"/>
          </a:xfrm>
        </p:spPr>
        <p:txBody>
          <a:bodyPr>
            <a:normAutofit fontScale="92500" lnSpcReduction="10000"/>
          </a:bodyPr>
          <a:lstStyle/>
          <a:p>
            <a:r>
              <a:rPr lang="ru-RU" sz="3000" b="1" dirty="0" smtClean="0"/>
              <a:t>1.Фундамент – 1 балл</a:t>
            </a:r>
          </a:p>
          <a:p>
            <a:r>
              <a:rPr lang="ru-RU" sz="3000" b="1" dirty="0" smtClean="0"/>
              <a:t>2.Ступени –1 балл</a:t>
            </a:r>
          </a:p>
          <a:p>
            <a:r>
              <a:rPr lang="ru-RU" sz="3000" b="1" dirty="0" smtClean="0"/>
              <a:t>3.Перила – 1балл</a:t>
            </a:r>
          </a:p>
          <a:p>
            <a:r>
              <a:rPr lang="ru-RU" sz="3000" b="1" dirty="0" smtClean="0"/>
              <a:t>4. Дверь – 1 балл</a:t>
            </a:r>
          </a:p>
          <a:p>
            <a:r>
              <a:rPr lang="ru-RU" sz="3000" b="1" dirty="0" smtClean="0"/>
              <a:t>5. Окно - 1 балл</a:t>
            </a:r>
          </a:p>
          <a:p>
            <a:r>
              <a:rPr lang="ru-RU" sz="3000" b="1" dirty="0" smtClean="0"/>
              <a:t>6. Окно на чердаке – 1 балл</a:t>
            </a:r>
          </a:p>
          <a:p>
            <a:r>
              <a:rPr lang="ru-RU" sz="3000" b="1" dirty="0" smtClean="0"/>
              <a:t>7. Водосточная труба – 1 балл</a:t>
            </a:r>
          </a:p>
          <a:p>
            <a:r>
              <a:rPr lang="ru-RU" sz="3000" b="1" dirty="0" smtClean="0"/>
              <a:t>8. Труба на крыше дома – 1 балл</a:t>
            </a:r>
          </a:p>
          <a:p>
            <a:r>
              <a:rPr lang="ru-RU" sz="3000" b="1" dirty="0" smtClean="0"/>
              <a:t>9. Трава возле дома – 1 балл</a:t>
            </a:r>
          </a:p>
          <a:p>
            <a:r>
              <a:rPr lang="ru-RU" sz="3000" b="1" dirty="0" smtClean="0"/>
              <a:t>10. Использовали не менее 3 цветов – 1 балл</a:t>
            </a:r>
          </a:p>
          <a:p>
            <a:endParaRPr lang="ru-RU" sz="3000" b="1" dirty="0" smtClean="0"/>
          </a:p>
          <a:p>
            <a:r>
              <a:rPr lang="ru-RU" sz="3000" b="1" dirty="0" smtClean="0"/>
              <a:t>Оценка - ?</a:t>
            </a:r>
          </a:p>
          <a:p>
            <a:r>
              <a:rPr lang="ru-RU" sz="3000" b="1" dirty="0" smtClean="0"/>
              <a:t>Отметка - ?</a:t>
            </a:r>
          </a:p>
          <a:p>
            <a:endParaRPr lang="ru-RU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Оценивание </a:t>
            </a:r>
            <a:r>
              <a:rPr lang="ru-RU" sz="2000" dirty="0" smtClean="0"/>
              <a:t>— это систематический сбор информации о развитии учащегося, анализ этой информации и предоставление обратной связи.</a:t>
            </a:r>
          </a:p>
          <a:p>
            <a:pPr algn="just"/>
            <a:r>
              <a:rPr lang="ru-RU" sz="2000" dirty="0" smtClean="0"/>
              <a:t> </a:t>
            </a:r>
          </a:p>
          <a:p>
            <a:pPr algn="just"/>
            <a:r>
              <a:rPr lang="ru-RU" sz="2000" b="1" dirty="0" smtClean="0"/>
              <a:t>Оценивание</a:t>
            </a:r>
            <a:r>
              <a:rPr lang="ru-RU" sz="2000" dirty="0" smtClean="0"/>
              <a:t> — это непрерывный процесс, который начинается с момента зарождения идеи о создании программы, сопровождает её на протяжении всего времени существования и заканчивается в момент завершения самой программы. </a:t>
            </a:r>
          </a:p>
          <a:p>
            <a:pPr algn="just"/>
            <a:r>
              <a:rPr lang="ru-RU" sz="2000" dirty="0" smtClean="0"/>
              <a:t> </a:t>
            </a:r>
          </a:p>
          <a:p>
            <a:pPr algn="just"/>
            <a:r>
              <a:rPr lang="ru-RU" sz="2000" b="1" dirty="0" smtClean="0"/>
              <a:t>Оценивание</a:t>
            </a:r>
            <a:r>
              <a:rPr lang="ru-RU" sz="2000" dirty="0" smtClean="0"/>
              <a:t> – это способ коррекции деятельности обучаемых, с помощью которых учитель определяет уровень подготовленности ученика.</a:t>
            </a:r>
          </a:p>
          <a:p>
            <a:pPr algn="just"/>
            <a:r>
              <a:rPr lang="ru-RU" sz="2000" dirty="0" smtClean="0"/>
              <a:t> </a:t>
            </a:r>
          </a:p>
          <a:p>
            <a:pPr algn="just"/>
            <a:r>
              <a:rPr lang="ru-RU" sz="2000" b="1" dirty="0" smtClean="0"/>
              <a:t>Оценивание</a:t>
            </a:r>
            <a:r>
              <a:rPr lang="ru-RU" sz="2000" dirty="0" smtClean="0"/>
              <a:t> - </a:t>
            </a:r>
            <a:r>
              <a:rPr lang="en-US" sz="2000" dirty="0" smtClean="0"/>
              <a:t>c</a:t>
            </a:r>
            <a:r>
              <a:rPr lang="ru-RU" sz="2000" dirty="0" smtClean="0"/>
              <a:t>равнение – то, что есть – то, что должно быть.</a:t>
            </a:r>
          </a:p>
          <a:p>
            <a:pPr algn="just"/>
            <a:r>
              <a:rPr lang="ru-RU" sz="2000" dirty="0" smtClean="0"/>
              <a:t> </a:t>
            </a:r>
          </a:p>
          <a:p>
            <a:pPr algn="just"/>
            <a:r>
              <a:rPr lang="ru-RU" sz="2000" b="1" dirty="0" smtClean="0"/>
              <a:t>Оценивание</a:t>
            </a:r>
            <a:r>
              <a:rPr lang="ru-RU" sz="2000" dirty="0" smtClean="0"/>
              <a:t> — это контроль качества образования; инструмент, позволяющий определять развитие, прогресс в преподавательской деятельности; способ коррекции деятельности обучаемых, с помощью которого преподаватель определяет уровень подготовленности учащегося.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49"/>
          <p:cNvGraphicFramePr>
            <a:graphicFrameLocks noGrp="1"/>
          </p:cNvGraphicFramePr>
          <p:nvPr/>
        </p:nvGraphicFramePr>
        <p:xfrm>
          <a:off x="228600" y="381000"/>
          <a:ext cx="8763000" cy="5726116"/>
        </p:xfrm>
        <a:graphic>
          <a:graphicData uri="http://schemas.openxmlformats.org/drawingml/2006/table">
            <a:tbl>
              <a:tblPr/>
              <a:tblGrid>
                <a:gridCol w="3224213"/>
                <a:gridCol w="5538787"/>
              </a:tblGrid>
              <a:tr h="379413">
                <a:tc>
                  <a:txBody>
                    <a:bodyPr/>
                    <a:lstStyle>
                      <a:lvl1pPr marL="273050" indent="-2730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547688" indent="-2730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822325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096963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13716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1828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286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2743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2004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273050" marR="0" lvl="0" indent="-2730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Calibri" pitchFamily="34" charset="0"/>
                        <a:buNone/>
                        <a:tabLst/>
                      </a:pPr>
                      <a:r>
                        <a:rPr kumimoji="0" lang="ru-RU" alt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Понятие</a:t>
                      </a:r>
                      <a:endParaRPr kumimoji="0" lang="ru-RU" alt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Определение  понятий</a:t>
                      </a:r>
                      <a:endParaRPr kumimoji="0" lang="ru-RU" altLang="ru-RU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>
                      <a:lvl1pPr marL="273050" indent="-2730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547688" indent="-2730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822325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096963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13716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1828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286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2743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2004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273050" marR="0" lvl="0" indent="-27305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Calibri" pitchFamily="34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Оценка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процесс установления соответствия эталону, норме (индивидуальной, статистической, культурной).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+mj-lt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  Отметка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способ фиксации результата оценки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+mj-lt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 Оценка базового уровня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оценка достижений  результатов, планируемых стандартом на уровне «ученик научится»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+mj-lt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 Оценка повышенного уровня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оценка достижений, выходящих за рамки базового уровня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1436">
                <a:tc>
                  <a:txBody>
                    <a:bodyPr/>
                    <a:lstStyle>
                      <a:lvl1pPr marL="2286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Calibri" pitchFamily="34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 Система оценки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Calibri" pitchFamily="34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образовательных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+mj-lt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результатов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 оценки, критерии, процедуры оценивания, инструментарий, формы представления результатов; условия и границы применения. 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 marL="2286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Calibri" pitchFamily="34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6.Система оценки достижения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+mj-lt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планируемых результатов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внешняя оценка и внутренняя оценка.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Tx/>
                        <a:buNone/>
                        <a:tabLst/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+mj-lt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7. Внешняя оценка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оценка осуществляемая внешними по отношению к субъекту службами. 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+mj-lt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 Внутренняя оценка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оценка осуществляемая самим субъектом (обучающимися, педагогом, администрацией) в зависимости от уровня. 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+mj-lt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 Вычитательная оценка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фиксирует пробелы, не предполагает право выбора заданий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 marL="2286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Calibri" pitchFamily="34" charset="0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10. Накопительная оценка 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+mj-lt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(суммирующая)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фиксирует наличие результата, предоставляет право выбора  задания.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+mj-lt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11. Текущая оценка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предусматривает оценивание частичного, единичного результата.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+mj-lt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12. Итоговая оценка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defRPr sz="2300"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000"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9C007F"/>
                        </a:buClr>
                        <a:buSzPct val="75000"/>
                        <a:buFont typeface="Wingdings 2" pitchFamily="18" charset="2"/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68007F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2"/>
                          </a:solidFill>
                          <a:latin typeface="Georgia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5BD3"/>
                        </a:buClr>
                        <a:defRPr>
                          <a:solidFill>
                            <a:schemeClr val="tx1"/>
                          </a:solidFill>
                          <a:latin typeface="Georgia" pitchFamily="18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осуществляется по окончании изучения курса, темы, ступени.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4661" marR="5466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ФЕДЕРАЛЬНЫЙ ГОСУДАРСТВЕННЫЙ ОБРАЗОВАТЕЛЬНЫЙ СТАНДАРТ</a:t>
            </a:r>
            <a:endParaRPr lang="ru-RU" sz="2000" dirty="0"/>
          </a:p>
          <a:p>
            <a:pPr algn="ctr"/>
            <a:r>
              <a:rPr lang="ru-RU" sz="2000" b="1" dirty="0"/>
              <a:t>ОСНОВНОГО ОБЩЕГО </a:t>
            </a:r>
            <a:r>
              <a:rPr lang="ru-RU" sz="2000" b="1" dirty="0" smtClean="0"/>
              <a:t>ОБРАЗОВАНИЯ</a:t>
            </a:r>
          </a:p>
          <a:p>
            <a:pPr algn="ctr"/>
            <a:endParaRPr lang="ru-RU" sz="2000" dirty="0"/>
          </a:p>
          <a:p>
            <a:pPr algn="ctr"/>
            <a:r>
              <a:rPr lang="ru-RU" sz="2000" b="1" cap="small" dirty="0" smtClean="0">
                <a:solidFill>
                  <a:srgbClr val="FF0000"/>
                </a:solidFill>
              </a:rPr>
              <a:t>Раздел I</a:t>
            </a:r>
            <a:r>
              <a:rPr lang="ru-RU" sz="2000" b="1" cap="small" dirty="0"/>
              <a:t>. Общие  положения</a:t>
            </a:r>
            <a:endParaRPr lang="ru-RU" sz="2000" b="1" dirty="0"/>
          </a:p>
          <a:p>
            <a:r>
              <a:rPr lang="ru-RU" sz="2000" dirty="0"/>
              <a:t>2. Стандарт является основой для разработки системы объективной оценки уровня образования обучающихся на ступени основного общего образования</a:t>
            </a:r>
            <a:r>
              <a:rPr lang="ru-RU" sz="2000" dirty="0" smtClean="0"/>
              <a:t>.</a:t>
            </a:r>
          </a:p>
          <a:p>
            <a:pPr algn="ctr"/>
            <a:endParaRPr lang="ru-RU" sz="2000" b="1" cap="small" dirty="0" smtClean="0"/>
          </a:p>
          <a:p>
            <a:pPr algn="ctr"/>
            <a:r>
              <a:rPr lang="ru-RU" sz="2000" b="1" cap="small" dirty="0" smtClean="0">
                <a:solidFill>
                  <a:srgbClr val="FF0000"/>
                </a:solidFill>
              </a:rPr>
              <a:t>Раздел II</a:t>
            </a:r>
            <a:r>
              <a:rPr lang="ru-RU" sz="2000" b="1" cap="small" dirty="0">
                <a:solidFill>
                  <a:srgbClr val="FF0000"/>
                </a:solidFill>
              </a:rPr>
              <a:t>.</a:t>
            </a:r>
            <a:r>
              <a:rPr lang="ru-RU" sz="2000" b="1" cap="small" dirty="0"/>
              <a:t> Требования к результатам освоения   </a:t>
            </a:r>
            <a:br>
              <a:rPr lang="ru-RU" sz="2000" b="1" cap="small" dirty="0"/>
            </a:br>
            <a:r>
              <a:rPr lang="ru-RU" sz="2000" b="1" cap="small" dirty="0"/>
              <a:t>основной образовательной программы основного общего </a:t>
            </a:r>
            <a:r>
              <a:rPr lang="ru-RU" sz="2000" b="1" cap="small" dirty="0" smtClean="0"/>
              <a:t>образования</a:t>
            </a:r>
          </a:p>
          <a:p>
            <a:pPr algn="ctr"/>
            <a:endParaRPr lang="ru-RU" sz="2000" b="1" cap="small" dirty="0" smtClean="0"/>
          </a:p>
          <a:p>
            <a:r>
              <a:rPr lang="ru-RU" sz="2000" dirty="0" smtClean="0"/>
              <a:t>3</a:t>
            </a:r>
            <a:r>
              <a:rPr lang="ru-RU" sz="2000" dirty="0"/>
              <a:t>) умение соотносить свои действия с планируемыми результатами, </a:t>
            </a:r>
            <a:r>
              <a:rPr lang="ru-RU" sz="2400" b="1" u="sng" dirty="0"/>
              <a:t>осуществлять контроль своей деятельности </a:t>
            </a:r>
            <a:r>
              <a:rPr lang="ru-RU" sz="2000" dirty="0"/>
              <a:t>в процессе достижения результата, определять способы  действий в рамках предложенных условий и требований, корректировать свои действия в соответствии с изменяющейся ситуацией; </a:t>
            </a:r>
          </a:p>
          <a:p>
            <a:r>
              <a:rPr lang="ru-RU" sz="2000" dirty="0"/>
              <a:t>4) </a:t>
            </a:r>
            <a:r>
              <a:rPr lang="ru-RU" sz="2400" b="1" u="sng" dirty="0"/>
              <a:t>умение оценивать правильность выполнения учебной задачи</a:t>
            </a:r>
            <a:r>
              <a:rPr lang="ru-RU" sz="2000" dirty="0"/>
              <a:t>,  собственные возможности её решения;</a:t>
            </a:r>
          </a:p>
          <a:p>
            <a:r>
              <a:rPr lang="ru-RU" sz="2000" dirty="0"/>
              <a:t>5)</a:t>
            </a:r>
            <a:r>
              <a:rPr lang="ru-RU" sz="2000" b="1" dirty="0"/>
              <a:t> </a:t>
            </a:r>
            <a:r>
              <a:rPr lang="ru-RU" sz="2400" b="1" u="sng" dirty="0"/>
              <a:t>владение основами самоконтроля, самооценки</a:t>
            </a:r>
            <a:r>
              <a:rPr lang="ru-RU" sz="2000" dirty="0"/>
              <a:t>, принятия решений и осуществления осознанного выбора в учебной и познавательной деятельности; </a:t>
            </a:r>
          </a:p>
          <a:p>
            <a:pPr algn="ctr"/>
            <a:endParaRPr lang="ru-RU" sz="2000" b="1" dirty="0"/>
          </a:p>
          <a:p>
            <a:endParaRPr lang="ru-RU" sz="2000" dirty="0" smtClean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1319</Words>
  <Application>Microsoft Office PowerPoint</Application>
  <PresentationFormat>Экран (4:3)</PresentationFormat>
  <Paragraphs>270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Я уже знаю / могу / умею (0/1)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Критериальное оценивание –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Оксана</cp:lastModifiedBy>
  <cp:revision>116</cp:revision>
  <dcterms:created xsi:type="dcterms:W3CDTF">2016-04-28T13:17:13Z</dcterms:created>
  <dcterms:modified xsi:type="dcterms:W3CDTF">2016-12-08T07:00:55Z</dcterms:modified>
</cp:coreProperties>
</file>