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1" r:id="rId3"/>
    <p:sldId id="263" r:id="rId4"/>
    <p:sldId id="266" r:id="rId5"/>
    <p:sldId id="288" r:id="rId6"/>
    <p:sldId id="289" r:id="rId7"/>
    <p:sldId id="277" r:id="rId8"/>
    <p:sldId id="274" r:id="rId9"/>
    <p:sldId id="275" r:id="rId10"/>
    <p:sldId id="278" r:id="rId11"/>
    <p:sldId id="276" r:id="rId12"/>
    <p:sldId id="271" r:id="rId13"/>
    <p:sldId id="272" r:id="rId14"/>
    <p:sldId id="281" r:id="rId15"/>
    <p:sldId id="282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340A2-2EAE-4A06-9748-04ED9BB91AD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9FCCA-2C5B-43D1-B1EB-F89AA78E16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AE6C83-3747-407B-8471-0758B11C1B59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Интеграция урочной и внеурочной деятельности в формировании исследовательских компетентностей обучающихся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L:\ЛИЧНЫЕ ПАПКИ\Логинов\Но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00742"/>
            <a:ext cx="8280920" cy="588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Организационная модель внеурочной деятельности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организации учебно-исследовательской деятельности на внеурочных занятиях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Исследовательская практика</a:t>
            </a:r>
          </a:p>
          <a:p>
            <a:r>
              <a:rPr lang="ru-RU" dirty="0" smtClean="0"/>
              <a:t>Образовательные экспедиции – походы, поездки, экскурсии</a:t>
            </a:r>
          </a:p>
          <a:p>
            <a:r>
              <a:rPr lang="ru-RU" dirty="0" smtClean="0"/>
              <a:t>Факультативные занятия, предполагающие углубленное изучение предмета</a:t>
            </a:r>
          </a:p>
          <a:p>
            <a:r>
              <a:rPr lang="ru-RU" dirty="0" smtClean="0"/>
              <a:t>Ученическое научно-исследовательское общество</a:t>
            </a:r>
          </a:p>
          <a:p>
            <a:r>
              <a:rPr lang="ru-RU" dirty="0" smtClean="0"/>
              <a:t>Участие обучающихся в олимпиадах, конкурсах конференциях, предполагает выполнение ими учебных исследований или их элементов в рамках данных мероприятий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Содержание,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формируемое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уроке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Понимание   структуры исследовательской деятельности</a:t>
            </a:r>
          </a:p>
          <a:p>
            <a:r>
              <a:rPr lang="ru-RU" dirty="0" smtClean="0"/>
              <a:t>Умение видеть проблему</a:t>
            </a:r>
          </a:p>
          <a:p>
            <a:r>
              <a:rPr lang="ru-RU" dirty="0" smtClean="0"/>
              <a:t>Умение выдвигать гипотезу</a:t>
            </a:r>
          </a:p>
          <a:p>
            <a:r>
              <a:rPr lang="ru-RU" dirty="0" smtClean="0"/>
              <a:t>Умение ставить цель и планировать деятельность</a:t>
            </a:r>
          </a:p>
          <a:p>
            <a:r>
              <a:rPr lang="ru-RU" dirty="0" smtClean="0"/>
              <a:t>Умение выбирать оптимальные методы исследования</a:t>
            </a:r>
          </a:p>
          <a:p>
            <a:r>
              <a:rPr lang="ru-RU" dirty="0" smtClean="0"/>
              <a:t>Владеть методами исследования</a:t>
            </a:r>
          </a:p>
          <a:p>
            <a:r>
              <a:rPr lang="ru-RU" dirty="0" smtClean="0"/>
              <a:t>Соотносить полученный результат с гипотезой</a:t>
            </a:r>
          </a:p>
          <a:p>
            <a:r>
              <a:rPr lang="ru-RU" dirty="0" smtClean="0"/>
              <a:t>Делать выводы</a:t>
            </a:r>
          </a:p>
          <a:p>
            <a:r>
              <a:rPr lang="ru-RU" dirty="0" smtClean="0"/>
              <a:t>Презентовать результаты своей деятельности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Содержание,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формируемое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уроке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исследовательской деятельности: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Наблюдение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Сравнение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Измерение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Эксперимент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Абстрагирование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Синтез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Обобщение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Содержание, формируемое во внеурочной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Углубленное изучение теории</a:t>
            </a:r>
          </a:p>
          <a:p>
            <a:r>
              <a:rPr lang="ru-RU" dirty="0" smtClean="0"/>
              <a:t>Возможности </a:t>
            </a:r>
            <a:r>
              <a:rPr lang="ru-RU" dirty="0" err="1" smtClean="0"/>
              <a:t>самопрезентации</a:t>
            </a:r>
            <a:r>
              <a:rPr lang="ru-RU" dirty="0" smtClean="0"/>
              <a:t> (социальных практик)</a:t>
            </a:r>
          </a:p>
          <a:p>
            <a:r>
              <a:rPr lang="ru-RU" dirty="0" smtClean="0"/>
              <a:t>Расширенное изучение теории</a:t>
            </a:r>
          </a:p>
          <a:p>
            <a:r>
              <a:rPr lang="ru-RU" dirty="0" smtClean="0"/>
              <a:t>Возможности проведения экспериментов без ограничения времени</a:t>
            </a:r>
          </a:p>
          <a:p>
            <a:r>
              <a:rPr lang="ru-RU" dirty="0" smtClean="0"/>
              <a:t>Наличие оборудования, позволяющего проводить нестандартные эксперименты</a:t>
            </a:r>
          </a:p>
          <a:p>
            <a:r>
              <a:rPr lang="ru-RU" dirty="0" smtClean="0"/>
              <a:t>Наличие оборудования, позволяющего изобретать модели, наглядные пособия</a:t>
            </a:r>
          </a:p>
          <a:p>
            <a:r>
              <a:rPr lang="ru-RU" dirty="0" smtClean="0"/>
              <a:t>Возможности работать с различными источниками информации</a:t>
            </a:r>
          </a:p>
          <a:p>
            <a:r>
              <a:rPr lang="ru-RU" dirty="0" smtClean="0"/>
              <a:t>Возможности консультационного общения с учеными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14375"/>
            <a:ext cx="8229600" cy="928688"/>
          </a:xfrm>
        </p:spPr>
        <p:txBody>
          <a:bodyPr>
            <a:noAutofit/>
          </a:bodyPr>
          <a:lstStyle/>
          <a:p>
            <a:pPr algn="ctr"/>
            <a:r>
              <a:rPr lang="ru-RU" sz="3200" b="1" kern="0" dirty="0" smtClean="0">
                <a:solidFill>
                  <a:srgbClr val="C00000"/>
                </a:solidFill>
                <a:latin typeface="Times New Roman" pitchFamily="18" charset="0"/>
              </a:rPr>
              <a:t>Механизмы интеграции</a:t>
            </a:r>
            <a:r>
              <a:rPr lang="ru-RU" sz="32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:</a:t>
            </a:r>
            <a:br>
              <a:rPr lang="ru-RU" sz="32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</a:rPr>
            </a:br>
            <a:endParaRPr lang="ru-RU" sz="3200" b="1" dirty="0" smtClean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00809"/>
            <a:ext cx="8501063" cy="475714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разработка совместных программ;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проектов, отдельных дел и акций;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кооперация ресурсов и обмен ресурсами (интеллектуальными, кадровыми, информационными, материально-техническими);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предоставление услуг (консультативных, информационных, технических и др.);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взаимообучение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специалистов, обмен передовым опытом;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2"/>
          <p:cNvSpPr txBox="1">
            <a:spLocks noRot="1" noChangeArrowheads="1"/>
          </p:cNvSpPr>
          <p:nvPr/>
        </p:nvSpPr>
        <p:spPr bwMode="auto">
          <a:xfrm>
            <a:off x="428625" y="1714500"/>
            <a:ext cx="822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+mj-cs"/>
              </a:rPr>
              <a:t>:</a:t>
            </a:r>
            <a:endParaRPr lang="ru-RU" sz="2400" b="1" kern="0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22533" name="Picture 4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8063" y="0"/>
            <a:ext cx="30559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интеграции урочной и внеурочной деятельности в формировании исследовательских компетентностей учащихся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47864" y="3356992"/>
            <a:ext cx="165618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059832" y="1988840"/>
            <a:ext cx="223224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Факультативные занятия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580112" y="2060848"/>
            <a:ext cx="1872208" cy="1008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Библиотечные уроки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580112" y="3429000"/>
            <a:ext cx="1872208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ШНОУ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059832" y="5157192"/>
            <a:ext cx="2232248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Интенсивные школы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899592" y="2060848"/>
            <a:ext cx="1872208" cy="10081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Исследовательские лаборатории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755576" y="3429000"/>
            <a:ext cx="2016224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Исследователь</a:t>
            </a:r>
          </a:p>
          <a:p>
            <a:pPr algn="ctr"/>
            <a:r>
              <a:rPr lang="ru-RU" dirty="0" err="1" smtClean="0"/>
              <a:t>ские</a:t>
            </a:r>
            <a:r>
              <a:rPr lang="ru-RU" dirty="0" smtClean="0"/>
              <a:t> экскурсии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187624" y="4797152"/>
            <a:ext cx="1584176" cy="11521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Конкурсы и олимпиады</a:t>
            </a:r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652120" y="4797152"/>
            <a:ext cx="1656184" cy="1080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Летний профильный лагерь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4" idx="0"/>
            <a:endCxn id="5" idx="2"/>
          </p:cNvCxnSpPr>
          <p:nvPr/>
        </p:nvCxnSpPr>
        <p:spPr>
          <a:xfrm flipV="1">
            <a:off x="4175956" y="2780928"/>
            <a:ext cx="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1"/>
          </p:cNvCxnSpPr>
          <p:nvPr/>
        </p:nvCxnSpPr>
        <p:spPr>
          <a:xfrm flipH="1" flipV="1">
            <a:off x="2771800" y="3068960"/>
            <a:ext cx="818607" cy="4673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7"/>
          </p:cNvCxnSpPr>
          <p:nvPr/>
        </p:nvCxnSpPr>
        <p:spPr>
          <a:xfrm flipV="1">
            <a:off x="4761505" y="3068960"/>
            <a:ext cx="818607" cy="4673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771800" y="4005064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004048" y="4005064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4"/>
            <a:endCxn id="8" idx="0"/>
          </p:cNvCxnSpPr>
          <p:nvPr/>
        </p:nvCxnSpPr>
        <p:spPr>
          <a:xfrm>
            <a:off x="4175956" y="4581128"/>
            <a:ext cx="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771800" y="4437112"/>
            <a:ext cx="792088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788024" y="4437112"/>
            <a:ext cx="864096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499992" y="4221088"/>
            <a:ext cx="1080120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4716016" y="2780928"/>
            <a:ext cx="864096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771800" y="2780928"/>
            <a:ext cx="864096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771800" y="4149080"/>
            <a:ext cx="1080120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042988" y="5084763"/>
            <a:ext cx="7848600" cy="1079500"/>
            <a:chOff x="703" y="3022"/>
            <a:chExt cx="4944" cy="680"/>
          </a:xfrm>
        </p:grpSpPr>
        <p:sp>
          <p:nvSpPr>
            <p:cNvPr id="28682" name="AutoShape 10"/>
            <p:cNvSpPr>
              <a:spLocks noChangeArrowheads="1"/>
            </p:cNvSpPr>
            <p:nvPr/>
          </p:nvSpPr>
          <p:spPr bwMode="auto">
            <a:xfrm rot="10800000">
              <a:off x="703" y="3022"/>
              <a:ext cx="4944" cy="680"/>
            </a:xfrm>
            <a:prstGeom prst="homePlate">
              <a:avLst>
                <a:gd name="adj" fmla="val 104313"/>
              </a:avLst>
            </a:prstGeom>
            <a:solidFill>
              <a:srgbClr val="99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8676" name="Text Box 4"/>
            <p:cNvSpPr txBox="1">
              <a:spLocks noChangeArrowheads="1"/>
            </p:cNvSpPr>
            <p:nvPr/>
          </p:nvSpPr>
          <p:spPr bwMode="auto">
            <a:xfrm>
              <a:off x="930" y="3022"/>
              <a:ext cx="4627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400" dirty="0">
                  <a:solidFill>
                    <a:srgbClr val="FFFF00"/>
                  </a:solidFill>
                </a:rPr>
                <a:t>самообразование</a:t>
              </a:r>
              <a:r>
                <a:rPr lang="ru-RU" b="0" dirty="0"/>
                <a:t> </a:t>
              </a:r>
              <a:r>
                <a:rPr lang="en-US" b="0" dirty="0"/>
                <a:t>  </a:t>
              </a:r>
              <a:r>
                <a:rPr lang="ru-RU" sz="1600" b="0" dirty="0">
                  <a:solidFill>
                    <a:schemeClr val="bg1"/>
                  </a:solidFill>
                </a:rPr>
                <a:t>(готовность </a:t>
              </a:r>
              <a:r>
                <a:rPr lang="en-US" sz="1600" b="0" dirty="0">
                  <a:solidFill>
                    <a:schemeClr val="bg1"/>
                  </a:solidFill>
                </a:rPr>
                <a:t>  </a:t>
              </a:r>
              <a:r>
                <a:rPr lang="ru-RU" sz="1600" b="0" dirty="0">
                  <a:solidFill>
                    <a:schemeClr val="bg1"/>
                  </a:solidFill>
                </a:rPr>
                <a:t>конструировать </a:t>
              </a:r>
              <a:r>
                <a:rPr lang="en-US" sz="1600" b="0" dirty="0">
                  <a:solidFill>
                    <a:schemeClr val="bg1"/>
                  </a:solidFill>
                </a:rPr>
                <a:t> </a:t>
              </a:r>
              <a:r>
                <a:rPr lang="ru-RU" sz="1600" b="0" dirty="0">
                  <a:solidFill>
                    <a:schemeClr val="bg1"/>
                  </a:solidFill>
                </a:rPr>
                <a:t>и осуществлять собственную образовательную траекторию на протяжении всей жизни,</a:t>
              </a:r>
              <a:r>
                <a:rPr lang="en-US" sz="1600" b="0" dirty="0">
                  <a:solidFill>
                    <a:schemeClr val="bg1"/>
                  </a:solidFill>
                </a:rPr>
                <a:t> </a:t>
              </a:r>
              <a:r>
                <a:rPr lang="ru-RU" sz="1600" b="0" dirty="0">
                  <a:solidFill>
                    <a:schemeClr val="bg1"/>
                  </a:solidFill>
                </a:rPr>
                <a:t> обеспечивая </a:t>
              </a:r>
              <a:r>
                <a:rPr lang="en-US" sz="1600" b="0" dirty="0">
                  <a:solidFill>
                    <a:schemeClr val="bg1"/>
                  </a:solidFill>
                </a:rPr>
                <a:t>  </a:t>
              </a:r>
              <a:r>
                <a:rPr lang="ru-RU" sz="1600" b="0" dirty="0">
                  <a:solidFill>
                    <a:schemeClr val="bg1"/>
                  </a:solidFill>
                </a:rPr>
                <a:t>успешность </a:t>
              </a:r>
              <a:r>
                <a:rPr lang="en-US" sz="1600" b="0" dirty="0">
                  <a:solidFill>
                    <a:schemeClr val="bg1"/>
                  </a:solidFill>
                </a:rPr>
                <a:t> </a:t>
              </a:r>
              <a:r>
                <a:rPr lang="ru-RU" sz="1600" b="0" dirty="0">
                  <a:solidFill>
                    <a:schemeClr val="bg1"/>
                  </a:solidFill>
                </a:rPr>
                <a:t>и конкурентоспособность). 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50825" y="1773238"/>
            <a:ext cx="2592388" cy="1800225"/>
            <a:chOff x="158" y="1298"/>
            <a:chExt cx="1633" cy="1134"/>
          </a:xfrm>
        </p:grpSpPr>
        <p:sp>
          <p:nvSpPr>
            <p:cNvPr id="28688" name="AutoShape 16"/>
            <p:cNvSpPr>
              <a:spLocks noChangeArrowheads="1"/>
            </p:cNvSpPr>
            <p:nvPr/>
          </p:nvSpPr>
          <p:spPr bwMode="auto">
            <a:xfrm>
              <a:off x="158" y="1298"/>
              <a:ext cx="1633" cy="1134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rgbClr val="800000"/>
                </a:gs>
                <a:gs pos="100000">
                  <a:srgbClr val="800000">
                    <a:gamma/>
                    <a:shade val="43529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FF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204" y="1434"/>
              <a:ext cx="149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dirty="0">
                  <a:solidFill>
                    <a:srgbClr val="FFFF00"/>
                  </a:solidFill>
                </a:rPr>
                <a:t>Базовые компетентности современного человека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276600" y="1628775"/>
            <a:ext cx="5616575" cy="1017588"/>
            <a:chOff x="2109" y="845"/>
            <a:chExt cx="3538" cy="641"/>
          </a:xfrm>
        </p:grpSpPr>
        <p:sp>
          <p:nvSpPr>
            <p:cNvPr id="28678" name="AutoShape 6"/>
            <p:cNvSpPr>
              <a:spLocks noChangeArrowheads="1"/>
            </p:cNvSpPr>
            <p:nvPr/>
          </p:nvSpPr>
          <p:spPr bwMode="auto">
            <a:xfrm rot="10800000">
              <a:off x="2109" y="845"/>
              <a:ext cx="3538" cy="635"/>
            </a:xfrm>
            <a:prstGeom prst="homePlate">
              <a:avLst>
                <a:gd name="adj" fmla="val 79938"/>
              </a:avLst>
            </a:prstGeom>
            <a:solidFill>
              <a:srgbClr val="99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2245" y="890"/>
              <a:ext cx="331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400" dirty="0">
                  <a:solidFill>
                    <a:srgbClr val="FFFF00"/>
                  </a:solidFill>
                </a:rPr>
                <a:t>информационная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ru-RU" b="0" dirty="0">
                  <a:solidFill>
                    <a:schemeClr val="bg1"/>
                  </a:solidFill>
                </a:rPr>
                <a:t> </a:t>
              </a:r>
              <a:r>
                <a:rPr lang="ru-RU" sz="1600" b="0" dirty="0">
                  <a:solidFill>
                    <a:schemeClr val="bg1"/>
                  </a:solidFill>
                </a:rPr>
                <a:t>(умение </a:t>
              </a:r>
              <a:r>
                <a:rPr lang="en-US" sz="1600" b="0" dirty="0">
                  <a:solidFill>
                    <a:schemeClr val="bg1"/>
                  </a:solidFill>
                </a:rPr>
                <a:t> </a:t>
              </a:r>
              <a:r>
                <a:rPr lang="ru-RU" sz="1600" b="0" dirty="0">
                  <a:solidFill>
                    <a:schemeClr val="bg1"/>
                  </a:solidFill>
                </a:rPr>
                <a:t>искать,</a:t>
              </a:r>
              <a:r>
                <a:rPr lang="en-US" sz="1600" b="0" dirty="0">
                  <a:solidFill>
                    <a:schemeClr val="bg1"/>
                  </a:solidFill>
                </a:rPr>
                <a:t>  </a:t>
              </a:r>
              <a:r>
                <a:rPr lang="ru-RU" sz="1600" b="0" dirty="0">
                  <a:solidFill>
                    <a:schemeClr val="bg1"/>
                  </a:solidFill>
                </a:rPr>
                <a:t> анализировать, преобразовывать, применять информацию для решения проблем);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987675" y="2781300"/>
            <a:ext cx="5903913" cy="936625"/>
            <a:chOff x="1837" y="1616"/>
            <a:chExt cx="3810" cy="590"/>
          </a:xfrm>
        </p:grpSpPr>
        <p:sp>
          <p:nvSpPr>
            <p:cNvPr id="28680" name="AutoShape 8"/>
            <p:cNvSpPr>
              <a:spLocks noChangeArrowheads="1"/>
            </p:cNvSpPr>
            <p:nvPr/>
          </p:nvSpPr>
          <p:spPr bwMode="auto">
            <a:xfrm rot="10800000">
              <a:off x="1837" y="1616"/>
              <a:ext cx="3810" cy="590"/>
            </a:xfrm>
            <a:prstGeom prst="homePlate">
              <a:avLst>
                <a:gd name="adj" fmla="val 92649"/>
              </a:avLst>
            </a:prstGeom>
            <a:solidFill>
              <a:srgbClr val="99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ru-RU" b="0" dirty="0"/>
            </a:p>
          </p:txBody>
        </p:sp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2336" y="1616"/>
              <a:ext cx="326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400" dirty="0">
                  <a:solidFill>
                    <a:srgbClr val="FFFF00"/>
                  </a:solidFill>
                </a:rPr>
                <a:t>коммуникативная</a:t>
              </a:r>
              <a:r>
                <a:rPr lang="ru-RU" b="0" dirty="0"/>
                <a:t> </a:t>
              </a:r>
              <a:r>
                <a:rPr lang="ru-RU" sz="1600" b="0" dirty="0">
                  <a:solidFill>
                    <a:schemeClr val="bg1"/>
                  </a:solidFill>
                </a:rPr>
                <a:t>(умение эффективно сотрудничать </a:t>
              </a:r>
              <a:r>
                <a:rPr lang="en-US" sz="1600" b="0" dirty="0">
                  <a:solidFill>
                    <a:schemeClr val="bg1"/>
                  </a:solidFill>
                </a:rPr>
                <a:t> </a:t>
              </a:r>
              <a:r>
                <a:rPr lang="ru-RU" sz="1600" b="0" dirty="0">
                  <a:solidFill>
                    <a:schemeClr val="bg1"/>
                  </a:solidFill>
                </a:rPr>
                <a:t>с другими людьми);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268538" y="3860800"/>
            <a:ext cx="6624637" cy="1079500"/>
            <a:chOff x="1474" y="2251"/>
            <a:chExt cx="4173" cy="680"/>
          </a:xfrm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 rot="10800000">
              <a:off x="1474" y="2251"/>
              <a:ext cx="4173" cy="680"/>
            </a:xfrm>
            <a:prstGeom prst="homePlate">
              <a:avLst>
                <a:gd name="adj" fmla="val 88046"/>
              </a:avLst>
            </a:prstGeom>
            <a:solidFill>
              <a:srgbClr val="99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1655" y="2296"/>
              <a:ext cx="3991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400" dirty="0">
                  <a:solidFill>
                    <a:srgbClr val="FFFF00"/>
                  </a:solidFill>
                </a:rPr>
                <a:t>самоорганизация</a:t>
              </a:r>
              <a:r>
                <a:rPr lang="ru-RU" b="0" dirty="0"/>
                <a:t> </a:t>
              </a:r>
              <a:r>
                <a:rPr lang="ru-RU" sz="1600" b="0" dirty="0">
                  <a:solidFill>
                    <a:schemeClr val="bg1"/>
                  </a:solidFill>
                </a:rPr>
                <a:t>(умение ставить цели, планировать, ответственно </a:t>
              </a:r>
              <a:r>
                <a:rPr lang="en-US" sz="1600" b="0" dirty="0">
                  <a:solidFill>
                    <a:schemeClr val="bg1"/>
                  </a:solidFill>
                </a:rPr>
                <a:t>   </a:t>
              </a:r>
              <a:r>
                <a:rPr lang="ru-RU" sz="1600" b="0" dirty="0">
                  <a:solidFill>
                    <a:schemeClr val="bg1"/>
                  </a:solidFill>
                </a:rPr>
                <a:t>относиться </a:t>
              </a:r>
              <a:r>
                <a:rPr lang="en-US" sz="1600" b="0" dirty="0">
                  <a:solidFill>
                    <a:schemeClr val="bg1"/>
                  </a:solidFill>
                </a:rPr>
                <a:t> </a:t>
              </a:r>
              <a:r>
                <a:rPr lang="ru-RU" sz="1600" b="0" dirty="0">
                  <a:solidFill>
                    <a:schemeClr val="bg1"/>
                  </a:solidFill>
                </a:rPr>
                <a:t>к </a:t>
              </a:r>
              <a:r>
                <a:rPr lang="en-US" sz="1600" b="0" dirty="0">
                  <a:solidFill>
                    <a:schemeClr val="bg1"/>
                  </a:solidFill>
                </a:rPr>
                <a:t> </a:t>
              </a:r>
              <a:r>
                <a:rPr lang="ru-RU" sz="1600" b="0" dirty="0">
                  <a:solidFill>
                    <a:schemeClr val="bg1"/>
                  </a:solidFill>
                </a:rPr>
                <a:t>здоровью, </a:t>
              </a:r>
              <a:r>
                <a:rPr lang="en-US" sz="1600" b="0" dirty="0">
                  <a:solidFill>
                    <a:schemeClr val="bg1"/>
                  </a:solidFill>
                </a:rPr>
                <a:t>  </a:t>
              </a:r>
              <a:r>
                <a:rPr lang="ru-RU" sz="1600" b="0" dirty="0">
                  <a:solidFill>
                    <a:schemeClr val="bg1"/>
                  </a:solidFill>
                </a:rPr>
                <a:t>полноценно использовать личностные ресурсы);</a:t>
              </a:r>
            </a:p>
          </p:txBody>
        </p:sp>
      </p:grp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0" y="765175"/>
            <a:ext cx="86764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Базовые компетентности современного человека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6084888" y="404813"/>
            <a:ext cx="2738437" cy="1944687"/>
          </a:xfrm>
          <a:prstGeom prst="foldedCorner">
            <a:avLst>
              <a:gd name="adj" fmla="val 15921"/>
            </a:avLst>
          </a:prstGeom>
          <a:solidFill>
            <a:srgbClr val="80000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Исследовательская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компетентность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является примером</a:t>
            </a:r>
          </a:p>
          <a:p>
            <a:pPr algn="ctr"/>
            <a:r>
              <a:rPr lang="ru-RU" dirty="0">
                <a:solidFill>
                  <a:srgbClr val="FFFF00"/>
                </a:solidFill>
              </a:rPr>
              <a:t>ключевой </a:t>
            </a:r>
          </a:p>
          <a:p>
            <a:pPr algn="ctr"/>
            <a:r>
              <a:rPr lang="ru-RU" dirty="0">
                <a:solidFill>
                  <a:srgbClr val="FFFF00"/>
                </a:solidFill>
              </a:rPr>
              <a:t>компетенции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50825" y="1484313"/>
            <a:ext cx="5472113" cy="392112"/>
          </a:xfrm>
          <a:prstGeom prst="rect">
            <a:avLst/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Совокупность знаний определенной области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68313" y="1989138"/>
            <a:ext cx="5472112" cy="666750"/>
          </a:xfrm>
          <a:prstGeom prst="rect">
            <a:avLst/>
          </a:prstGeom>
          <a:solidFill>
            <a:srgbClr val="9933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265113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Умения видеть и решать проблемы на основе выдвижения и обоснования гипотез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900113" y="2781300"/>
            <a:ext cx="6264275" cy="392113"/>
          </a:xfrm>
          <a:prstGeom prst="rect">
            <a:avLst/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Умения ставить цель и планировать деятельность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403350" y="3284538"/>
            <a:ext cx="5256213" cy="666750"/>
          </a:xfrm>
          <a:prstGeom prst="rect">
            <a:avLst/>
          </a:prstGeom>
          <a:solidFill>
            <a:srgbClr val="9933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63538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Умение осуществлять сбор и анализ необходимой информации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908175" y="4076700"/>
            <a:ext cx="6337300" cy="392113"/>
          </a:xfrm>
          <a:prstGeom prst="rect">
            <a:avLst/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Умение выбирать наиболее оптимальные методы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484438" y="4581525"/>
            <a:ext cx="4103687" cy="392113"/>
          </a:xfrm>
          <a:prstGeom prst="rect">
            <a:avLst/>
          </a:prstGeom>
          <a:solidFill>
            <a:srgbClr val="9933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Умение выполнять эксперимент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916238" y="5084763"/>
            <a:ext cx="5832475" cy="392112"/>
          </a:xfrm>
          <a:prstGeom prst="rect">
            <a:avLst/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Умение представлять результаты исследования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419475" y="5589588"/>
            <a:ext cx="4968875" cy="666750"/>
          </a:xfrm>
          <a:prstGeom prst="rect">
            <a:avLst/>
          </a:prstGeom>
          <a:solidFill>
            <a:srgbClr val="9933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63538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Способность применять эти знания и умения в конкретной деятельности</a:t>
            </a:r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250825" y="3141663"/>
            <a:ext cx="2954338" cy="2879725"/>
          </a:xfrm>
          <a:prstGeom prst="rtTriangl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660066"/>
                </a:solidFill>
                <a:latin typeface="Comic Sans MS" pitchFamily="66" charset="0"/>
              </a:rPr>
              <a:t>Содержательные</a:t>
            </a:r>
          </a:p>
          <a:p>
            <a:pPr algn="ctr"/>
            <a:r>
              <a:rPr lang="ru-RU" b="0" dirty="0">
                <a:solidFill>
                  <a:srgbClr val="660066"/>
                </a:solidFill>
                <a:latin typeface="Comic Sans MS" pitchFamily="66" charset="0"/>
              </a:rPr>
              <a:t> </a:t>
            </a:r>
            <a:r>
              <a:rPr lang="ru-RU" dirty="0">
                <a:solidFill>
                  <a:srgbClr val="660066"/>
                </a:solidFill>
                <a:latin typeface="Comic Sans MS" pitchFamily="66" charset="0"/>
              </a:rPr>
              <a:t>элементы</a:t>
            </a:r>
          </a:p>
          <a:p>
            <a:pPr algn="ctr"/>
            <a:r>
              <a:rPr lang="ru-RU" sz="1600" b="0" dirty="0">
                <a:solidFill>
                  <a:srgbClr val="660066"/>
                </a:solidFill>
                <a:latin typeface="Comic Sans MS" pitchFamily="66" charset="0"/>
              </a:rPr>
              <a:t>исследовательской</a:t>
            </a:r>
          </a:p>
          <a:p>
            <a:pPr algn="ctr"/>
            <a:r>
              <a:rPr lang="ru-RU" sz="1600" b="0" dirty="0">
                <a:solidFill>
                  <a:srgbClr val="660066"/>
                </a:solidFill>
                <a:latin typeface="Comic Sans MS" pitchFamily="66" charset="0"/>
              </a:rPr>
              <a:t>компетентности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0" y="476673"/>
            <a:ext cx="5508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Содержание исследовательской компетентности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Основание для интеграции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3347864" y="2060848"/>
            <a:ext cx="1800200" cy="1656184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УУД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сохраненные данные 5"/>
          <p:cNvSpPr/>
          <p:nvPr/>
        </p:nvSpPr>
        <p:spPr>
          <a:xfrm>
            <a:off x="971600" y="2132856"/>
            <a:ext cx="2952328" cy="1512168"/>
          </a:xfrm>
          <a:prstGeom prst="flowChartOnlineStorag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Урочная деятельность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 flipH="1">
            <a:off x="4499992" y="2132856"/>
            <a:ext cx="3384376" cy="1512168"/>
          </a:xfrm>
          <a:prstGeom prst="flowChartOnlineStorag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Внеурочная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47664" y="4005064"/>
            <a:ext cx="5760640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Универсальные учебные действия – элемент преемственности урочной и внеурочной деятельности обеспечивают целостность содержания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40152" y="1844824"/>
            <a:ext cx="2232248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Урочная деятельность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образовательная деятельность в рамках учебного плана по предметным областям, организуемая в классно-урочной форме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2242592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>
              <a:buNone/>
            </a:pPr>
            <a:r>
              <a:rPr lang="ru-RU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ja-JP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r>
              <a:rPr lang="ru-RU" altLang="ja-JP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это образовательная деятельность, осуществляемая в формах, отличных от классно-урочной, и направленная на достижение планируемых результатов освоения основной образовательной программы</a:t>
            </a:r>
            <a:endParaRPr lang="ru-RU" altLang="ja-JP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2699792" y="2852936"/>
            <a:ext cx="3240360" cy="23042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 интеграции представляет собой объединение в единое целое ранее разрозненных частей и элементов системы на основе их взаимозависимости и </a:t>
            </a:r>
            <a:r>
              <a:rPr lang="ru-RU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взаимодополняемости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сущность процесса интеграции – качественные преобразования внутри каждого элемента, входящего в систему.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Уровни интеграции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Низкий уровень интеграции</a:t>
            </a:r>
            <a:r>
              <a:rPr lang="ru-RU" dirty="0" smtClean="0"/>
              <a:t> характеризуется полным отсутствием целенаправленности связи урочных и внеурочных занятий. Эти виды занятий функционируют независимо друг от друга. Например, если использовать на уроке дополнительный учебный материал, получаемый школьниками на внеурочных занятиях. Или, наоборот, в ходе кружковой работы ученики используют знания, умения и навыки, полученные на уроках. </a:t>
            </a:r>
          </a:p>
          <a:p>
            <a:pPr algn="just"/>
            <a:r>
              <a:rPr lang="ru-RU" b="1" dirty="0" smtClean="0"/>
              <a:t>Средний уровень интеграции</a:t>
            </a:r>
            <a:r>
              <a:rPr lang="ru-RU" dirty="0" smtClean="0"/>
              <a:t> характеризуется целенаправленной, но односторонней связью внеурочных занятий с урочными, или, наоборот, урочных занятий с внеурочными. Например, можно запланировать изготовление наглядных пособий, творческих заданий, докладов и т.п. со школьниками на кружковых занятиях, чтобы в дальнейшем применить их в урочной работе. </a:t>
            </a:r>
          </a:p>
          <a:p>
            <a:pPr algn="just"/>
            <a:r>
              <a:rPr lang="ru-RU" b="1" dirty="0" smtClean="0"/>
              <a:t>Высокий уровень интеграции</a:t>
            </a:r>
            <a:r>
              <a:rPr lang="ru-RU" dirty="0" smtClean="0"/>
              <a:t> достигается тогда, когда целенаправленно спланированы связи между урочными и внеурочными занятиями. Учителю целесообразно составить первоначально календарно-тематический план уроков по предмету, а затем, изучив возможности интеграции урока с различными формами внеурочных занятий, осуществить параллельное планирование таковых в соответствии с составленным планом проведения урочных занятий.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УУД, необходимые для успешного осуществления учебно-исследовательской деятельности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Постановка проблемы и аргументирование ее актуальности</a:t>
            </a:r>
          </a:p>
          <a:p>
            <a:r>
              <a:rPr lang="ru-RU" dirty="0" smtClean="0"/>
              <a:t>Формулировка гипотезы исследования и раскрытие замысла – сущности будущей деятельности</a:t>
            </a:r>
          </a:p>
          <a:p>
            <a:r>
              <a:rPr lang="ru-RU" dirty="0" smtClean="0"/>
              <a:t>Планирование исследовательских работ и выбор необходимого инструментария</a:t>
            </a:r>
          </a:p>
          <a:p>
            <a:r>
              <a:rPr lang="ru-RU" dirty="0" smtClean="0"/>
              <a:t>Собственно проведение исследования с обязательным поэтапным контролем и коррекцией результатов работ</a:t>
            </a:r>
          </a:p>
          <a:p>
            <a:r>
              <a:rPr lang="ru-RU" dirty="0" smtClean="0"/>
              <a:t>Оформление  и представление результатов учебно-исследовательской деятельности</a:t>
            </a:r>
          </a:p>
          <a:p>
            <a:pPr>
              <a:buNone/>
            </a:pPr>
            <a:r>
              <a:rPr lang="ru-RU" sz="1600" dirty="0" smtClean="0"/>
              <a:t>     (Примерная основная образовательная программа                                     основного общего образования)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организации учебно-исследовательской деятельности на урочных занятиях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Урок-исследование</a:t>
            </a:r>
          </a:p>
          <a:p>
            <a:r>
              <a:rPr lang="ru-RU" dirty="0" smtClean="0"/>
              <a:t>Урок-лаборатория</a:t>
            </a:r>
          </a:p>
          <a:p>
            <a:r>
              <a:rPr lang="ru-RU" dirty="0" err="1" smtClean="0"/>
              <a:t>Урок-творческий</a:t>
            </a:r>
            <a:r>
              <a:rPr lang="ru-RU" dirty="0" smtClean="0"/>
              <a:t> отчет</a:t>
            </a:r>
          </a:p>
          <a:p>
            <a:r>
              <a:rPr lang="ru-RU" dirty="0" smtClean="0"/>
              <a:t>Урок изобретательства</a:t>
            </a:r>
          </a:p>
          <a:p>
            <a:r>
              <a:rPr lang="ru-RU" dirty="0" smtClean="0"/>
              <a:t>Урок «Удивительное - рядом»</a:t>
            </a:r>
          </a:p>
          <a:p>
            <a:r>
              <a:rPr lang="ru-RU" dirty="0" smtClean="0"/>
              <a:t>Урок - рассказ об ученых</a:t>
            </a:r>
          </a:p>
          <a:p>
            <a:r>
              <a:rPr lang="ru-RU" dirty="0" smtClean="0"/>
              <a:t>Урок – защита исследовательских проектов</a:t>
            </a:r>
          </a:p>
          <a:p>
            <a:r>
              <a:rPr lang="ru-RU" dirty="0" smtClean="0"/>
              <a:t>Урок – экспертиза</a:t>
            </a:r>
          </a:p>
          <a:p>
            <a:r>
              <a:rPr lang="ru-RU" dirty="0" smtClean="0"/>
              <a:t>Урок «Патент на открытие»</a:t>
            </a:r>
          </a:p>
          <a:p>
            <a:r>
              <a:rPr lang="ru-RU" dirty="0" smtClean="0"/>
              <a:t>Урок открытых мыслей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организации учебно-исследовательской деятельности на урочных занятиях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Учебный эксперимент, который позволяет организовать освоение таких элементов исследовательской деятельности, как планирование и проведение эксперимента, обработка и анализ его результатов</a:t>
            </a:r>
          </a:p>
          <a:p>
            <a:r>
              <a:rPr lang="ru-RU" dirty="0" smtClean="0"/>
              <a:t>Домашнее задание исследовательского характера может сочетать в себе разнообразные виды, причем позволяет провести учебное исследование, достаточно протяженное во времени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494</TotalTime>
  <Words>755</Words>
  <Application>Microsoft Office PowerPoint</Application>
  <PresentationFormat>Экран (4:3)</PresentationFormat>
  <Paragraphs>115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Интеграция урочной и внеурочной деятельности в формировании исследовательских компетентностей обучающихся</vt:lpstr>
      <vt:lpstr>Слайд 2</vt:lpstr>
      <vt:lpstr>Слайд 3</vt:lpstr>
      <vt:lpstr>Основание для интеграции</vt:lpstr>
      <vt:lpstr>Основные понятия</vt:lpstr>
      <vt:lpstr>Уровни интеграции</vt:lpstr>
      <vt:lpstr>УУД, необходимые для успешного осуществления учебно-исследовательской деятельности</vt:lpstr>
      <vt:lpstr>Формы организации учебно-исследовательской деятельности на урочных занятиях</vt:lpstr>
      <vt:lpstr>Формы организации учебно-исследовательской деятельности на урочных занятиях</vt:lpstr>
      <vt:lpstr>Организационная модель внеурочной деятельности</vt:lpstr>
      <vt:lpstr>Формы организации учебно-исследовательской деятельности на внеурочных занятиях</vt:lpstr>
      <vt:lpstr>Содержание,  формируемое на уроке</vt:lpstr>
      <vt:lpstr>Содержание,  формируемое на уроке</vt:lpstr>
      <vt:lpstr>    Содержание, формируемое во внеурочной деятельности</vt:lpstr>
      <vt:lpstr>Механизмы интеграции: </vt:lpstr>
      <vt:lpstr>Модель интеграции урочной и внеурочной деятельности в формировании исследовательских компетентностей учащихся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урочной и внеурочной деятельности в формировании исследовательских компетенций обучающихся</dc:title>
  <dc:creator>2</dc:creator>
  <cp:lastModifiedBy>2</cp:lastModifiedBy>
  <cp:revision>14</cp:revision>
  <dcterms:created xsi:type="dcterms:W3CDTF">2015-04-08T03:42:00Z</dcterms:created>
  <dcterms:modified xsi:type="dcterms:W3CDTF">2015-04-22T03:26:24Z</dcterms:modified>
</cp:coreProperties>
</file>