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1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Создание коррекционно-развивающих материалов, способствующих развитию  высших психических функций учащихся, испытывающих трудности в обучении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15971"/>
              </p:ext>
            </p:extLst>
          </p:nvPr>
        </p:nvGraphicFramePr>
        <p:xfrm>
          <a:off x="0" y="0"/>
          <a:ext cx="9144000" cy="6968831"/>
        </p:xfrm>
        <a:graphic>
          <a:graphicData uri="http://schemas.openxmlformats.org/drawingml/2006/table">
            <a:tbl>
              <a:tblPr/>
              <a:tblGrid>
                <a:gridCol w="2285286"/>
                <a:gridCol w="2286238"/>
                <a:gridCol w="2286238"/>
                <a:gridCol w="2286238"/>
              </a:tblGrid>
              <a:tr h="471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Этапы урока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Методы и приемы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Организация работы по общеобразовательной программе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Организация работы по программе для С(К)ОУ </a:t>
                      </a:r>
                      <a:r>
                        <a:rPr lang="en-US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VIII</a:t>
                      </a:r>
                      <a:r>
                        <a:rPr lang="ru-RU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вида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Оргмомент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Словесный (слово учителя)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Проверка домашнего задания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Словесный (беседа), практический (работа с учебником, по карточке</a:t>
                      </a: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Фронтальный опрос. Проверка и взаимопроверка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Индивидуальная проверка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Повторение изученного материала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Словесный (беседа), практический (работа с учебником, по карточке)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Беседа, письменное и устное выполнение упражнений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 по карточкам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Подготовка к восприятию нового материала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Словесный (беседа)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Беседа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Беседа по вопросам, соответствующим уровню развития детей, обучающихся по данной программе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Изучение нового материала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Словесный (беседа), практический (работа с учебником, по карточке)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Объяснение нового материала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Объяснение нового материала (обязательно с опорой на наглядность, работой над алгоритмом выполнения задания)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Закрепление изученного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Словесный (беседа), практический (работа с учебником, по карточке)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Выполнение упражнений. Проверка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 над усвоением нового материала (работа по алгоритму). Выполнение упражнений по учебнику, работа по карточкам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Итог урока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Словесный (беседа)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Инструктаж по выполнению домашнего задания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Словесный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 домашнего задания для детей с нормальным интеллектом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 домашнего задания для детей с нарушением интеллекта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73" marR="22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Картинки по запросу буквы поделки фото"/>
          <p:cNvPicPr>
            <a:picLocks noChangeAspect="1" noChangeArrowheads="1"/>
          </p:cNvPicPr>
          <p:nvPr/>
        </p:nvPicPr>
        <p:blipFill>
          <a:blip r:embed="rId2" cstate="print"/>
          <a:srcRect l="9449" t="15506" r="18171" b="20351"/>
          <a:stretch>
            <a:fillRect/>
          </a:stretch>
        </p:blipFill>
        <p:spPr bwMode="auto">
          <a:xfrm>
            <a:off x="468037" y="576035"/>
            <a:ext cx="3584845" cy="2382663"/>
          </a:xfrm>
          <a:prstGeom prst="rect">
            <a:avLst/>
          </a:prstGeom>
          <a:noFill/>
        </p:spPr>
      </p:pic>
      <p:pic>
        <p:nvPicPr>
          <p:cNvPr id="22531" name="Picture 3" descr="D:\Аня\МЕТОДИЧЕСКОЕ ОБЪЕДИНЕНИЕ\2017-2018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6672"/>
            <a:ext cx="3556972" cy="2664296"/>
          </a:xfrm>
          <a:prstGeom prst="rect">
            <a:avLst/>
          </a:prstGeom>
          <a:noFill/>
        </p:spPr>
      </p:pic>
      <p:pic>
        <p:nvPicPr>
          <p:cNvPr id="22533" name="Picture 5" descr="Картинки по запросу соотношение количества числа и цифры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861048"/>
            <a:ext cx="5904656" cy="2624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Дидактическое лото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/>
          <a:srcRect l="6731" t="4276" r="42056" b="6215"/>
          <a:stretch/>
        </p:blipFill>
        <p:spPr bwMode="auto">
          <a:xfrm>
            <a:off x="251520" y="1340768"/>
            <a:ext cx="3043801" cy="299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/>
          <a:srcRect l="4487" t="5701" r="4969" b="7071"/>
          <a:stretch/>
        </p:blipFill>
        <p:spPr bwMode="auto">
          <a:xfrm>
            <a:off x="4067944" y="1412776"/>
            <a:ext cx="3914948" cy="2753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EC22-09D6-4DCB-98E1-B6634BA0B2CC}" type="slidenum">
              <a:rPr lang="ru-RU"/>
              <a:pPr/>
              <a:t>13</a:t>
            </a:fld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Орфографическое лото</a:t>
            </a:r>
          </a:p>
        </p:txBody>
      </p:sp>
      <p:graphicFrame>
        <p:nvGraphicFramePr>
          <p:cNvPr id="13744" name="Group 432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без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745" name="Picture 433" descr="00394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9144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46" name="Picture 434" descr="av-2420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76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47" name="Picture 435" descr="b9474d314bf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600200"/>
            <a:ext cx="6302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48" name="Picture 436" descr="247820_4fp5g2l3j2_125923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048000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49" name="Picture 437" descr="e102311784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3119438"/>
            <a:ext cx="8382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50" name="Picture 438" descr="93947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2819400"/>
            <a:ext cx="669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51" name="Picture 439" descr="700co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4114800"/>
            <a:ext cx="9144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52" name="Picture 440" descr="99007030_large_1303250104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4038600"/>
            <a:ext cx="8636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53" name="Picture 441" descr="ES393EMGE653_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65563" y="4038600"/>
            <a:ext cx="5826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54" name="Picture 442" descr="17"/>
          <p:cNvPicPr>
            <a:picLocks noChangeAspect="1" noChangeArrowheads="1"/>
          </p:cNvPicPr>
          <p:nvPr/>
        </p:nvPicPr>
        <p:blipFill>
          <a:blip r:embed="rId11" cstate="print"/>
          <a:srcRect l="13841" t="13472" r="13841" b="13472"/>
          <a:stretch>
            <a:fillRect/>
          </a:stretch>
        </p:blipFill>
        <p:spPr bwMode="auto">
          <a:xfrm>
            <a:off x="685800" y="5105400"/>
            <a:ext cx="958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56" name="Picture 444" descr="57857926_7240medium"/>
          <p:cNvPicPr>
            <a:picLocks noChangeAspect="1" noChangeArrowheads="1"/>
          </p:cNvPicPr>
          <p:nvPr/>
        </p:nvPicPr>
        <p:blipFill>
          <a:blip r:embed="rId12" cstate="print"/>
          <a:srcRect l="5400" r="5400" b="3526"/>
          <a:stretch>
            <a:fillRect/>
          </a:stretch>
        </p:blipFill>
        <p:spPr bwMode="auto">
          <a:xfrm>
            <a:off x="2133600" y="5105400"/>
            <a:ext cx="9779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57" name="Picture 445" descr="0_ccce3_418c1655_XL"/>
          <p:cNvPicPr>
            <a:picLocks noChangeAspect="1" noChangeArrowheads="1"/>
          </p:cNvPicPr>
          <p:nvPr/>
        </p:nvPicPr>
        <p:blipFill>
          <a:blip r:embed="rId13" cstate="print"/>
          <a:srcRect l="14764" r="14764"/>
          <a:stretch>
            <a:fillRect/>
          </a:stretch>
        </p:blipFill>
        <p:spPr bwMode="auto">
          <a:xfrm>
            <a:off x="3733800" y="5257800"/>
            <a:ext cx="6016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864" name="Group 552"/>
          <p:cNvGraphicFramePr>
            <a:graphicFrameLocks noGrp="1"/>
          </p:cNvGraphicFramePr>
          <p:nvPr>
            <p:ph sz="half" idx="2"/>
          </p:nvPr>
        </p:nvGraphicFramePr>
        <p:xfrm>
          <a:off x="4953000" y="1600200"/>
          <a:ext cx="3581400" cy="2424114"/>
        </p:xfrm>
        <a:graphic>
          <a:graphicData uri="http://schemas.openxmlformats.org/drawingml/2006/table">
            <a:tbl>
              <a:tblPr/>
              <a:tblGrid>
                <a:gridCol w="895350"/>
                <a:gridCol w="895350"/>
                <a:gridCol w="895350"/>
                <a:gridCol w="895350"/>
              </a:tblGrid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ЁЙ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ЕЙ/ОЙ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Психологический аспект готовности к обучению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Знания и представления об окружающем мире;</a:t>
            </a:r>
          </a:p>
          <a:p>
            <a:pPr lvl="0"/>
            <a:r>
              <a:rPr lang="ru-RU" dirty="0" smtClean="0"/>
              <a:t>Умственные операции, действия и навыки;</a:t>
            </a:r>
          </a:p>
          <a:p>
            <a:pPr lvl="0"/>
            <a:r>
              <a:rPr lang="ru-RU" dirty="0" smtClean="0"/>
              <a:t>Речевое развитие, предполагающее владение довольно обширным словарем, основами грамматического строя речи, связным высказыванием и элементами монологической речи;</a:t>
            </a:r>
          </a:p>
          <a:p>
            <a:pPr lvl="0"/>
            <a:r>
              <a:rPr lang="ru-RU" dirty="0" smtClean="0"/>
              <a:t>Познавательная активность, проявляющаяся в соответствующих интересах и мотивации;</a:t>
            </a:r>
          </a:p>
          <a:p>
            <a:pPr lvl="0"/>
            <a:r>
              <a:rPr lang="ru-RU" dirty="0" smtClean="0"/>
              <a:t>Регуляция поведения.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49817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Готовность педагогов к работе в условиях инклюзивного образования рассматривается через 2 основных показателя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профессиональная готовность </a:t>
            </a:r>
          </a:p>
          <a:p>
            <a:pPr>
              <a:buNone/>
            </a:pPr>
            <a:r>
              <a:rPr lang="ru-RU" dirty="0" smtClean="0"/>
              <a:t>информационная готовность; владение педагогическими технологиями; знание основ психологии и коррекционной педагогики; знание индивидуальных отличий детей; готовность педагогов моделировать урок и использовать вариативность в процессе обучения; знание индивидуальных особенностей детей с различными нарушениями в развития; готовность к профессиональному взаимодействию и обучению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психологическая готовность</a:t>
            </a:r>
          </a:p>
          <a:p>
            <a:pPr>
              <a:buNone/>
            </a:pPr>
            <a:r>
              <a:rPr lang="ru-RU" dirty="0" smtClean="0"/>
              <a:t>эмоциональное принятие детей с различными типами нарушений в развитии (принятие-отторжение); готовность включать детей с различными типами нарушений в деятельность на уроке (включение-изоляция); удовлетворенность собственной педагогической деятельностью.</a:t>
            </a:r>
            <a:br>
              <a:rPr lang="ru-RU" dirty="0" smtClean="0"/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Тугоподвижность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психических процессов учащихся влияет на темп объяснения, он должен быть замедленным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7504" y="476672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олигофрении наблюдается слабость словесно-логического мышления, большая часть вербальной информации не усваивается, следовательно,  необходимо, чтобы речь была максимально простой и понятной, инструкции просты, каждый шаг поддерживался визуальными опорами, алгоритмами и закреплялся в предметно-практической деятельности.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92696"/>
            <a:ext cx="8748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Слабость произвольного внимания проявляется в том, что в процессе обучения отмечается частая смена объектов внимания, невозможность сосредоточиться на каком-то одном объекте или одном виде деятельности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45861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1. Диагностика специалистами службы сопровождения, составление характеристики, оформление пакета документов</a:t>
            </a:r>
            <a:br>
              <a:rPr lang="ru-RU" dirty="0" smtClean="0"/>
            </a:br>
            <a:r>
              <a:rPr lang="ru-RU" dirty="0" smtClean="0"/>
              <a:t>2.ПМПк</a:t>
            </a:r>
            <a:br>
              <a:rPr lang="ru-RU" dirty="0" smtClean="0"/>
            </a:br>
            <a:r>
              <a:rPr lang="ru-RU" dirty="0" smtClean="0"/>
              <a:t>3. Создание АОП (адаптированной образовательной программы)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cso-pmpk-fgos_00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-17140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User\Desktop\cso-pmpk-fgos_00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492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Психологический аспект готовности к обучению</vt:lpstr>
      <vt:lpstr>Готовность педагогов к работе в условиях инклюзивного образования рассматривается через 2 основных показателя </vt:lpstr>
      <vt:lpstr>Презентация PowerPoint</vt:lpstr>
      <vt:lpstr>Презентация PowerPoint</vt:lpstr>
      <vt:lpstr>Презентация PowerPoint</vt:lpstr>
      <vt:lpstr>1. Диагностика специалистами службы сопровождения, составление характеристики, оформление пакета документов 2.ПМПк 3. Создание АОП (адаптированной образовательной программы) 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Дидактическое лото</vt:lpstr>
      <vt:lpstr>Орфографическое лото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17</cp:revision>
  <dcterms:created xsi:type="dcterms:W3CDTF">2018-02-17T12:20:54Z</dcterms:created>
  <dcterms:modified xsi:type="dcterms:W3CDTF">2018-02-21T02:50:48Z</dcterms:modified>
</cp:coreProperties>
</file>